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Lst>
  <p:notesMasterIdLst>
    <p:notesMasterId r:id="rId80"/>
  </p:notesMasterIdLst>
  <p:handoutMasterIdLst>
    <p:handoutMasterId r:id="rId81"/>
  </p:handoutMasterIdLst>
  <p:sldIdLst>
    <p:sldId id="408" r:id="rId5"/>
    <p:sldId id="401" r:id="rId6"/>
    <p:sldId id="386" r:id="rId7"/>
    <p:sldId id="387" r:id="rId8"/>
    <p:sldId id="388" r:id="rId9"/>
    <p:sldId id="389" r:id="rId10"/>
    <p:sldId id="390" r:id="rId11"/>
    <p:sldId id="391" r:id="rId12"/>
    <p:sldId id="392" r:id="rId13"/>
    <p:sldId id="393" r:id="rId14"/>
    <p:sldId id="385" r:id="rId15"/>
    <p:sldId id="360" r:id="rId16"/>
    <p:sldId id="405" r:id="rId17"/>
    <p:sldId id="406" r:id="rId18"/>
    <p:sldId id="407" r:id="rId19"/>
    <p:sldId id="320" r:id="rId20"/>
    <p:sldId id="314" r:id="rId21"/>
    <p:sldId id="315" r:id="rId22"/>
    <p:sldId id="256" r:id="rId23"/>
    <p:sldId id="297" r:id="rId24"/>
    <p:sldId id="321" r:id="rId25"/>
    <p:sldId id="323" r:id="rId26"/>
    <p:sldId id="257" r:id="rId27"/>
    <p:sldId id="331" r:id="rId28"/>
    <p:sldId id="313" r:id="rId29"/>
    <p:sldId id="380" r:id="rId30"/>
    <p:sldId id="258" r:id="rId31"/>
    <p:sldId id="332" r:id="rId32"/>
    <p:sldId id="376" r:id="rId33"/>
    <p:sldId id="368" r:id="rId34"/>
    <p:sldId id="259" r:id="rId35"/>
    <p:sldId id="334" r:id="rId36"/>
    <p:sldId id="311" r:id="rId37"/>
    <p:sldId id="260" r:id="rId38"/>
    <p:sldId id="336" r:id="rId39"/>
    <p:sldId id="310" r:id="rId40"/>
    <p:sldId id="348" r:id="rId41"/>
    <p:sldId id="349" r:id="rId42"/>
    <p:sldId id="351" r:id="rId43"/>
    <p:sldId id="353" r:id="rId44"/>
    <p:sldId id="262" r:id="rId45"/>
    <p:sldId id="340" r:id="rId46"/>
    <p:sldId id="308" r:id="rId47"/>
    <p:sldId id="363" r:id="rId48"/>
    <p:sldId id="273" r:id="rId49"/>
    <p:sldId id="263" r:id="rId50"/>
    <p:sldId id="341" r:id="rId51"/>
    <p:sldId id="307" r:id="rId52"/>
    <p:sldId id="327" r:id="rId53"/>
    <p:sldId id="264" r:id="rId54"/>
    <p:sldId id="342" r:id="rId55"/>
    <p:sldId id="306" r:id="rId56"/>
    <p:sldId id="354" r:id="rId57"/>
    <p:sldId id="316" r:id="rId58"/>
    <p:sldId id="278" r:id="rId59"/>
    <p:sldId id="298" r:id="rId60"/>
    <p:sldId id="303" r:id="rId61"/>
    <p:sldId id="366" r:id="rId62"/>
    <p:sldId id="275" r:id="rId63"/>
    <p:sldId id="305" r:id="rId64"/>
    <p:sldId id="276" r:id="rId65"/>
    <p:sldId id="304" r:id="rId66"/>
    <p:sldId id="291" r:id="rId67"/>
    <p:sldId id="317" r:id="rId68"/>
    <p:sldId id="318" r:id="rId69"/>
    <p:sldId id="397" r:id="rId70"/>
    <p:sldId id="398" r:id="rId71"/>
    <p:sldId id="399" r:id="rId72"/>
    <p:sldId id="403" r:id="rId73"/>
    <p:sldId id="367" r:id="rId74"/>
    <p:sldId id="277" r:id="rId75"/>
    <p:sldId id="361" r:id="rId76"/>
    <p:sldId id="279" r:id="rId77"/>
    <p:sldId id="301" r:id="rId78"/>
    <p:sldId id="409" r:id="rId79"/>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LE: TCM Program" id="{9BF7DA98-BABA-E24D-9F06-F52921E3BE2A}">
          <p14:sldIdLst>
            <p14:sldId id="408"/>
          </p14:sldIdLst>
        </p14:section>
        <p14:section name="Easy Plan Value Proposition" id="{3CB42688-9ED8-4F41-884A-3C5D46D06125}">
          <p14:sldIdLst>
            <p14:sldId id="401"/>
            <p14:sldId id="386"/>
            <p14:sldId id="387"/>
            <p14:sldId id="388"/>
            <p14:sldId id="389"/>
            <p14:sldId id="390"/>
            <p14:sldId id="391"/>
            <p14:sldId id="392"/>
            <p14:sldId id="393"/>
          </p14:sldIdLst>
        </p14:section>
        <p14:section name="TCM Organization" id="{4FBEC2D9-5ED7-0048-84DE-2F67486859C6}">
          <p14:sldIdLst>
            <p14:sldId id="385"/>
            <p14:sldId id="360"/>
            <p14:sldId id="405"/>
            <p14:sldId id="406"/>
            <p14:sldId id="407"/>
            <p14:sldId id="320"/>
          </p14:sldIdLst>
        </p14:section>
        <p14:section name="System Demo Example" id="{5819E85F-1B39-934F-9DA1-1440D207107E}">
          <p14:sldIdLst>
            <p14:sldId id="314"/>
          </p14:sldIdLst>
        </p14:section>
        <p14:section name="CULTIVATION Layer" id="{EE48C697-FCAF-1042-BBE6-C004735B4854}">
          <p14:sldIdLst>
            <p14:sldId id="315"/>
            <p14:sldId id="256"/>
            <p14:sldId id="297"/>
            <p14:sldId id="321"/>
            <p14:sldId id="323"/>
            <p14:sldId id="257"/>
            <p14:sldId id="331"/>
            <p14:sldId id="313"/>
            <p14:sldId id="380"/>
            <p14:sldId id="258"/>
            <p14:sldId id="332"/>
            <p14:sldId id="376"/>
            <p14:sldId id="368"/>
            <p14:sldId id="259"/>
            <p14:sldId id="334"/>
            <p14:sldId id="311"/>
            <p14:sldId id="260"/>
            <p14:sldId id="336"/>
            <p14:sldId id="310"/>
            <p14:sldId id="348"/>
            <p14:sldId id="349"/>
            <p14:sldId id="351"/>
            <p14:sldId id="353"/>
            <p14:sldId id="262"/>
            <p14:sldId id="340"/>
            <p14:sldId id="308"/>
            <p14:sldId id="363"/>
          </p14:sldIdLst>
        </p14:section>
        <p14:section name="CONDUIT Layer" id="{4639C9AB-E647-DA44-8D37-3B3515427D2F}">
          <p14:sldIdLst>
            <p14:sldId id="273"/>
            <p14:sldId id="263"/>
            <p14:sldId id="341"/>
            <p14:sldId id="307"/>
            <p14:sldId id="327"/>
            <p14:sldId id="264"/>
            <p14:sldId id="342"/>
            <p14:sldId id="306"/>
            <p14:sldId id="354"/>
          </p14:sldIdLst>
        </p14:section>
        <p14:section name="FOUNDATION Layer" id="{54B59C89-EC7B-0C4B-BA22-4C390F4AA419}">
          <p14:sldIdLst>
            <p14:sldId id="316"/>
            <p14:sldId id="278"/>
            <p14:sldId id="298"/>
            <p14:sldId id="303"/>
            <p14:sldId id="366"/>
            <p14:sldId id="275"/>
            <p14:sldId id="305"/>
            <p14:sldId id="276"/>
            <p14:sldId id="304"/>
          </p14:sldIdLst>
        </p14:section>
        <p14:section name="INSIGHT Layer" id="{94B029BA-0376-4AAD-BCAE-47FBC3338988}">
          <p14:sldIdLst>
            <p14:sldId id="291"/>
          </p14:sldIdLst>
        </p14:section>
        <p14:section name="Ecosystem Images" id="{A7C4E1B2-3D5F-4A6B-9C8D-1E2F3A4B5C6D}">
          <p14:sldIdLst>
            <p14:sldId id="317"/>
            <p14:sldId id="318"/>
            <p14:sldId id="397"/>
            <p14:sldId id="398"/>
            <p14:sldId id="399"/>
          </p14:sldIdLst>
        </p14:section>
        <p14:section name="Backup Artwork" id="{7A505E8C-4275-9143-8A3D-29D57510C555}">
          <p14:sldIdLst>
            <p14:sldId id="403"/>
          </p14:sldIdLst>
        </p14:section>
        <p14:section name="Future Teams TBD" id="{C42DCD17-7009-C240-85E6-32722979FB17}">
          <p14:sldIdLst>
            <p14:sldId id="367"/>
            <p14:sldId id="277"/>
            <p14:sldId id="361"/>
            <p14:sldId id="279"/>
            <p14:sldId id="301"/>
            <p14:sldId id="40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8B93C"/>
    <a:srgbClr val="F2D98A"/>
    <a:srgbClr val="E7B93C"/>
    <a:srgbClr val="6A49B6"/>
    <a:srgbClr val="377277"/>
    <a:srgbClr val="5C2F0E"/>
    <a:srgbClr val="C3C0F5"/>
    <a:srgbClr val="6C67E9"/>
    <a:srgbClr val="5C59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3"/>
    <p:restoredTop sz="94542"/>
  </p:normalViewPr>
  <p:slideViewPr>
    <p:cSldViewPr snapToGrid="0">
      <p:cViewPr varScale="1">
        <p:scale>
          <a:sx n="106" d="100"/>
          <a:sy n="106" d="100"/>
        </p:scale>
        <p:origin x="208" y="6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817406A-8B53-C855-E2F7-45BA3D5CF3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F6E6C82-0CE6-4035-8AC1-DECEB0DA563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F5CAA0-E63D-2645-B0C1-9851A1E6318A}" type="datetimeFigureOut">
              <a:rPr lang="en-US" smtClean="0"/>
              <a:t>8/3/26</a:t>
            </a:fld>
            <a:endParaRPr lang="en-US"/>
          </a:p>
        </p:txBody>
      </p:sp>
      <p:sp>
        <p:nvSpPr>
          <p:cNvPr id="4" name="Footer Placeholder 3">
            <a:extLst>
              <a:ext uri="{FF2B5EF4-FFF2-40B4-BE49-F238E27FC236}">
                <a16:creationId xmlns:a16="http://schemas.microsoft.com/office/drawing/2014/main" id="{D5EBB6FA-5FB5-B90F-D5B1-D0C6C22139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F8DA33F-D266-D9BC-C33C-A970CE8E8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E36E62-DD41-BA42-AAB1-456B275D4A82}" type="slidenum">
              <a:rPr lang="en-US" smtClean="0"/>
              <a:t>‹#›</a:t>
            </a:fld>
            <a:endParaRPr lang="en-US"/>
          </a:p>
        </p:txBody>
      </p:sp>
    </p:spTree>
    <p:extLst>
      <p:ext uri="{BB962C8B-B14F-4D97-AF65-F5344CB8AC3E}">
        <p14:creationId xmlns:p14="http://schemas.microsoft.com/office/powerpoint/2010/main" val="25719592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FD35D-AD10-5A02-319B-AFC4D3AF3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075C4-E9D2-6CFE-3660-5586881660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1E768D-3F43-F324-F783-1689C8721B9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86055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BE5C-291E-EC47-C6C5-00ABD1BE4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08D2E-793F-A385-C00B-4D93E73DCF4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A22DA15-E17A-C33A-411A-E591D3B457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65612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E6D8A-26A8-02E7-362C-5729A8ECE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74BBC-A2C2-85CE-414C-00BF38DD862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F0E985D-23C0-1651-A933-29E2AA0B81F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63742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he-IL"/>
          </a:p>
        </p:txBody>
      </p:sp>
    </p:spTree>
    <p:extLst>
      <p:ext uri="{BB962C8B-B14F-4D97-AF65-F5344CB8AC3E}">
        <p14:creationId xmlns:p14="http://schemas.microsoft.com/office/powerpoint/2010/main" val="34744511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What the customer is stuck with before Easy Plan:</a:t>
            </a:r>
            <a:br>
              <a:rPr lang="en-US" dirty="0"/>
            </a:br>
            <a:br>
              <a:rPr lang="en-US" dirty="0"/>
            </a:br>
            <a:r>
              <a:rPr lang="en-US" sz="1200" b="1" kern="1200" dirty="0">
                <a:solidFill>
                  <a:schemeClr val="tx1"/>
                </a:solidFill>
                <a:effectLst/>
                <a:latin typeface="+mn-lt"/>
                <a:ea typeface="+mn-ea"/>
                <a:cs typeface="+mn-cs"/>
              </a:rPr>
              <a:t>It derives and reshapes the </a:t>
            </a:r>
            <a:r>
              <a:rPr lang="en-US" sz="1200" b="1" kern="1200" dirty="0" err="1">
                <a:solidFill>
                  <a:schemeClr val="tx1"/>
                </a:solidFill>
                <a:effectLst/>
                <a:latin typeface="+mn-lt"/>
                <a:ea typeface="+mn-ea"/>
                <a:cs typeface="+mn-cs"/>
              </a:rPr>
              <a:t>EBOM</a:t>
            </a:r>
            <a:r>
              <a:rPr lang="en-US" sz="1200" b="1" kern="1200" dirty="0">
                <a:solidFill>
                  <a:schemeClr val="tx1"/>
                </a:solidFill>
                <a:effectLst/>
                <a:latin typeface="+mn-lt"/>
                <a:ea typeface="+mn-ea"/>
                <a:cs typeface="+mn-cs"/>
              </a:rPr>
              <a:t> into an MBOM:</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 Reorders structure (by assembly sequence, not design hierarchy)</a:t>
            </a:r>
          </a:p>
          <a:p>
            <a:pPr lvl="1"/>
            <a:r>
              <a:rPr lang="en-US" sz="1200" kern="1200" dirty="0">
                <a:solidFill>
                  <a:schemeClr val="tx1"/>
                </a:solidFill>
                <a:effectLst/>
                <a:latin typeface="+mn-lt"/>
                <a:ea typeface="+mn-ea"/>
                <a:cs typeface="+mn-cs"/>
              </a:rPr>
              <a:t>• Groups parts into:</a:t>
            </a:r>
          </a:p>
          <a:p>
            <a:pPr lvl="1"/>
            <a:r>
              <a:rPr lang="en-US" sz="1200" kern="1200" dirty="0">
                <a:solidFill>
                  <a:schemeClr val="tx1"/>
                </a:solidFill>
                <a:effectLst/>
                <a:latin typeface="+mn-lt"/>
                <a:ea typeface="+mn-ea"/>
                <a:cs typeface="+mn-cs"/>
              </a:rPr>
              <a:t>• stations</a:t>
            </a:r>
          </a:p>
          <a:p>
            <a:pPr lvl="1"/>
            <a:r>
              <a:rPr lang="en-US" sz="1200" kern="1200" dirty="0">
                <a:solidFill>
                  <a:schemeClr val="tx1"/>
                </a:solidFill>
                <a:effectLst/>
                <a:latin typeface="+mn-lt"/>
                <a:ea typeface="+mn-ea"/>
                <a:cs typeface="+mn-cs"/>
              </a:rPr>
              <a:t>• operations</a:t>
            </a:r>
          </a:p>
          <a:p>
            <a:pPr lvl="1"/>
            <a:r>
              <a:rPr lang="en-US" sz="1200" kern="1200" dirty="0">
                <a:solidFill>
                  <a:schemeClr val="tx1"/>
                </a:solidFill>
                <a:effectLst/>
                <a:latin typeface="+mn-lt"/>
                <a:ea typeface="+mn-ea"/>
                <a:cs typeface="+mn-cs"/>
              </a:rPr>
              <a:t>• kits</a:t>
            </a:r>
          </a:p>
          <a:p>
            <a:pPr lvl="1"/>
            <a:r>
              <a:rPr lang="en-US" sz="1200" kern="1200" dirty="0">
                <a:solidFill>
                  <a:schemeClr val="tx1"/>
                </a:solidFill>
                <a:effectLst/>
                <a:latin typeface="+mn-lt"/>
                <a:ea typeface="+mn-ea"/>
                <a:cs typeface="+mn-cs"/>
              </a:rPr>
              <a:t>• Introduces:</a:t>
            </a:r>
          </a:p>
          <a:p>
            <a:pPr lvl="2"/>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manufacturing views</a:t>
            </a:r>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allocation relationships</a:t>
            </a:r>
            <a:endParaRPr lang="en-US" sz="1200" kern="1200" dirty="0">
              <a:solidFill>
                <a:schemeClr val="tx1"/>
              </a:solidFill>
              <a:effectLst/>
              <a:latin typeface="+mn-lt"/>
              <a:ea typeface="+mn-ea"/>
              <a:cs typeface="+mn-cs"/>
            </a:endParaRPr>
          </a:p>
          <a:p>
            <a:pPr lvl="2"/>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consumption links</a:t>
            </a:r>
            <a:endParaRPr lang="en-US" sz="120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25535517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Tree>
    <p:extLst>
      <p:ext uri="{BB962C8B-B14F-4D97-AF65-F5344CB8AC3E}">
        <p14:creationId xmlns:p14="http://schemas.microsoft.com/office/powerpoint/2010/main" val="18483934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extLst>
      <p:ext uri="{BB962C8B-B14F-4D97-AF65-F5344CB8AC3E}">
        <p14:creationId xmlns:p14="http://schemas.microsoft.com/office/powerpoint/2010/main" val="31377386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t>The Gap: </a:t>
            </a:r>
          </a:p>
          <a:p>
            <a:endParaRPr lang="en-US" dirty="0"/>
          </a:p>
          <a:p>
            <a:r>
              <a:rPr lang="en-US" sz="1200" b="0" i="1" kern="1200" dirty="0">
                <a:solidFill>
                  <a:schemeClr val="tx1"/>
                </a:solidFill>
                <a:effectLst/>
                <a:latin typeface="+mn-lt"/>
                <a:ea typeface="+mn-ea"/>
                <a:cs typeface="+mn-cs"/>
              </a:rPr>
              <a:t>"This is the question Easy Plan was built to answer."</a:t>
            </a:r>
            <a:endParaRPr lang="en-US"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1423722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5183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43282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94384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4673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D513E-1DA4-0F44-DE91-D2A291F0EA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6AB0F-8A1A-636D-22F0-3E6CB9B0898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E381479-DFEB-9154-13D6-40ED49EAFB3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046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69A3E-5E88-62D5-E5B4-9C3DD99EA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A1B3B-F194-24B2-DEE0-6C2FC8F907D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9231B8E-6C90-06C2-34B3-DB85D6AC5EC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5222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1_Blank">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67BDF-44E1-5D07-E06E-92C5F8004242}"/>
              </a:ext>
            </a:extLst>
          </p:cNvPr>
          <p:cNvSpPr>
            <a:spLocks noGrp="1"/>
          </p:cNvSpPr>
          <p:nvPr>
            <p:ph type="dt" sz="half" idx="10"/>
          </p:nvPr>
        </p:nvSpPr>
        <p:spPr>
          <a:xfrm>
            <a:off x="5585068" y="6408974"/>
            <a:ext cx="1021863" cy="365125"/>
          </a:xfrm>
        </p:spPr>
        <p:txBody>
          <a:bodyPr/>
          <a:lstStyle>
            <a:lvl1pPr algn="ctr">
              <a:defRPr/>
            </a:lvl1pPr>
          </a:lstStyle>
          <a:p>
            <a:pPr algn="ctr"/>
            <a:fld id="{1E617417-6D50-DF40-81E9-AFCE218C2C4E}" type="datetime1">
              <a:rPr lang="en-US" smtClean="0"/>
              <a:t>8/3/26</a:t>
            </a:fld>
            <a:endParaRPr lang="en-US"/>
          </a:p>
        </p:txBody>
      </p:sp>
    </p:spTree>
    <p:extLst>
      <p:ext uri="{BB962C8B-B14F-4D97-AF65-F5344CB8AC3E}">
        <p14:creationId xmlns:p14="http://schemas.microsoft.com/office/powerpoint/2010/main" val="1870056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3107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image" Target="../media/image7.png"/><Relationship Id="rId1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slide" Target="slide63.xml"/><Relationship Id="rId17" Type="http://schemas.microsoft.com/office/2007/relationships/hdphoto" Target="../media/hdphoto1.wdp"/><Relationship Id="rId2" Type="http://schemas.openxmlformats.org/officeDocument/2006/relationships/image" Target="../media/image1.jpeg"/><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slide" Target="slide54.xml"/><Relationship Id="rId19" Type="http://schemas.openxmlformats.org/officeDocument/2006/relationships/image" Target="../media/image11.png"/><Relationship Id="rId4" Type="http://schemas.openxmlformats.org/officeDocument/2006/relationships/slide" Target="slide18.xml"/><Relationship Id="rId9" Type="http://schemas.openxmlformats.org/officeDocument/2006/relationships/image" Target="../media/image5.png"/><Relationship Id="rId14" Type="http://schemas.openxmlformats.org/officeDocument/2006/relationships/hyperlink" Target="mailto:matt.rodenkirch@siemens.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17.xml"/><Relationship Id="rId7" Type="http://schemas.openxmlformats.org/officeDocument/2006/relationships/slide" Target="slide18.xml"/><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1.png"/><Relationship Id="rId5" Type="http://schemas.openxmlformats.org/officeDocument/2006/relationships/slide" Target="slide45.xml"/><Relationship Id="rId10" Type="http://schemas.openxmlformats.org/officeDocument/2006/relationships/slide" Target="slide54.xml"/><Relationship Id="rId4" Type="http://schemas.openxmlformats.org/officeDocument/2006/relationships/image" Target="../media/image4.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3.png"/><Relationship Id="rId3" Type="http://schemas.openxmlformats.org/officeDocument/2006/relationships/slide" Target="slide54.xml"/><Relationship Id="rId21" Type="http://schemas.openxmlformats.org/officeDocument/2006/relationships/image" Target="../media/image4.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2.png"/><Relationship Id="rId2" Type="http://schemas.openxmlformats.org/officeDocument/2006/relationships/notesSlide" Target="../notesSlides/notesSlide8.xml"/><Relationship Id="rId16" Type="http://schemas.openxmlformats.org/officeDocument/2006/relationships/image" Target="../media/image31.png"/><Relationship Id="rId20" Type="http://schemas.openxmlformats.org/officeDocument/2006/relationships/slide" Target="slide17.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microsoft.com/office/2007/relationships/hdphoto" Target="../media/hdphoto3.wdp"/><Relationship Id="rId10" Type="http://schemas.openxmlformats.org/officeDocument/2006/relationships/image" Target="../media/image26.png"/><Relationship Id="rId19" Type="http://schemas.openxmlformats.org/officeDocument/2006/relationships/image" Target="../media/image34.png"/><Relationship Id="rId4" Type="http://schemas.openxmlformats.org/officeDocument/2006/relationships/image" Target="../media/image11.png"/><Relationship Id="rId9" Type="http://schemas.openxmlformats.org/officeDocument/2006/relationships/image" Target="../media/image25.pn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slide" Target="slide17.xml"/><Relationship Id="rId3" Type="http://schemas.openxmlformats.org/officeDocument/2006/relationships/slide" Target="slide45.xml"/><Relationship Id="rId7" Type="http://schemas.openxmlformats.org/officeDocument/2006/relationships/image" Target="../media/image30.png"/><Relationship Id="rId12"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png"/><Relationship Id="rId11" Type="http://schemas.openxmlformats.org/officeDocument/2006/relationships/image" Target="../media/image33.png"/><Relationship Id="rId5" Type="http://schemas.openxmlformats.org/officeDocument/2006/relationships/image" Target="../media/image21.png"/><Relationship Id="rId10" Type="http://schemas.openxmlformats.org/officeDocument/2006/relationships/image" Target="../media/image32.png"/><Relationship Id="rId4" Type="http://schemas.openxmlformats.org/officeDocument/2006/relationships/image" Target="../media/image10.png"/><Relationship Id="rId9" Type="http://schemas.openxmlformats.org/officeDocument/2006/relationships/image" Target="../media/image31.png"/><Relationship Id="rId1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18" Type="http://schemas.microsoft.com/office/2007/relationships/hdphoto" Target="../media/hdphoto1.wdp"/><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1.png"/><Relationship Id="rId17" Type="http://schemas.openxmlformats.org/officeDocument/2006/relationships/image" Target="../media/image9.png"/><Relationship Id="rId2" Type="http://schemas.openxmlformats.org/officeDocument/2006/relationships/notesSlide" Target="../notesSlides/notesSlide10.xml"/><Relationship Id="rId16" Type="http://schemas.openxmlformats.org/officeDocument/2006/relationships/slide" Target="slide18.xml"/><Relationship Id="rId20"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22.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21.png"/><Relationship Id="rId19" Type="http://schemas.openxmlformats.org/officeDocument/2006/relationships/slide" Target="slide17.xml"/><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13" Type="http://schemas.microsoft.com/office/2007/relationships/hdphoto" Target="../media/hdphoto5.wdp"/><Relationship Id="rId18" Type="http://schemas.microsoft.com/office/2007/relationships/hdphoto" Target="../media/hdphoto4.wdp"/><Relationship Id="rId3" Type="http://schemas.openxmlformats.org/officeDocument/2006/relationships/image" Target="../media/image21.png"/><Relationship Id="rId21" Type="http://schemas.openxmlformats.org/officeDocument/2006/relationships/slide" Target="slide17.xml"/><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4.png"/><Relationship Id="rId2" Type="http://schemas.openxmlformats.org/officeDocument/2006/relationships/notesSlide" Target="../notesSlides/notesSlide11.xml"/><Relationship Id="rId16" Type="http://schemas.openxmlformats.org/officeDocument/2006/relationships/image" Target="../media/image33.png"/><Relationship Id="rId20"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28.png"/><Relationship Id="rId19" Type="http://schemas.openxmlformats.org/officeDocument/2006/relationships/slide" Target="slide63.xml"/><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1.png"/><Relationship Id="rId22"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0.png"/><Relationship Id="rId3" Type="http://schemas.openxmlformats.org/officeDocument/2006/relationships/image" Target="../media/image21.png"/><Relationship Id="rId7" Type="http://schemas.openxmlformats.org/officeDocument/2006/relationships/slide" Target="slide63.xml"/><Relationship Id="rId12" Type="http://schemas.openxmlformats.org/officeDocument/2006/relationships/slide" Target="slide45.xml"/><Relationship Id="rId17" Type="http://schemas.openxmlformats.org/officeDocument/2006/relationships/image" Target="../media/image4.png"/><Relationship Id="rId2" Type="http://schemas.openxmlformats.org/officeDocument/2006/relationships/image" Target="../media/image27.png"/><Relationship Id="rId16" Type="http://schemas.openxmlformats.org/officeDocument/2006/relationships/slide" Target="slide17.xml"/><Relationship Id="rId1" Type="http://schemas.openxmlformats.org/officeDocument/2006/relationships/slideLayout" Target="../slideLayouts/slideLayout3.xml"/><Relationship Id="rId6" Type="http://schemas.openxmlformats.org/officeDocument/2006/relationships/image" Target="../media/image34.png"/><Relationship Id="rId11" Type="http://schemas.microsoft.com/office/2007/relationships/hdphoto" Target="../media/hdphoto1.wdp"/><Relationship Id="rId5" Type="http://schemas.microsoft.com/office/2007/relationships/hdphoto" Target="../media/hdphoto4.wdp"/><Relationship Id="rId15" Type="http://schemas.openxmlformats.org/officeDocument/2006/relationships/image" Target="../media/image11.png"/><Relationship Id="rId10" Type="http://schemas.openxmlformats.org/officeDocument/2006/relationships/image" Target="../media/image9.png"/><Relationship Id="rId4" Type="http://schemas.openxmlformats.org/officeDocument/2006/relationships/image" Target="../media/image30.png"/><Relationship Id="rId9" Type="http://schemas.openxmlformats.org/officeDocument/2006/relationships/slide" Target="slide18.xml"/><Relationship Id="rId14" Type="http://schemas.openxmlformats.org/officeDocument/2006/relationships/slide" Target="slide54.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63.xml"/><Relationship Id="rId3" Type="http://schemas.openxmlformats.org/officeDocument/2006/relationships/image" Target="../media/image1.jpeg"/><Relationship Id="rId7" Type="http://schemas.openxmlformats.org/officeDocument/2006/relationships/slide" Target="slide17.xml"/><Relationship Id="rId12"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slide" Target="slide54.xml"/><Relationship Id="rId5" Type="http://schemas.openxmlformats.org/officeDocument/2006/relationships/slide" Target="slide18.xm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slide" Target="slide45.xml"/><Relationship Id="rId1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63.xml"/><Relationship Id="rId3" Type="http://schemas.openxmlformats.org/officeDocument/2006/relationships/image" Target="../media/image35.png"/><Relationship Id="rId7" Type="http://schemas.openxmlformats.org/officeDocument/2006/relationships/slide" Target="slide17.xml"/><Relationship Id="rId12"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slide" Target="slide54.xml"/><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slide" Target="slide18.xml"/><Relationship Id="rId9" Type="http://schemas.openxmlformats.org/officeDocument/2006/relationships/slide" Target="slide45.xml"/><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37.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4.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slide" Target="slide17.xml"/><Relationship Id="rId13" Type="http://schemas.microsoft.com/office/2007/relationships/hdphoto" Target="../media/hdphoto8.wdp"/><Relationship Id="rId18" Type="http://schemas.openxmlformats.org/officeDocument/2006/relationships/image" Target="../media/image7.png"/><Relationship Id="rId3" Type="http://schemas.openxmlformats.org/officeDocument/2006/relationships/hyperlink" Target="https://mypolarion.industrysoftware.automation.siemens.com/polarion/redirect/project/MFE_TCM/workitem?id=TCM-470177" TargetMode="External"/><Relationship Id="rId7" Type="http://schemas.microsoft.com/office/2007/relationships/hdphoto" Target="../media/hdphoto6.wdp"/><Relationship Id="rId12" Type="http://schemas.openxmlformats.org/officeDocument/2006/relationships/image" Target="../media/image5.png"/><Relationship Id="rId17" Type="http://schemas.openxmlformats.org/officeDocument/2006/relationships/slide" Target="slide63.xml"/><Relationship Id="rId2" Type="http://schemas.openxmlformats.org/officeDocument/2006/relationships/image" Target="../media/image37.png"/><Relationship Id="rId16"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38.png"/><Relationship Id="rId11" Type="http://schemas.openxmlformats.org/officeDocument/2006/relationships/slide" Target="slide45.xml"/><Relationship Id="rId5" Type="http://schemas.openxmlformats.org/officeDocument/2006/relationships/slide" Target="slide18.xml"/><Relationship Id="rId15" Type="http://schemas.openxmlformats.org/officeDocument/2006/relationships/image" Target="../media/image6.png"/><Relationship Id="rId10" Type="http://schemas.microsoft.com/office/2007/relationships/hdphoto" Target="../media/hdphoto7.wdp"/><Relationship Id="rId19" Type="http://schemas.microsoft.com/office/2007/relationships/hdphoto" Target="../media/hdphoto10.wdp"/><Relationship Id="rId4" Type="http://schemas.openxmlformats.org/officeDocument/2006/relationships/hyperlink" Target="https://mypolarion.industrysoftware.automation.siemens.com/polarion/redirect/project/MFE_TCM/workitem?id=TCM-471647" TargetMode="External"/><Relationship Id="rId9" Type="http://schemas.openxmlformats.org/officeDocument/2006/relationships/image" Target="../media/image36.png"/><Relationship Id="rId14" Type="http://schemas.openxmlformats.org/officeDocument/2006/relationships/slide" Target="slide54.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68871"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37.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68974"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37.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39.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5.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39.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70588"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39.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71259"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39.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0.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6.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microsoft.com/office/2007/relationships/hdphoto" Target="../media/hdphoto11.wdp"/><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41.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40.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40.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3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2.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7.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42.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3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2.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8.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3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3.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19.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43.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3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3.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20.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37.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5.png"/><Relationship Id="rId18" Type="http://schemas.openxmlformats.org/officeDocument/2006/relationships/slide" Target="slide63.xml"/><Relationship Id="rId3" Type="http://schemas.openxmlformats.org/officeDocument/2006/relationships/image" Target="../media/image44.jpeg"/><Relationship Id="rId7" Type="http://schemas.openxmlformats.org/officeDocument/2006/relationships/image" Target="../media/image38.png"/><Relationship Id="rId12" Type="http://schemas.openxmlformats.org/officeDocument/2006/relationships/slide" Target="slide45.xml"/><Relationship Id="rId17" Type="http://schemas.microsoft.com/office/2007/relationships/hdphoto" Target="../media/hdphoto9.wdp"/><Relationship Id="rId2" Type="http://schemas.openxmlformats.org/officeDocument/2006/relationships/notesSlide" Target="../notesSlides/notesSlide21.xml"/><Relationship Id="rId16" Type="http://schemas.openxmlformats.org/officeDocument/2006/relationships/image" Target="../media/image6.png"/><Relationship Id="rId20" Type="http://schemas.microsoft.com/office/2007/relationships/hdphoto" Target="../media/hdphoto10.wdp"/><Relationship Id="rId1" Type="http://schemas.openxmlformats.org/officeDocument/2006/relationships/slideLayout" Target="../slideLayouts/slideLayout1.xml"/><Relationship Id="rId6" Type="http://schemas.openxmlformats.org/officeDocument/2006/relationships/slide" Target="slide18.xml"/><Relationship Id="rId11" Type="http://schemas.microsoft.com/office/2007/relationships/hdphoto" Target="../media/hdphoto7.wdp"/><Relationship Id="rId5" Type="http://schemas.microsoft.com/office/2007/relationships/hdphoto" Target="../media/hdphoto12.wdp"/><Relationship Id="rId15" Type="http://schemas.openxmlformats.org/officeDocument/2006/relationships/slide" Target="slide54.xml"/><Relationship Id="rId10" Type="http://schemas.openxmlformats.org/officeDocument/2006/relationships/image" Target="../media/image36.png"/><Relationship Id="rId19" Type="http://schemas.openxmlformats.org/officeDocument/2006/relationships/image" Target="../media/image7.png"/><Relationship Id="rId4" Type="http://schemas.openxmlformats.org/officeDocument/2006/relationships/image" Target="../media/image45.png"/><Relationship Id="rId9" Type="http://schemas.openxmlformats.org/officeDocument/2006/relationships/slide" Target="slide17.xml"/><Relationship Id="rId14" Type="http://schemas.microsoft.com/office/2007/relationships/hdphoto" Target="../media/hdphoto8.wdp"/></Relationships>
</file>

<file path=ppt/slides/_rels/slide38.xml.rels><?xml version="1.0" encoding="UTF-8" standalone="yes"?>
<Relationships xmlns="http://schemas.openxmlformats.org/package/2006/relationships"><Relationship Id="rId8" Type="http://schemas.openxmlformats.org/officeDocument/2006/relationships/slide" Target="slide18.xml"/><Relationship Id="rId13" Type="http://schemas.microsoft.com/office/2007/relationships/hdphoto" Target="../media/hdphoto7.wdp"/><Relationship Id="rId18" Type="http://schemas.openxmlformats.org/officeDocument/2006/relationships/image" Target="../media/image6.png"/><Relationship Id="rId3" Type="http://schemas.openxmlformats.org/officeDocument/2006/relationships/hyperlink" Target="https://mypolarion.industrysoftware.automation.siemens.com/polarion/redirect/project/MFE_TCM/workitem/question_mark/id=TCM-471804" TargetMode="External"/><Relationship Id="rId21" Type="http://schemas.openxmlformats.org/officeDocument/2006/relationships/image" Target="../media/image7.png"/><Relationship Id="rId7" Type="http://schemas.openxmlformats.org/officeDocument/2006/relationships/hyperlink" Target="https://mypolarion.industrysoftware.automation.siemens.com/polarion/redirect/project/MFE_TCM/workitem/question_mark/id=TCM-471924" TargetMode="External"/><Relationship Id="rId12" Type="http://schemas.openxmlformats.org/officeDocument/2006/relationships/image" Target="../media/image36.png"/><Relationship Id="rId17" Type="http://schemas.openxmlformats.org/officeDocument/2006/relationships/slide" Target="slide54.xml"/><Relationship Id="rId2" Type="http://schemas.openxmlformats.org/officeDocument/2006/relationships/image" Target="../media/image46.png"/><Relationship Id="rId16" Type="http://schemas.microsoft.com/office/2007/relationships/hdphoto" Target="../media/hdphoto8.wdp"/><Relationship Id="rId20" Type="http://schemas.openxmlformats.org/officeDocument/2006/relationships/slide" Target="slide63.xml"/><Relationship Id="rId1" Type="http://schemas.openxmlformats.org/officeDocument/2006/relationships/slideLayout" Target="../slideLayouts/slideLayout1.xml"/><Relationship Id="rId6" Type="http://schemas.openxmlformats.org/officeDocument/2006/relationships/hyperlink" Target="https://mypolarion.industrysoftware.automation.siemens.com/polarion/#/project/MFE_TCM/workitem?id=TCM-469163" TargetMode="External"/><Relationship Id="rId11" Type="http://schemas.openxmlformats.org/officeDocument/2006/relationships/slide" Target="slide17.xml"/><Relationship Id="rId5" Type="http://schemas.openxmlformats.org/officeDocument/2006/relationships/hyperlink" Target="https://mypolarion.industrysoftware.automation.siemens.com/polarion/redirect/project/MFE_TCM/workitem/question_mark/id=TCM-443430" TargetMode="External"/><Relationship Id="rId15" Type="http://schemas.openxmlformats.org/officeDocument/2006/relationships/image" Target="../media/image5.png"/><Relationship Id="rId10" Type="http://schemas.microsoft.com/office/2007/relationships/hdphoto" Target="../media/hdphoto6.wdp"/><Relationship Id="rId19" Type="http://schemas.microsoft.com/office/2007/relationships/hdphoto" Target="../media/hdphoto9.wdp"/><Relationship Id="rId4" Type="http://schemas.openxmlformats.org/officeDocument/2006/relationships/hyperlink" Target="https://mypolarion.industrysoftware.automation.siemens.com/polarion/redirect/project/MFE_TCM/workitem/question_mark/id=TCM-463049" TargetMode="External"/><Relationship Id="rId9" Type="http://schemas.openxmlformats.org/officeDocument/2006/relationships/image" Target="../media/image38.png"/><Relationship Id="rId14" Type="http://schemas.openxmlformats.org/officeDocument/2006/relationships/slide" Target="slide45.xml"/><Relationship Id="rId22" Type="http://schemas.microsoft.com/office/2007/relationships/hdphoto" Target="../media/hdphoto10.wdp"/></Relationships>
</file>

<file path=ppt/slides/_rels/slide3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63049"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46.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19" Type="http://schemas.openxmlformats.org/officeDocument/2006/relationships/image" Target="../media/image47.png"/><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69163"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46.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19" Type="http://schemas.openxmlformats.org/officeDocument/2006/relationships/image" Target="../media/image48.png"/><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49.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22.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49.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png"/><Relationship Id="rId4" Type="http://schemas.openxmlformats.org/officeDocument/2006/relationships/image" Target="../media/image38.png"/><Relationship Id="rId9" Type="http://schemas.openxmlformats.org/officeDocument/2006/relationships/slide" Target="slide45.xml"/><Relationship Id="rId14" Type="http://schemas.microsoft.com/office/2007/relationships/hdphoto" Target="../media/hdphoto9.wdp"/></Relationships>
</file>

<file path=ppt/slides/_rels/slide4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project/MFE_TCM/workitem?id=TCM-465176"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49.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project/MFE_TCM/workitem?id=TCM-475086"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49.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png"/><Relationship Id="rId5" Type="http://schemas.openxmlformats.org/officeDocument/2006/relationships/image" Target="../media/image38.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image" Target="../media/image7.png"/><Relationship Id="rId3"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slide" Target="slide63.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slide" Target="slide54.xml"/><Relationship Id="rId4" Type="http://schemas.openxmlformats.org/officeDocument/2006/relationships/slide" Target="slide18.xml"/><Relationship Id="rId9" Type="http://schemas.openxmlformats.org/officeDocument/2006/relationships/image" Target="../media/image10.png"/></Relationships>
</file>

<file path=ppt/slides/_rels/slide46.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51.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24.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10.png"/><Relationship Id="rId5" Type="http://schemas.openxmlformats.org/officeDocument/2006/relationships/image" Target="../media/image3.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7.wdp"/><Relationship Id="rId2" Type="http://schemas.openxmlformats.org/officeDocument/2006/relationships/image" Target="../media/image50.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15.wdp"/><Relationship Id="rId5" Type="http://schemas.microsoft.com/office/2007/relationships/hdphoto" Target="../media/hdphoto13.wdp"/><Relationship Id="rId15" Type="http://schemas.openxmlformats.org/officeDocument/2006/relationships/slide" Target="slide63.xml"/><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slide" Target="slide45.xml"/><Relationship Id="rId14" Type="http://schemas.microsoft.com/office/2007/relationships/hdphoto" Target="../media/hdphoto16.wdp"/></Relationships>
</file>

<file path=ppt/slides/_rels/slide4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46818"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51.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10.png"/><Relationship Id="rId5" Type="http://schemas.openxmlformats.org/officeDocument/2006/relationships/image" Target="../media/image3.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4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hyperlink" Target="https://mypolarion.industrysoftware.automation.siemens.com/polarion/redirect/project/MFE_TCM/workitem?id=TCM-467900" TargetMode="External"/><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image" Target="../media/image51.png"/><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10.png"/><Relationship Id="rId5" Type="http://schemas.openxmlformats.org/officeDocument/2006/relationships/image" Target="../media/image3.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52.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7.png"/><Relationship Id="rId2" Type="http://schemas.openxmlformats.org/officeDocument/2006/relationships/notesSlide" Target="../notesSlides/notesSlide25.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10.png"/><Relationship Id="rId5" Type="http://schemas.openxmlformats.org/officeDocument/2006/relationships/image" Target="../media/image3.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6.png"/></Relationships>
</file>

<file path=ppt/slides/_rels/slide51.xml.rels><?xml version="1.0" encoding="UTF-8" standalone="yes"?>
<Relationships xmlns="http://schemas.openxmlformats.org/package/2006/relationships"><Relationship Id="rId8" Type="http://schemas.microsoft.com/office/2007/relationships/hdphoto" Target="../media/hdphoto14.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7.wdp"/><Relationship Id="rId2" Type="http://schemas.openxmlformats.org/officeDocument/2006/relationships/image" Target="../media/image50.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15.wdp"/><Relationship Id="rId5" Type="http://schemas.microsoft.com/office/2007/relationships/hdphoto" Target="../media/hdphoto13.wdp"/><Relationship Id="rId15" Type="http://schemas.openxmlformats.org/officeDocument/2006/relationships/slide" Target="slide63.xml"/><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slide" Target="slide45.xml"/><Relationship Id="rId14" Type="http://schemas.microsoft.com/office/2007/relationships/hdphoto" Target="../media/hdphoto16.wdp"/></Relationships>
</file>

<file path=ppt/slides/_rels/slide5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2.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slide" Target="slide45.xml"/><Relationship Id="rId14" Type="http://schemas.microsoft.com/office/2007/relationships/hdphoto" Target="../media/hdphoto9.wdp"/></Relationships>
</file>

<file path=ppt/slides/_rels/slide53.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36.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2.png"/><Relationship Id="rId16"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slide" Target="slide45.xml"/><Relationship Id="rId14" Type="http://schemas.microsoft.com/office/2007/relationships/hdphoto" Target="../media/hdphoto9.wdp"/></Relationships>
</file>

<file path=ppt/slides/_rels/slide54.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image" Target="../media/image57.png"/><Relationship Id="rId3" Type="http://schemas.openxmlformats.org/officeDocument/2006/relationships/image" Target="../media/image53.png"/><Relationship Id="rId7" Type="http://schemas.openxmlformats.org/officeDocument/2006/relationships/image" Target="../media/image55.png"/><Relationship Id="rId12" Type="http://schemas.openxmlformats.org/officeDocument/2006/relationships/slide" Target="slide63.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image" Target="../media/image11.png"/><Relationship Id="rId5" Type="http://schemas.openxmlformats.org/officeDocument/2006/relationships/image" Target="../media/image54.png"/><Relationship Id="rId10" Type="http://schemas.openxmlformats.org/officeDocument/2006/relationships/slide" Target="slide54.xml"/><Relationship Id="rId4" Type="http://schemas.openxmlformats.org/officeDocument/2006/relationships/slide" Target="slide18.xml"/><Relationship Id="rId9" Type="http://schemas.openxmlformats.org/officeDocument/2006/relationships/image" Target="../media/image56.png"/></Relationships>
</file>

<file path=ppt/slides/_rels/slide5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54.xml"/><Relationship Id="rId18" Type="http://schemas.microsoft.com/office/2007/relationships/hdphoto" Target="../media/hdphoto21.wdp"/><Relationship Id="rId3" Type="http://schemas.openxmlformats.org/officeDocument/2006/relationships/image" Target="../media/image58.png"/><Relationship Id="rId7" Type="http://schemas.openxmlformats.org/officeDocument/2006/relationships/slide" Target="slide17.xml"/><Relationship Id="rId12" Type="http://schemas.microsoft.com/office/2007/relationships/hdphoto" Target="../media/hdphoto19.wdp"/><Relationship Id="rId17" Type="http://schemas.openxmlformats.org/officeDocument/2006/relationships/image" Target="../media/image57.png"/><Relationship Id="rId2" Type="http://schemas.openxmlformats.org/officeDocument/2006/relationships/notesSlide" Target="../notesSlides/notesSlide27.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4.png"/><Relationship Id="rId15" Type="http://schemas.microsoft.com/office/2007/relationships/hdphoto" Target="../media/hdphoto20.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18.wdp"/><Relationship Id="rId14" Type="http://schemas.openxmlformats.org/officeDocument/2006/relationships/image" Target="../media/image11.png"/></Relationships>
</file>

<file path=ppt/slides/_rels/slide56.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9.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57.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8.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58.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8.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59.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54.xml"/><Relationship Id="rId18" Type="http://schemas.microsoft.com/office/2007/relationships/hdphoto" Target="../media/hdphoto10.wdp"/><Relationship Id="rId3" Type="http://schemas.openxmlformats.org/officeDocument/2006/relationships/image" Target="../media/image59.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57.png"/><Relationship Id="rId2" Type="http://schemas.openxmlformats.org/officeDocument/2006/relationships/notesSlide" Target="../notesSlides/notesSlide28.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4.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9.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6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54.xml"/><Relationship Id="rId18" Type="http://schemas.microsoft.com/office/2007/relationships/hdphoto" Target="../media/hdphoto22.wdp"/><Relationship Id="rId3" Type="http://schemas.openxmlformats.org/officeDocument/2006/relationships/image" Target="../media/image60.png"/><Relationship Id="rId7" Type="http://schemas.openxmlformats.org/officeDocument/2006/relationships/slide" Target="slide17.xml"/><Relationship Id="rId12" Type="http://schemas.microsoft.com/office/2007/relationships/hdphoto" Target="../media/hdphoto8.wdp"/><Relationship Id="rId17" Type="http://schemas.openxmlformats.org/officeDocument/2006/relationships/image" Target="../media/image57.png"/><Relationship Id="rId2" Type="http://schemas.openxmlformats.org/officeDocument/2006/relationships/notesSlide" Target="../notesSlides/notesSlide29.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4.png"/><Relationship Id="rId15" Type="http://schemas.microsoft.com/office/2007/relationships/hdphoto" Target="../media/hdphoto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7.wdp"/><Relationship Id="rId14" Type="http://schemas.openxmlformats.org/officeDocument/2006/relationships/image" Target="../media/image11.png"/></Relationships>
</file>

<file path=ppt/slides/_rels/slide6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60.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63.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image" Target="../media/image8.png"/><Relationship Id="rId3" Type="http://schemas.openxmlformats.org/officeDocument/2006/relationships/image" Target="../media/image61.png"/><Relationship Id="rId7" Type="http://schemas.openxmlformats.org/officeDocument/2006/relationships/image" Target="../media/image55.png"/><Relationship Id="rId12" Type="http://schemas.openxmlformats.org/officeDocument/2006/relationships/slide" Target="slide63.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image" Target="../media/image62.png"/><Relationship Id="rId5" Type="http://schemas.openxmlformats.org/officeDocument/2006/relationships/image" Target="../media/image54.png"/><Relationship Id="rId10" Type="http://schemas.openxmlformats.org/officeDocument/2006/relationships/slide" Target="slide54.xml"/><Relationship Id="rId4" Type="http://schemas.openxmlformats.org/officeDocument/2006/relationships/slide" Target="slide18.xml"/><Relationship Id="rId9" Type="http://schemas.openxmlformats.org/officeDocument/2006/relationships/image" Target="../media/image56.png"/></Relationships>
</file>

<file path=ppt/slides/_rels/slide6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7.png"/><Relationship Id="rId1" Type="http://schemas.openxmlformats.org/officeDocument/2006/relationships/slideLayout" Target="../slideLayouts/slideLayout3.xml"/><Relationship Id="rId6" Type="http://schemas.microsoft.com/office/2007/relationships/hdphoto" Target="../media/hdphoto23.wdp"/><Relationship Id="rId5" Type="http://schemas.openxmlformats.org/officeDocument/2006/relationships/image" Target="../media/image30.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58.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7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54.xml"/><Relationship Id="rId18" Type="http://schemas.microsoft.com/office/2007/relationships/hdphoto" Target="../media/hdphoto21.wdp"/><Relationship Id="rId3" Type="http://schemas.openxmlformats.org/officeDocument/2006/relationships/image" Target="../media/image68.png"/><Relationship Id="rId7" Type="http://schemas.openxmlformats.org/officeDocument/2006/relationships/slide" Target="slide17.xml"/><Relationship Id="rId12" Type="http://schemas.microsoft.com/office/2007/relationships/hdphoto" Target="../media/hdphoto25.wdp"/><Relationship Id="rId17" Type="http://schemas.openxmlformats.org/officeDocument/2006/relationships/image" Target="../media/image57.png"/><Relationship Id="rId2" Type="http://schemas.openxmlformats.org/officeDocument/2006/relationships/notesSlide" Target="../notesSlides/notesSlide31.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6.wdp"/><Relationship Id="rId11" Type="http://schemas.openxmlformats.org/officeDocument/2006/relationships/image" Target="../media/image56.png"/><Relationship Id="rId5" Type="http://schemas.openxmlformats.org/officeDocument/2006/relationships/image" Target="../media/image54.png"/><Relationship Id="rId15" Type="http://schemas.microsoft.com/office/2007/relationships/hdphoto" Target="../media/hdphoto26.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24.wdp"/><Relationship Id="rId14" Type="http://schemas.openxmlformats.org/officeDocument/2006/relationships/image" Target="../media/image11.png"/></Relationships>
</file>

<file path=ppt/slides/_rels/slide72.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68.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73.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54.xml"/><Relationship Id="rId18" Type="http://schemas.microsoft.com/office/2007/relationships/hdphoto" Target="../media/hdphoto30.wdp"/><Relationship Id="rId3" Type="http://schemas.openxmlformats.org/officeDocument/2006/relationships/image" Target="../media/image69.png"/><Relationship Id="rId7" Type="http://schemas.openxmlformats.org/officeDocument/2006/relationships/slide" Target="slide17.xml"/><Relationship Id="rId12" Type="http://schemas.microsoft.com/office/2007/relationships/hdphoto" Target="../media/hdphoto25.wdp"/><Relationship Id="rId17" Type="http://schemas.openxmlformats.org/officeDocument/2006/relationships/image" Target="../media/image57.png"/><Relationship Id="rId2" Type="http://schemas.openxmlformats.org/officeDocument/2006/relationships/notesSlide" Target="../notesSlides/notesSlide32.xml"/><Relationship Id="rId16" Type="http://schemas.openxmlformats.org/officeDocument/2006/relationships/slide" Target="slide63.xml"/><Relationship Id="rId1" Type="http://schemas.openxmlformats.org/officeDocument/2006/relationships/slideLayout" Target="../slideLayouts/slideLayout1.xml"/><Relationship Id="rId6" Type="http://schemas.microsoft.com/office/2007/relationships/hdphoto" Target="../media/hdphoto27.wdp"/><Relationship Id="rId11" Type="http://schemas.openxmlformats.org/officeDocument/2006/relationships/image" Target="../media/image56.png"/><Relationship Id="rId5" Type="http://schemas.openxmlformats.org/officeDocument/2006/relationships/image" Target="../media/image54.png"/><Relationship Id="rId15" Type="http://schemas.microsoft.com/office/2007/relationships/hdphoto" Target="../media/hdphoto29.wdp"/><Relationship Id="rId10" Type="http://schemas.openxmlformats.org/officeDocument/2006/relationships/slide" Target="slide45.xml"/><Relationship Id="rId4" Type="http://schemas.openxmlformats.org/officeDocument/2006/relationships/slide" Target="slide18.xml"/><Relationship Id="rId9" Type="http://schemas.microsoft.com/office/2007/relationships/hdphoto" Target="../media/hdphoto28.wdp"/><Relationship Id="rId14" Type="http://schemas.openxmlformats.org/officeDocument/2006/relationships/image" Target="../media/image11.png"/></Relationships>
</file>

<file path=ppt/slides/_rels/slide74.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1.png"/><Relationship Id="rId3" Type="http://schemas.openxmlformats.org/officeDocument/2006/relationships/slide" Target="slide18.xml"/><Relationship Id="rId7" Type="http://schemas.openxmlformats.org/officeDocument/2006/relationships/image" Target="../media/image55.png"/><Relationship Id="rId12" Type="http://schemas.openxmlformats.org/officeDocument/2006/relationships/slide" Target="slide54.xml"/><Relationship Id="rId17" Type="http://schemas.microsoft.com/office/2007/relationships/hdphoto" Target="../media/hdphoto10.wdp"/><Relationship Id="rId2" Type="http://schemas.openxmlformats.org/officeDocument/2006/relationships/image" Target="../media/image69.png"/><Relationship Id="rId16"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slide" Target="slide17.xml"/><Relationship Id="rId11" Type="http://schemas.microsoft.com/office/2007/relationships/hdphoto" Target="../media/hdphoto8.wdp"/><Relationship Id="rId5" Type="http://schemas.microsoft.com/office/2007/relationships/hdphoto" Target="../media/hdphoto6.wdp"/><Relationship Id="rId15" Type="http://schemas.openxmlformats.org/officeDocument/2006/relationships/slide" Target="slide63.xml"/><Relationship Id="rId10" Type="http://schemas.openxmlformats.org/officeDocument/2006/relationships/image" Target="../media/image56.png"/><Relationship Id="rId4" Type="http://schemas.openxmlformats.org/officeDocument/2006/relationships/image" Target="../media/image54.png"/><Relationship Id="rId9" Type="http://schemas.openxmlformats.org/officeDocument/2006/relationships/slide" Target="slide45.xml"/><Relationship Id="rId14" Type="http://schemas.microsoft.com/office/2007/relationships/hdphoto" Target="../media/hdphoto9.wdp"/></Relationships>
</file>

<file path=ppt/slides/_rels/slide75.xml.rels><?xml version="1.0" encoding="UTF-8" standalone="yes"?>
<Relationships xmlns="http://schemas.openxmlformats.org/package/2006/relationships"><Relationship Id="rId8" Type="http://schemas.openxmlformats.org/officeDocument/2006/relationships/slide" Target="slide45.xml"/><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slide" Target="slide63.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 Target="slide17.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slide" Target="slide54.xml"/><Relationship Id="rId4" Type="http://schemas.openxmlformats.org/officeDocument/2006/relationships/slide" Target="slide18.xml"/><Relationship Id="rId9" Type="http://schemas.openxmlformats.org/officeDocument/2006/relationships/image" Target="../media/image5.png"/><Relationship Id="rId14" Type="http://schemas.openxmlformats.org/officeDocument/2006/relationships/hyperlink" Target="mailto:matt.rodenkirch@siemens.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Bakground Tree Image"/>
          <p:cNvPicPr>
            <a:picLocks noChangeAspect="1"/>
          </p:cNvPicPr>
          <p:nvPr/>
        </p:nvPicPr>
        <p:blipFill>
          <a:blip r:embed="rId2"/>
          <a:stretch>
            <a:fillRect/>
          </a:stretch>
        </p:blipFill>
        <p:spPr>
          <a:xfrm>
            <a:off x="0" y="0"/>
            <a:ext cx="12192000" cy="6858000"/>
          </a:xfrm>
          <a:prstGeom prst="rect">
            <a:avLst/>
          </a:prstGeom>
          <a:ln w="28575">
            <a:solidFill>
              <a:schemeClr val="tx1"/>
            </a:solidFill>
          </a:ln>
        </p:spPr>
      </p:pic>
      <p:pic>
        <p:nvPicPr>
          <p:cNvPr id="333" name="Backkground - Modern Tree"/>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11" name="Spine Panel">
            <a:extLst>
              <a:ext uri="{FF2B5EF4-FFF2-40B4-BE49-F238E27FC236}">
                <a16:creationId xmlns:a16="http://schemas.microsoft.com/office/drawing/2014/main" id="{25CF456A-E14F-478B-A19C-FAC0D57F51E3}"/>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2B3B727B-736F-467F-8703-52F4752D932D}"/>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41" name="Spine flower on">
            <a:hlinkClick r:id="rId4" action="ppaction://hlinksldjump"/>
          </p:cNvPr>
          <p:cNvPicPr>
            <a:picLocks noChangeAspect="1"/>
          </p:cNvPicPr>
          <p:nvPr/>
        </p:nvPicPr>
        <p:blipFill>
          <a:blip r:embed="rId5"/>
          <a:stretch>
            <a:fillRect/>
          </a:stretch>
        </p:blipFill>
        <p:spPr>
          <a:xfrm>
            <a:off x="11065000" y="1824000"/>
            <a:ext cx="850000" cy="850000"/>
          </a:xfrm>
          <a:prstGeom prst="rect">
            <a:avLst/>
          </a:prstGeom>
        </p:spPr>
      </p:pic>
      <p:pic>
        <p:nvPicPr>
          <p:cNvPr id="342" name="Spine star on">
            <a:hlinkClick r:id="rId6" action="ppaction://hlinksldjump"/>
          </p:cNvPr>
          <p:cNvPicPr>
            <a:picLocks noGrp="1" noRot="1" noChangeAspect="1" noMove="1" noResize="1" noEditPoints="1" noAdjustHandles="1" noChangeArrowheads="1" noChangeShapeType="1" noCrop="1"/>
          </p:cNvPicPr>
          <p:nvPr/>
        </p:nvPicPr>
        <p:blipFill>
          <a:blip r:embed="rId7"/>
          <a:stretch>
            <a:fillRect/>
          </a:stretch>
        </p:blipFill>
        <p:spPr>
          <a:xfrm>
            <a:off x="11087500" y="533608"/>
            <a:ext cx="850392" cy="850392"/>
          </a:xfrm>
          <a:prstGeom prst="rect">
            <a:avLst/>
          </a:prstGeom>
        </p:spPr>
      </p:pic>
      <p:pic>
        <p:nvPicPr>
          <p:cNvPr id="343" name="Spine flow on">
            <a:hlinkClick r:id="rId8" action="ppaction://hlinksldjump"/>
          </p:cNvPr>
          <p:cNvPicPr>
            <a:picLocks noChangeAspect="1"/>
          </p:cNvPicPr>
          <p:nvPr/>
        </p:nvPicPr>
        <p:blipFill>
          <a:blip r:embed="rId9"/>
          <a:stretch>
            <a:fillRect/>
          </a:stretch>
        </p:blipFill>
        <p:spPr>
          <a:xfrm>
            <a:off x="11065000" y="3004000"/>
            <a:ext cx="850000" cy="850000"/>
          </a:xfrm>
          <a:prstGeom prst="rect">
            <a:avLst/>
          </a:prstGeom>
        </p:spPr>
      </p:pic>
      <p:pic>
        <p:nvPicPr>
          <p:cNvPr id="344" name="Spine pillar on">
            <a:hlinkClick r:id="rId10" action="ppaction://hlinksldjump"/>
          </p:cNvPr>
          <p:cNvPicPr>
            <a:picLocks noChangeAspect="1"/>
          </p:cNvPicPr>
          <p:nvPr/>
        </p:nvPicPr>
        <p:blipFill>
          <a:blip r:embed="rId11"/>
          <a:stretch>
            <a:fillRect/>
          </a:stretch>
        </p:blipFill>
        <p:spPr>
          <a:xfrm>
            <a:off x="11065000" y="4184000"/>
            <a:ext cx="850000" cy="850000"/>
          </a:xfrm>
          <a:prstGeom prst="rect">
            <a:avLst/>
          </a:prstGeom>
        </p:spPr>
      </p:pic>
      <p:pic>
        <p:nvPicPr>
          <p:cNvPr id="345" name="Spine bulb on">
            <a:hlinkClick r:id="rId12" action="ppaction://hlinksldjump"/>
          </p:cNvPr>
          <p:cNvPicPr>
            <a:picLocks noChangeAspect="1"/>
          </p:cNvPicPr>
          <p:nvPr/>
        </p:nvPicPr>
        <p:blipFill>
          <a:blip r:embed="rId13"/>
          <a:stretch>
            <a:fillRect/>
          </a:stretch>
        </p:blipFill>
        <p:spPr>
          <a:xfrm>
            <a:off x="11065000" y="5364000"/>
            <a:ext cx="850000" cy="850000"/>
          </a:xfrm>
          <a:prstGeom prst="rect">
            <a:avLst/>
          </a:prstGeom>
        </p:spPr>
      </p:pic>
      <p:sp>
        <p:nvSpPr>
          <p:cNvPr id="4" name="TB Panel">
            <a:extLst>
              <a:ext uri="{FF2B5EF4-FFF2-40B4-BE49-F238E27FC236}">
                <a16:creationId xmlns:a16="http://schemas.microsoft.com/office/drawing/2014/main" id="{79E97433-C7D4-29B3-0087-7CEF2D1C6E90}"/>
              </a:ext>
            </a:extLst>
          </p:cNvPr>
          <p:cNvSpPr>
            <a:spLocks noGrp="1"/>
          </p:cNvSpPr>
          <p:nvPr/>
        </p:nvSpPr>
        <p:spPr>
          <a:xfrm>
            <a:off x="226376" y="292100"/>
            <a:ext cx="5071804" cy="3263900"/>
          </a:xfrm>
          <a:prstGeom prst="roundRect">
            <a:avLst>
              <a:gd name="adj" fmla="val 7000"/>
            </a:avLst>
          </a:prstGeom>
          <a:solidFill>
            <a:srgbClr val="163254">
              <a:alpha val="90000"/>
            </a:srgbClr>
          </a:solidFill>
          <a:ln w="19050">
            <a:solidFill>
              <a:srgbClr val="E7B93C">
                <a:alpha val="91765"/>
              </a:srgbClr>
            </a:solidFill>
          </a:ln>
        </p:spPr>
        <p:txBody>
          <a:bodyPr/>
          <a:lstStyle/>
          <a:p>
            <a:endParaRPr sz="1600"/>
          </a:p>
        </p:txBody>
      </p:sp>
      <p:sp>
        <p:nvSpPr>
          <p:cNvPr id="6" name="TB Super">
            <a:extLst>
              <a:ext uri="{FF2B5EF4-FFF2-40B4-BE49-F238E27FC236}">
                <a16:creationId xmlns:a16="http://schemas.microsoft.com/office/drawing/2014/main" id="{6708E9AE-BEF9-00EA-AE2A-BFFD31B1D585}"/>
              </a:ext>
            </a:extLst>
          </p:cNvPr>
          <p:cNvSpPr>
            <a:spLocks noGrp="1"/>
          </p:cNvSpPr>
          <p:nvPr/>
        </p:nvSpPr>
        <p:spPr>
          <a:xfrm>
            <a:off x="465120" y="441065"/>
            <a:ext cx="4700000" cy="247650"/>
          </a:xfrm>
          <a:prstGeom prst="rect">
            <a:avLst/>
          </a:prstGeom>
        </p:spPr>
        <p:txBody>
          <a:bodyPr wrap="square" anchor="t">
            <a:noAutofit/>
          </a:bodyPr>
          <a:lstStyle/>
          <a:p>
            <a:r>
              <a:rPr lang="en-US" sz="1100" b="1" dirty="0">
                <a:solidFill>
                  <a:srgbClr val="F2D98A"/>
                </a:solidFill>
              </a:rPr>
              <a:t>DIGITAL MANUFACTURING › </a:t>
            </a:r>
            <a:r>
              <a:rPr lang="en-US" sz="1100" b="1" dirty="0">
                <a:solidFill>
                  <a:srgbClr val="F2D98A"/>
                </a:solidFill>
                <a:latin typeface="+mn-ea"/>
              </a:rPr>
              <a:t>PLANNING</a:t>
            </a:r>
            <a:r>
              <a:rPr lang="en-US" sz="1100" b="1" dirty="0">
                <a:solidFill>
                  <a:srgbClr val="F2D98A"/>
                </a:solidFill>
              </a:rPr>
              <a:t> &amp; SIMULATION BUSINESS UNIT</a:t>
            </a:r>
            <a:endParaRPr sz="1100" b="1" dirty="0">
              <a:solidFill>
                <a:srgbClr val="F2D98A"/>
              </a:solidFill>
            </a:endParaRPr>
          </a:p>
        </p:txBody>
      </p:sp>
      <p:sp>
        <p:nvSpPr>
          <p:cNvPr id="7" name="TB Main">
            <a:extLst>
              <a:ext uri="{FF2B5EF4-FFF2-40B4-BE49-F238E27FC236}">
                <a16:creationId xmlns:a16="http://schemas.microsoft.com/office/drawing/2014/main" id="{720E556A-D40B-936A-F9E6-2BF33989ADE8}"/>
              </a:ext>
            </a:extLst>
          </p:cNvPr>
          <p:cNvSpPr>
            <a:spLocks noGrp="1"/>
          </p:cNvSpPr>
          <p:nvPr/>
        </p:nvSpPr>
        <p:spPr>
          <a:xfrm>
            <a:off x="465120" y="769151"/>
            <a:ext cx="4700000" cy="1301134"/>
          </a:xfrm>
          <a:prstGeom prst="rect">
            <a:avLst/>
          </a:prstGeom>
        </p:spPr>
        <p:txBody>
          <a:bodyPr wrap="square" anchor="t">
            <a:noAutofit/>
          </a:bodyPr>
          <a:lstStyle/>
          <a:p>
            <a:pPr algn="l">
              <a:spcAft>
                <a:spcPts val="600"/>
              </a:spcAft>
              <a:buNone/>
            </a:pPr>
            <a:r>
              <a:rPr lang="en-US" sz="2800" b="1" dirty="0">
                <a:solidFill>
                  <a:srgbClr val="FFFFFF"/>
                </a:solidFill>
              </a:rPr>
              <a:t>TCM Program:</a:t>
            </a:r>
          </a:p>
          <a:p>
            <a:pPr algn="l">
              <a:buNone/>
            </a:pPr>
            <a:r>
              <a:rPr lang="en-US" sz="2800" b="1" dirty="0">
                <a:solidFill>
                  <a:srgbClr val="FFFFFF"/>
                </a:solidFill>
              </a:rPr>
              <a:t>From Engineering Intent to</a:t>
            </a:r>
          </a:p>
          <a:p>
            <a:pPr algn="l">
              <a:buNone/>
            </a:pPr>
            <a:r>
              <a:rPr lang="en-US" sz="2800" b="1" dirty="0">
                <a:solidFill>
                  <a:srgbClr val="FFFFFF"/>
                </a:solidFill>
              </a:rPr>
              <a:t>Manufacturing Execution</a:t>
            </a:r>
            <a:endParaRPr sz="2800" b="1" dirty="0">
              <a:solidFill>
                <a:srgbClr val="FFFFFF"/>
              </a:solidFill>
            </a:endParaRPr>
          </a:p>
        </p:txBody>
      </p:sp>
      <p:sp>
        <p:nvSpPr>
          <p:cNvPr id="8" name="TB Sub">
            <a:extLst>
              <a:ext uri="{FF2B5EF4-FFF2-40B4-BE49-F238E27FC236}">
                <a16:creationId xmlns:a16="http://schemas.microsoft.com/office/drawing/2014/main" id="{3C3FF1BB-0BCF-72D3-88F5-EAFF0C30C89B}"/>
              </a:ext>
            </a:extLst>
          </p:cNvPr>
          <p:cNvSpPr>
            <a:spLocks noGrp="1"/>
          </p:cNvSpPr>
          <p:nvPr/>
        </p:nvSpPr>
        <p:spPr>
          <a:xfrm>
            <a:off x="404025" y="2131025"/>
            <a:ext cx="5180483" cy="247650"/>
          </a:xfrm>
          <a:prstGeom prst="rect">
            <a:avLst/>
          </a:prstGeom>
        </p:spPr>
        <p:txBody>
          <a:bodyPr wrap="square" anchor="t">
            <a:noAutofit/>
          </a:bodyPr>
          <a:lstStyle/>
          <a:p>
            <a:endParaRPr lang="en-US" sz="1200" dirty="0">
              <a:solidFill>
                <a:srgbClr val="E9EDF3"/>
              </a:solidFill>
            </a:endParaRPr>
          </a:p>
          <a:p>
            <a:endParaRPr lang="en-US" sz="1200" dirty="0">
              <a:solidFill>
                <a:srgbClr val="E9EDF3"/>
              </a:solidFill>
            </a:endParaRPr>
          </a:p>
        </p:txBody>
      </p:sp>
      <p:sp>
        <p:nvSpPr>
          <p:cNvPr id="9" name="TB Super">
            <a:extLst>
              <a:ext uri="{FF2B5EF4-FFF2-40B4-BE49-F238E27FC236}">
                <a16:creationId xmlns:a16="http://schemas.microsoft.com/office/drawing/2014/main" id="{48FAA7F1-E3C5-7CE5-6E2C-4C807559C0FC}"/>
              </a:ext>
            </a:extLst>
          </p:cNvPr>
          <p:cNvSpPr>
            <a:spLocks noGrp="1"/>
          </p:cNvSpPr>
          <p:nvPr/>
        </p:nvSpPr>
        <p:spPr>
          <a:xfrm>
            <a:off x="465120" y="3148424"/>
            <a:ext cx="4700000" cy="247650"/>
          </a:xfrm>
          <a:prstGeom prst="rect">
            <a:avLst/>
          </a:prstGeom>
        </p:spPr>
        <p:txBody>
          <a:bodyPr wrap="square" anchor="t">
            <a:noAutofit/>
          </a:bodyPr>
          <a:lstStyle/>
          <a:p>
            <a:pPr algn="l">
              <a:buNone/>
            </a:pPr>
            <a:r>
              <a:rPr lang="en-US" sz="1050" b="1" dirty="0">
                <a:solidFill>
                  <a:srgbClr val="E8B93C"/>
                </a:solidFill>
              </a:rPr>
              <a:t>Matt Rodenkirch | </a:t>
            </a:r>
            <a:r>
              <a:rPr lang="en-US" sz="1050" b="1" dirty="0">
                <a:solidFill>
                  <a:srgbClr val="E8B93C"/>
                </a:solidFill>
                <a:hlinkClick r:id="rId14">
                  <a:extLst>
                    <a:ext uri="{A12FA001-AC4F-418D-AE19-62706E023703}">
                      <ahyp:hlinkClr xmlns:ahyp="http://schemas.microsoft.com/office/drawing/2018/hyperlinkcolor" val="tx"/>
                    </a:ext>
                  </a:extLst>
                </a:hlinkClick>
              </a:rPr>
              <a:t>mrodenkirch11@gmail.com</a:t>
            </a:r>
            <a:r>
              <a:rPr lang="en-US" sz="1050" b="1" dirty="0">
                <a:solidFill>
                  <a:srgbClr val="E8B93C"/>
                </a:solidFill>
              </a:rPr>
              <a:t> </a:t>
            </a:r>
            <a:endParaRPr sz="1050" b="1" dirty="0">
              <a:solidFill>
                <a:srgbClr val="E8B93C"/>
              </a:solidFill>
            </a:endParaRPr>
          </a:p>
        </p:txBody>
      </p:sp>
      <p:sp>
        <p:nvSpPr>
          <p:cNvPr id="15" name="TextBox 14">
            <a:extLst>
              <a:ext uri="{FF2B5EF4-FFF2-40B4-BE49-F238E27FC236}">
                <a16:creationId xmlns:a16="http://schemas.microsoft.com/office/drawing/2014/main" id="{817BCCCF-39C8-49AF-74F7-8F133AC8256D}"/>
              </a:ext>
            </a:extLst>
          </p:cNvPr>
          <p:cNvSpPr txBox="1"/>
          <p:nvPr/>
        </p:nvSpPr>
        <p:spPr>
          <a:xfrm>
            <a:off x="465120" y="2277721"/>
            <a:ext cx="5346700" cy="338554"/>
          </a:xfrm>
          <a:prstGeom prst="rect">
            <a:avLst/>
          </a:prstGeom>
          <a:noFill/>
        </p:spPr>
        <p:txBody>
          <a:bodyPr wrap="square" rtlCol="0">
            <a:spAutoFit/>
          </a:bodyPr>
          <a:lstStyle/>
          <a:p>
            <a:r>
              <a:rPr lang="en-US" sz="1600" i="1" dirty="0">
                <a:solidFill>
                  <a:schemeClr val="bg1">
                    <a:lumMod val="95000"/>
                  </a:schemeClr>
                </a:solidFill>
              </a:rPr>
              <a:t>One shared ecosystem. Many teams. Shared growth.</a:t>
            </a:r>
          </a:p>
        </p:txBody>
      </p:sp>
      <p:sp>
        <p:nvSpPr>
          <p:cNvPr id="16" name="TextBox 15">
            <a:extLst>
              <a:ext uri="{FF2B5EF4-FFF2-40B4-BE49-F238E27FC236}">
                <a16:creationId xmlns:a16="http://schemas.microsoft.com/office/drawing/2014/main" id="{C1EBF9D4-6A07-BAED-A19D-43A3C011D676}"/>
              </a:ext>
            </a:extLst>
          </p:cNvPr>
          <p:cNvSpPr txBox="1"/>
          <p:nvPr/>
        </p:nvSpPr>
        <p:spPr>
          <a:xfrm>
            <a:off x="465120" y="2752889"/>
            <a:ext cx="4833059" cy="261610"/>
          </a:xfrm>
          <a:prstGeom prst="rect">
            <a:avLst/>
          </a:prstGeom>
          <a:noFill/>
        </p:spPr>
        <p:txBody>
          <a:bodyPr wrap="square" rtlCol="0">
            <a:spAutoFit/>
          </a:bodyPr>
          <a:lstStyle/>
          <a:p>
            <a:r>
              <a:rPr lang="en-US" sz="1100" b="1" dirty="0">
                <a:solidFill>
                  <a:srgbClr val="F2D98A"/>
                </a:solidFill>
                <a:latin typeface="+mn-ea"/>
              </a:rPr>
              <a:t>STRENGTH </a:t>
            </a:r>
            <a:r>
              <a:rPr lang="en-US" sz="1100" b="1" dirty="0">
                <a:solidFill>
                  <a:srgbClr val="F2D98A"/>
                </a:solidFill>
                <a:latin typeface="+mn-ea"/>
                <a:sym typeface="Wingdings" pitchFamily="2" charset="2"/>
              </a:rPr>
              <a:t> FLOW  CAPABILITY  GUIDANCE</a:t>
            </a:r>
            <a:endParaRPr lang="en-US" sz="1100" b="1" dirty="0">
              <a:solidFill>
                <a:srgbClr val="F2D98A"/>
              </a:solidFill>
              <a:latin typeface="+mn-ea"/>
            </a:endParaRPr>
          </a:p>
        </p:txBody>
      </p:sp>
      <p:sp>
        <p:nvSpPr>
          <p:cNvPr id="17" name="TB TCM accent">
            <a:extLst>
              <a:ext uri="{FF2B5EF4-FFF2-40B4-BE49-F238E27FC236}">
                <a16:creationId xmlns:a16="http://schemas.microsoft.com/office/drawing/2014/main" id="{B6C1FD99-1A9C-3FB3-529B-C748057F2B25}"/>
              </a:ext>
            </a:extLst>
          </p:cNvPr>
          <p:cNvSpPr>
            <a:spLocks/>
          </p:cNvSpPr>
          <p:nvPr/>
        </p:nvSpPr>
        <p:spPr>
          <a:xfrm>
            <a:off x="381823" y="495470"/>
            <a:ext cx="60797" cy="2926080"/>
          </a:xfrm>
          <a:prstGeom prst="roundRect">
            <a:avLst>
              <a:gd name="adj" fmla="val 50000"/>
            </a:avLst>
          </a:prstGeom>
          <a:solidFill>
            <a:srgbClr val="E8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3" name="Spine bulb on">
            <a:hlinkClick r:id="rId12" action="ppaction://hlinksldjump"/>
            <a:extLst>
              <a:ext uri="{FF2B5EF4-FFF2-40B4-BE49-F238E27FC236}">
                <a16:creationId xmlns:a16="http://schemas.microsoft.com/office/drawing/2014/main" id="{D839A314-C2B6-BF19-A7BC-B5DBFBA860B1}"/>
              </a:ext>
            </a:extLst>
          </p:cNvPr>
          <p:cNvPicPr>
            <a:picLocks noChangeAspect="1"/>
          </p:cNvPicPr>
          <p:nvPr/>
        </p:nvPicPr>
        <p:blipFill>
          <a:blip r:embed="rId15"/>
          <a:stretch>
            <a:fillRect/>
          </a:stretch>
        </p:blipFill>
        <p:spPr>
          <a:xfrm>
            <a:off x="11080786" y="1852721"/>
            <a:ext cx="850000" cy="850000"/>
          </a:xfrm>
          <a:prstGeom prst="rect">
            <a:avLst/>
          </a:prstGeom>
          <a:ln>
            <a:noFill/>
          </a:ln>
        </p:spPr>
      </p:pic>
      <p:pic>
        <p:nvPicPr>
          <p:cNvPr id="5" name="Spine flower on">
            <a:hlinkClick r:id="rId4" action="ppaction://hlinksldjump"/>
            <a:extLst>
              <a:ext uri="{FF2B5EF4-FFF2-40B4-BE49-F238E27FC236}">
                <a16:creationId xmlns:a16="http://schemas.microsoft.com/office/drawing/2014/main" id="{AD56FD1D-1C13-E569-F97D-F69C33E96937}"/>
              </a:ext>
            </a:extLst>
          </p:cNvPr>
          <p:cNvPicPr>
            <a:picLocks noChangeAspect="1"/>
          </p:cNvPicPr>
          <p:nvPr/>
        </p:nvPicPr>
        <p:blipFill>
          <a:blip r:embed="rId16">
            <a:alphaModFix/>
            <a:extLst>
              <a:ext uri="{BEBA8EAE-BF5A-486C-A8C5-ECC9F3942E4B}">
                <a14:imgProps xmlns:a14="http://schemas.microsoft.com/office/drawing/2010/main">
                  <a14:imgLayer r:embed="rId17">
                    <a14:imgEffect>
                      <a14:colorTemperature colorTemp="8800"/>
                    </a14:imgEffect>
                    <a14:imgEffect>
                      <a14:saturation sat="400000"/>
                    </a14:imgEffect>
                  </a14:imgLayer>
                </a14:imgProps>
              </a:ext>
            </a:extLst>
          </a:blip>
          <a:stretch>
            <a:fillRect/>
          </a:stretch>
        </p:blipFill>
        <p:spPr>
          <a:xfrm>
            <a:off x="11080786" y="3009431"/>
            <a:ext cx="850000" cy="850000"/>
          </a:xfrm>
          <a:prstGeom prst="rect">
            <a:avLst/>
          </a:prstGeom>
          <a:ln w="12700">
            <a:noFill/>
          </a:ln>
        </p:spPr>
      </p:pic>
      <p:pic>
        <p:nvPicPr>
          <p:cNvPr id="10" name="Spine flow on">
            <a:hlinkClick r:id="rId8" action="ppaction://hlinksldjump"/>
            <a:extLst>
              <a:ext uri="{FF2B5EF4-FFF2-40B4-BE49-F238E27FC236}">
                <a16:creationId xmlns:a16="http://schemas.microsoft.com/office/drawing/2014/main" id="{4484BA6A-95BC-2E62-C91B-BFD498FC7231}"/>
              </a:ext>
            </a:extLst>
          </p:cNvPr>
          <p:cNvPicPr>
            <a:picLocks noChangeAspect="1"/>
          </p:cNvPicPr>
          <p:nvPr/>
        </p:nvPicPr>
        <p:blipFill>
          <a:blip r:embed="rId18"/>
          <a:stretch>
            <a:fillRect/>
          </a:stretch>
        </p:blipFill>
        <p:spPr>
          <a:xfrm>
            <a:off x="11080786" y="4195218"/>
            <a:ext cx="850000" cy="850000"/>
          </a:xfrm>
          <a:prstGeom prst="rect">
            <a:avLst/>
          </a:prstGeom>
          <a:ln>
            <a:noFill/>
          </a:ln>
        </p:spPr>
      </p:pic>
      <p:pic>
        <p:nvPicPr>
          <p:cNvPr id="13" name="Spine pillar on">
            <a:hlinkClick r:id="rId10" action="ppaction://hlinksldjump"/>
            <a:extLst>
              <a:ext uri="{FF2B5EF4-FFF2-40B4-BE49-F238E27FC236}">
                <a16:creationId xmlns:a16="http://schemas.microsoft.com/office/drawing/2014/main" id="{07C1A9CA-E664-43AB-88EC-772276EAE8CB}"/>
              </a:ext>
            </a:extLst>
          </p:cNvPr>
          <p:cNvPicPr>
            <a:picLocks noChangeAspect="1"/>
          </p:cNvPicPr>
          <p:nvPr/>
        </p:nvPicPr>
        <p:blipFill>
          <a:blip r:embed="rId19"/>
          <a:stretch>
            <a:fillRect/>
          </a:stretch>
        </p:blipFill>
        <p:spPr>
          <a:xfrm>
            <a:off x="11071446" y="5392721"/>
            <a:ext cx="868680" cy="868680"/>
          </a:xfrm>
          <a:prstGeom prst="rect">
            <a:avLst/>
          </a:prstGeom>
          <a:ln>
            <a:noFill/>
          </a:ln>
        </p:spPr>
      </p:pic>
    </p:spTree>
    <p:extLst>
      <p:ext uri="{BB962C8B-B14F-4D97-AF65-F5344CB8AC3E}">
        <p14:creationId xmlns:p14="http://schemas.microsoft.com/office/powerpoint/2010/main" val="3188862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86748-65FA-F402-E71B-49186C47CDDF}"/>
            </a:ext>
          </a:extLst>
        </p:cNvPr>
        <p:cNvGrpSpPr/>
        <p:nvPr/>
      </p:nvGrpSpPr>
      <p:grpSpPr>
        <a:xfrm>
          <a:off x="0" y="0"/>
          <a:ext cx="0" cy="0"/>
          <a:chOff x="0" y="0"/>
          <a:chExt cx="0" cy="0"/>
        </a:xfrm>
      </p:grpSpPr>
      <p:pic>
        <p:nvPicPr>
          <p:cNvPr id="10" name="Picture 9" descr="The essence of Easy Plan the application. ">
            <a:extLst>
              <a:ext uri="{FF2B5EF4-FFF2-40B4-BE49-F238E27FC236}">
                <a16:creationId xmlns:a16="http://schemas.microsoft.com/office/drawing/2014/main" id="{367572F6-AFC9-976D-0238-3BC8F73F61D2}"/>
              </a:ext>
            </a:extLst>
          </p:cNvPr>
          <p:cNvPicPr>
            <a:picLocks noChangeAspect="1"/>
          </p:cNvPicPr>
          <p:nvPr/>
        </p:nvPicPr>
        <p:blipFill>
          <a:blip r:embed="rId3"/>
          <a:srcRect t="11048" b="16951"/>
          <a:stretch>
            <a:fillRect/>
          </a:stretch>
        </p:blipFill>
        <p:spPr>
          <a:xfrm>
            <a:off x="1609" y="879256"/>
            <a:ext cx="12188805" cy="5857941"/>
          </a:xfrm>
          <a:prstGeom prst="rect">
            <a:avLst/>
          </a:prstGeom>
          <a:noFill/>
          <a:effectLst>
            <a:outerShdw blurRad="50800" dist="50800" dir="5400000" algn="ctr" rotWithShape="0">
              <a:srgbClr val="F8F8FA"/>
            </a:outerShdw>
          </a:effectLst>
        </p:spPr>
      </p:pic>
      <p:pic>
        <p:nvPicPr>
          <p:cNvPr id="5" name="Picture 4" descr="The essence of Easy Plan the appliction. " hidden="1">
            <a:extLst>
              <a:ext uri="{FF2B5EF4-FFF2-40B4-BE49-F238E27FC236}">
                <a16:creationId xmlns:a16="http://schemas.microsoft.com/office/drawing/2014/main" id="{A6085FAE-302E-99CE-153F-E59BAD9C4117}"/>
              </a:ext>
            </a:extLst>
          </p:cNvPr>
          <p:cNvPicPr>
            <a:picLocks noChangeAspect="1"/>
          </p:cNvPicPr>
          <p:nvPr/>
        </p:nvPicPr>
        <p:blipFill>
          <a:blip r:embed="rId4">
            <a:alphaModFix/>
          </a:blip>
          <a:stretch>
            <a:fillRect/>
          </a:stretch>
        </p:blipFill>
        <p:spPr>
          <a:xfrm>
            <a:off x="-106132" y="-170118"/>
            <a:ext cx="12296545" cy="8197696"/>
          </a:xfrm>
          <a:prstGeom prst="rect">
            <a:avLst/>
          </a:prstGeom>
        </p:spPr>
      </p:pic>
      <p:sp>
        <p:nvSpPr>
          <p:cNvPr id="3" name="TextBox 2">
            <a:extLst>
              <a:ext uri="{FF2B5EF4-FFF2-40B4-BE49-F238E27FC236}">
                <a16:creationId xmlns:a16="http://schemas.microsoft.com/office/drawing/2014/main" id="{A4ABC5D9-82DF-A383-765E-82DEDDD93AAC}"/>
              </a:ext>
            </a:extLst>
          </p:cNvPr>
          <p:cNvSpPr txBox="1"/>
          <p:nvPr/>
        </p:nvSpPr>
        <p:spPr>
          <a:xfrm>
            <a:off x="1589" y="120805"/>
            <a:ext cx="12188825" cy="825943"/>
          </a:xfrm>
          <a:prstGeom prst="rect">
            <a:avLst/>
          </a:prstGeom>
          <a:gradFill>
            <a:gsLst>
              <a:gs pos="22000">
                <a:schemeClr val="bg1"/>
              </a:gs>
              <a:gs pos="100000">
                <a:srgbClr val="F9F9FB"/>
              </a:gs>
            </a:gsLst>
            <a:lin ang="5400000" scaled="1"/>
          </a:gradFill>
        </p:spPr>
        <p:txBody>
          <a:bodyPr wrap="square" rtlCol="0">
            <a:normAutofit fontScale="92500"/>
          </a:bodyPr>
          <a:lstStyle/>
          <a:p>
            <a:pPr algn="ctr"/>
            <a:r>
              <a:rPr lang="en-US" sz="3600" b="1" dirty="0">
                <a:latin typeface="Helvetica Neue Medium" panose="02000503000000020004" pitchFamily="2" charset="0"/>
                <a:ea typeface="Helvetica Neue Medium" panose="02000503000000020004" pitchFamily="2" charset="0"/>
                <a:cs typeface="Helvetica Neue Medium" panose="02000503000000020004" pitchFamily="2" charset="0"/>
              </a:rPr>
              <a:t>Easy Plan System</a:t>
            </a:r>
            <a:r>
              <a:rPr lang="en-US" sz="3600" dirty="0">
                <a:latin typeface="Helvetica Neue Medium" panose="02000503000000020004" pitchFamily="2" charset="0"/>
                <a:ea typeface="Helvetica Neue Medium" panose="02000503000000020004" pitchFamily="2" charset="0"/>
                <a:cs typeface="Helvetica Neue Medium" panose="02000503000000020004" pitchFamily="2" charset="0"/>
              </a:rPr>
              <a:t>: Full Engineering     Manufacturing Loop</a:t>
            </a:r>
          </a:p>
        </p:txBody>
      </p:sp>
      <p:cxnSp>
        <p:nvCxnSpPr>
          <p:cNvPr id="6" name="Straight Arrow Connector 5">
            <a:extLst>
              <a:ext uri="{FF2B5EF4-FFF2-40B4-BE49-F238E27FC236}">
                <a16:creationId xmlns:a16="http://schemas.microsoft.com/office/drawing/2014/main" id="{1EB41F03-0E97-099C-7F4E-84463B28E154}"/>
              </a:ext>
            </a:extLst>
          </p:cNvPr>
          <p:cNvCxnSpPr>
            <a:cxnSpLocks/>
          </p:cNvCxnSpPr>
          <p:nvPr/>
        </p:nvCxnSpPr>
        <p:spPr>
          <a:xfrm>
            <a:off x="7264400" y="457200"/>
            <a:ext cx="491067" cy="0"/>
          </a:xfrm>
          <a:prstGeom prst="straightConnector1">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775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69B6-13FD-BEAB-A348-BC7F721E7BED}"/>
            </a:ext>
          </a:extLst>
        </p:cNvPr>
        <p:cNvGrpSpPr/>
        <p:nvPr/>
      </p:nvGrpSpPr>
      <p:grpSpPr>
        <a:xfrm>
          <a:off x="0" y="0"/>
          <a:ext cx="0" cy="0"/>
          <a:chOff x="0" y="0"/>
          <a:chExt cx="0" cy="0"/>
        </a:xfrm>
      </p:grpSpPr>
      <p:pic>
        <p:nvPicPr>
          <p:cNvPr id="2" name="TCM Navigation System">
            <a:extLst>
              <a:ext uri="{FF2B5EF4-FFF2-40B4-BE49-F238E27FC236}">
                <a16:creationId xmlns:a16="http://schemas.microsoft.com/office/drawing/2014/main" id="{EECD1C13-DBB4-55C2-E87A-64DEF7EA07DE}"/>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4F6D8EC-753D-764B-05E0-64AE53318A03}"/>
              </a:ext>
            </a:extLst>
          </p:cNvPr>
          <p:cNvSpPr/>
          <p:nvPr/>
        </p:nvSpPr>
        <p:spPr>
          <a:xfrm>
            <a:off x="0" y="1227220"/>
            <a:ext cx="1010653" cy="9023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C6DB39B-3163-B44C-6055-652D5527E610}"/>
              </a:ext>
            </a:extLst>
          </p:cNvPr>
          <p:cNvSpPr/>
          <p:nvPr/>
        </p:nvSpPr>
        <p:spPr>
          <a:xfrm>
            <a:off x="0" y="2376233"/>
            <a:ext cx="1010653" cy="9023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345CD71-D7BD-5A32-35FB-974D95E140D9}"/>
              </a:ext>
            </a:extLst>
          </p:cNvPr>
          <p:cNvSpPr/>
          <p:nvPr/>
        </p:nvSpPr>
        <p:spPr>
          <a:xfrm>
            <a:off x="0" y="3579398"/>
            <a:ext cx="1010653" cy="114901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C2879D2-AE2B-CC46-E185-06D3648495F6}"/>
              </a:ext>
            </a:extLst>
          </p:cNvPr>
          <p:cNvSpPr/>
          <p:nvPr/>
        </p:nvSpPr>
        <p:spPr>
          <a:xfrm>
            <a:off x="0" y="5029207"/>
            <a:ext cx="1010653" cy="114901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Spine star on">
            <a:hlinkClick r:id="rId3" action="ppaction://hlinksldjump"/>
            <a:extLst>
              <a:ext uri="{FF2B5EF4-FFF2-40B4-BE49-F238E27FC236}">
                <a16:creationId xmlns:a16="http://schemas.microsoft.com/office/drawing/2014/main" id="{6CD4E34F-E777-A0B3-8029-4F73685A2D97}"/>
              </a:ext>
            </a:extLst>
          </p:cNvPr>
          <p:cNvPicPr>
            <a:picLocks noChangeAspect="1"/>
          </p:cNvPicPr>
          <p:nvPr/>
        </p:nvPicPr>
        <p:blipFill>
          <a:blip r:embed="rId4"/>
          <a:stretch>
            <a:fillRect/>
          </a:stretch>
        </p:blipFill>
        <p:spPr>
          <a:xfrm>
            <a:off x="160261" y="1271257"/>
            <a:ext cx="850392" cy="850392"/>
          </a:xfrm>
          <a:prstGeom prst="rect">
            <a:avLst/>
          </a:prstGeom>
        </p:spPr>
      </p:pic>
      <p:pic>
        <p:nvPicPr>
          <p:cNvPr id="4" name="ICON:Conduit layer ON">
            <a:hlinkClick r:id="rId5" action="ppaction://hlinksldjump"/>
            <a:extLst>
              <a:ext uri="{FF2B5EF4-FFF2-40B4-BE49-F238E27FC236}">
                <a16:creationId xmlns:a16="http://schemas.microsoft.com/office/drawing/2014/main" id="{B2B68AB2-DDD1-D448-8352-F0E32A655953}"/>
              </a:ext>
            </a:extLst>
          </p:cNvPr>
          <p:cNvPicPr>
            <a:picLocks noChangeAspect="1"/>
          </p:cNvPicPr>
          <p:nvPr/>
        </p:nvPicPr>
        <p:blipFill>
          <a:blip r:embed="rId6"/>
          <a:stretch>
            <a:fillRect/>
          </a:stretch>
        </p:blipFill>
        <p:spPr>
          <a:xfrm>
            <a:off x="160457" y="3728904"/>
            <a:ext cx="850000" cy="850000"/>
          </a:xfrm>
          <a:prstGeom prst="rect">
            <a:avLst/>
          </a:prstGeom>
        </p:spPr>
      </p:pic>
      <p:pic>
        <p:nvPicPr>
          <p:cNvPr id="9" name="Spine flower on">
            <a:hlinkClick r:id="rId7" action="ppaction://hlinksldjump"/>
            <a:extLst>
              <a:ext uri="{FF2B5EF4-FFF2-40B4-BE49-F238E27FC236}">
                <a16:creationId xmlns:a16="http://schemas.microsoft.com/office/drawing/2014/main" id="{C59C1D82-2C0C-13BC-F493-F4F90B33FF29}"/>
              </a:ext>
            </a:extLst>
          </p:cNvPr>
          <p:cNvPicPr>
            <a:picLocks noChangeAspect="1"/>
          </p:cNvPicPr>
          <p:nvPr/>
        </p:nvPicPr>
        <p:blipFill>
          <a:blip r:embed="rId8">
            <a:alphaModFix/>
            <a:extLst>
              <a:ext uri="{BEBA8EAE-BF5A-486C-A8C5-ECC9F3942E4B}">
                <a14:imgProps xmlns:a14="http://schemas.microsoft.com/office/drawing/2010/main">
                  <a14:imgLayer r:embed="rId9">
                    <a14:imgEffect>
                      <a14:colorTemperature colorTemp="8800"/>
                    </a14:imgEffect>
                    <a14:imgEffect>
                      <a14:saturation sat="400000"/>
                    </a14:imgEffect>
                  </a14:imgLayer>
                </a14:imgProps>
              </a:ext>
            </a:extLst>
          </a:blip>
          <a:stretch>
            <a:fillRect/>
          </a:stretch>
        </p:blipFill>
        <p:spPr>
          <a:xfrm>
            <a:off x="160457" y="2402417"/>
            <a:ext cx="850000" cy="850000"/>
          </a:xfrm>
          <a:prstGeom prst="rect">
            <a:avLst/>
          </a:prstGeom>
          <a:ln w="12700">
            <a:noFill/>
          </a:ln>
        </p:spPr>
      </p:pic>
      <p:pic>
        <p:nvPicPr>
          <p:cNvPr id="10" name="ICON:foundation ON">
            <a:hlinkClick r:id="rId10" action="ppaction://hlinksldjump"/>
            <a:extLst>
              <a:ext uri="{FF2B5EF4-FFF2-40B4-BE49-F238E27FC236}">
                <a16:creationId xmlns:a16="http://schemas.microsoft.com/office/drawing/2014/main" id="{0BDA507E-6D20-7323-0A4C-8DC8B81FC439}"/>
              </a:ext>
            </a:extLst>
          </p:cNvPr>
          <p:cNvPicPr>
            <a:picLocks noChangeAspect="1"/>
          </p:cNvPicPr>
          <p:nvPr/>
        </p:nvPicPr>
        <p:blipFill>
          <a:blip r:embed="rId11"/>
          <a:stretch>
            <a:fillRect/>
          </a:stretch>
        </p:blipFill>
        <p:spPr>
          <a:xfrm>
            <a:off x="160457" y="5205780"/>
            <a:ext cx="850000" cy="850000"/>
          </a:xfrm>
          <a:prstGeom prst="rect">
            <a:avLst/>
          </a:prstGeom>
        </p:spPr>
      </p:pic>
    </p:spTree>
    <p:extLst>
      <p:ext uri="{BB962C8B-B14F-4D97-AF65-F5344CB8AC3E}">
        <p14:creationId xmlns:p14="http://schemas.microsoft.com/office/powerpoint/2010/main" val="1784633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C7449F-0B58-2689-E685-2F622D5C0A09}"/>
            </a:ext>
          </a:extLst>
        </p:cNvPr>
        <p:cNvGrpSpPr/>
        <p:nvPr/>
      </p:nvGrpSpPr>
      <p:grpSpPr>
        <a:xfrm>
          <a:off x="0" y="0"/>
          <a:ext cx="0" cy="0"/>
          <a:chOff x="0" y="0"/>
          <a:chExt cx="0" cy="0"/>
        </a:xfrm>
      </p:grpSpPr>
      <p:pic>
        <p:nvPicPr>
          <p:cNvPr id="13" name="ICON:foundation ON">
            <a:hlinkClick r:id="rId3" action="ppaction://hlinksldjump"/>
            <a:extLst>
              <a:ext uri="{FF2B5EF4-FFF2-40B4-BE49-F238E27FC236}">
                <a16:creationId xmlns:a16="http://schemas.microsoft.com/office/drawing/2014/main" id="{C2CD7862-62B1-3F87-560B-66CFB8C14E3D}"/>
              </a:ext>
            </a:extLst>
          </p:cNvPr>
          <p:cNvPicPr>
            <a:picLocks noChangeAspect="1"/>
          </p:cNvPicPr>
          <p:nvPr/>
        </p:nvPicPr>
        <p:blipFill>
          <a:blip r:embed="rId4"/>
          <a:stretch>
            <a:fillRect/>
          </a:stretch>
        </p:blipFill>
        <p:spPr>
          <a:xfrm>
            <a:off x="10972800" y="91440"/>
            <a:ext cx="850000" cy="850000"/>
          </a:xfrm>
          <a:prstGeom prst="rect">
            <a:avLst/>
          </a:prstGeom>
        </p:spPr>
      </p:pic>
      <p:sp>
        <p:nvSpPr>
          <p:cNvPr id="110" name="TB: Foundation Layer explination">
            <a:extLst>
              <a:ext uri="{FF2B5EF4-FFF2-40B4-BE49-F238E27FC236}">
                <a16:creationId xmlns:a16="http://schemas.microsoft.com/office/drawing/2014/main" id="{9DA2FA11-A86D-86FB-ED9E-05780826742C}"/>
              </a:ext>
            </a:extLst>
          </p:cNvPr>
          <p:cNvSpPr txBox="1"/>
          <p:nvPr/>
        </p:nvSpPr>
        <p:spPr>
          <a:xfrm>
            <a:off x="6300000" y="238878"/>
            <a:ext cx="3350000" cy="2500000"/>
          </a:xfrm>
          <a:prstGeom prst="rect">
            <a:avLst/>
          </a:prstGeom>
          <a:noFill/>
        </p:spPr>
        <p:txBody>
          <a:bodyPr wrap="square">
            <a:normAutofit/>
          </a:bodyPr>
          <a:lstStyle/>
          <a:p>
            <a:pPr marL="0" indent="0">
              <a:lnSpc>
                <a:spcPct val="90000"/>
              </a:lnSpc>
              <a:spcBef>
                <a:spcPts val="0"/>
              </a:spcBef>
              <a:buNone/>
            </a:pPr>
            <a:r>
              <a:rPr lang="en-US" sz="2400" b="1" dirty="0">
                <a:solidFill>
                  <a:srgbClr val="5C2F0E"/>
                </a:solidFill>
                <a:latin typeface="Helvetica Neue" panose="02000503000000020004" pitchFamily="2" charset="0"/>
              </a:rPr>
              <a:t>Foundation Layer</a:t>
            </a:r>
            <a:endParaRPr lang="en-US" sz="2400" b="1">
              <a:solidFill>
                <a:srgbClr val="5C2F0E"/>
              </a:solidFill>
              <a:latin typeface="Helvetica Neue" panose="02000503000000020004" pitchFamily="2" charset="0"/>
            </a:endParaRPr>
          </a:p>
          <a:p>
            <a:pPr marL="0" indent="0">
              <a:lnSpc>
                <a:spcPct val="90000"/>
              </a:lnSpc>
              <a:spcBef>
                <a:spcPts val="100"/>
              </a:spcBef>
              <a:buNone/>
            </a:pPr>
            <a:r>
              <a:rPr lang="en-US" sz="1400" b="0">
                <a:solidFill>
                  <a:srgbClr val="5C2F0E"/>
                </a:solidFill>
                <a:latin typeface="Helvetica Neue" panose="02000503000000020004" pitchFamily="2" charset="0"/>
              </a:rPr>
              <a:t>Provides Strength</a:t>
            </a:r>
          </a:p>
          <a:p>
            <a:pPr marL="0" indent="0">
              <a:lnSpc>
                <a:spcPct val="90000"/>
              </a:lnSpc>
              <a:spcBef>
                <a:spcPts val="500"/>
              </a:spcBef>
              <a:buNone/>
            </a:pPr>
            <a:r>
              <a:rPr lang="en-US" sz="1800" b="1">
                <a:solidFill>
                  <a:srgbClr val="5C2F0E"/>
                </a:solidFill>
                <a:latin typeface="Helvetica Neue" panose="02000503000000020004" pitchFamily="2" charset="0"/>
              </a:rPr>
              <a:t>What They Bring</a:t>
            </a:r>
          </a:p>
          <a:p>
            <a:pPr marL="285750" indent="-228600">
              <a:lnSpc>
                <a:spcPct val="90000"/>
              </a:lnSpc>
              <a:spcBef>
                <a:spcPts val="200"/>
              </a:spcBef>
              <a:buFont typeface="Arial" panose="020B0604020202020204" pitchFamily="34" charset="0"/>
              <a:buChar char="•"/>
            </a:pPr>
            <a:r>
              <a:rPr lang="en-US" sz="1400" b="0">
                <a:solidFill>
                  <a:srgbClr val="5C2F0E"/>
                </a:solidFill>
                <a:latin typeface="Helvetica Neue" panose="02000503000000020004" pitchFamily="2" charset="0"/>
              </a:rPr>
              <a:t>Tribal knowledge</a:t>
            </a:r>
          </a:p>
          <a:p>
            <a:pPr marL="285750" indent="-228600">
              <a:lnSpc>
                <a:spcPct val="90000"/>
              </a:lnSpc>
              <a:spcBef>
                <a:spcPts val="60"/>
              </a:spcBef>
              <a:buFont typeface="Arial" panose="020B0604020202020204" pitchFamily="34" charset="0"/>
              <a:buChar char="•"/>
            </a:pPr>
            <a:r>
              <a:rPr lang="en-US" sz="1400" b="0">
                <a:solidFill>
                  <a:srgbClr val="5C2F0E"/>
                </a:solidFill>
                <a:latin typeface="Helvetica Neue" panose="02000503000000020004" pitchFamily="2" charset="0"/>
              </a:rPr>
              <a:t>Gurus and experienced experts</a:t>
            </a:r>
          </a:p>
          <a:p>
            <a:pPr marL="285750" indent="-228600">
              <a:lnSpc>
                <a:spcPct val="90000"/>
              </a:lnSpc>
              <a:spcBef>
                <a:spcPts val="60"/>
              </a:spcBef>
              <a:buFont typeface="Arial" panose="020B0604020202020204" pitchFamily="34" charset="0"/>
              <a:buChar char="•"/>
            </a:pPr>
            <a:r>
              <a:rPr lang="en-US" sz="1400" b="0">
                <a:solidFill>
                  <a:srgbClr val="5C2F0E"/>
                </a:solidFill>
                <a:latin typeface="Helvetica Neue" panose="02000503000000020004" pitchFamily="2" charset="0"/>
              </a:rPr>
              <a:t>Best practices</a:t>
            </a:r>
          </a:p>
          <a:p>
            <a:pPr marL="285750" indent="-228600">
              <a:lnSpc>
                <a:spcPct val="90000"/>
              </a:lnSpc>
              <a:spcBef>
                <a:spcPts val="60"/>
              </a:spcBef>
              <a:buFont typeface="Arial" panose="020B0604020202020204" pitchFamily="34" charset="0"/>
              <a:buChar char="•"/>
            </a:pPr>
            <a:r>
              <a:rPr lang="en-US" sz="1400" b="0">
                <a:solidFill>
                  <a:srgbClr val="5C2F0E"/>
                </a:solidFill>
                <a:latin typeface="Helvetica Neue" panose="02000503000000020004" pitchFamily="2" charset="0"/>
              </a:rPr>
              <a:t>Standards, guardrails, reusable patterns</a:t>
            </a:r>
          </a:p>
        </p:txBody>
      </p:sp>
      <p:grpSp>
        <p:nvGrpSpPr>
          <p:cNvPr id="90" name="GRP:MBOM" hidden="1">
            <a:extLst>
              <a:ext uri="{FF2B5EF4-FFF2-40B4-BE49-F238E27FC236}">
                <a16:creationId xmlns:a16="http://schemas.microsoft.com/office/drawing/2014/main" id="{BB33B02F-C48F-25D4-C6BA-078682032CBB}"/>
              </a:ext>
            </a:extLst>
          </p:cNvPr>
          <p:cNvGrpSpPr/>
          <p:nvPr/>
        </p:nvGrpSpPr>
        <p:grpSpPr>
          <a:xfrm>
            <a:off x="2292657" y="3104766"/>
            <a:ext cx="5531933" cy="1758034"/>
            <a:chOff x="4443119" y="2690644"/>
            <a:chExt cx="6567504" cy="2087136"/>
          </a:xfrm>
        </p:grpSpPr>
        <p:pic>
          <p:nvPicPr>
            <p:cNvPr id="42" name="MBOM Management">
              <a:extLst>
                <a:ext uri="{FF2B5EF4-FFF2-40B4-BE49-F238E27FC236}">
                  <a16:creationId xmlns:a16="http://schemas.microsoft.com/office/drawing/2014/main" id="{F058788F-D727-FFA6-5D10-C49EE3AF86DF}"/>
                </a:ext>
              </a:extLst>
            </p:cNvPr>
            <p:cNvPicPr>
              <a:picLocks noChangeAspect="1"/>
            </p:cNvPicPr>
            <p:nvPr/>
          </p:nvPicPr>
          <p:blipFill>
            <a:blip r:embed="rId5">
              <a:extLst>
                <a:ext uri="{28A0092B-C50C-407E-A947-70E740481C1C}">
                  <a14:useLocalDpi xmlns:a14="http://schemas.microsoft.com/office/drawing/2010/main" val="0"/>
                </a:ext>
              </a:extLst>
            </a:blip>
            <a:srcRect t="11191" b="12980"/>
            <a:stretch>
              <a:fillRect/>
            </a:stretch>
          </p:blipFill>
          <p:spPr>
            <a:xfrm>
              <a:off x="4443119" y="2690644"/>
              <a:ext cx="2752438" cy="2087136"/>
            </a:xfrm>
            <a:prstGeom prst="rect">
              <a:avLst/>
            </a:prstGeom>
          </p:spPr>
        </p:pic>
        <p:pic>
          <p:nvPicPr>
            <p:cNvPr id="44" name="MBOM Automotive">
              <a:extLst>
                <a:ext uri="{FF2B5EF4-FFF2-40B4-BE49-F238E27FC236}">
                  <a16:creationId xmlns:a16="http://schemas.microsoft.com/office/drawing/2014/main" id="{694C1778-062C-0C61-2AA9-99A2954FDAEC}"/>
                </a:ext>
              </a:extLst>
            </p:cNvPr>
            <p:cNvPicPr>
              <a:picLocks noChangeAspect="1"/>
            </p:cNvPicPr>
            <p:nvPr/>
          </p:nvPicPr>
          <p:blipFill>
            <a:blip r:embed="rId6">
              <a:extLst>
                <a:ext uri="{28A0092B-C50C-407E-A947-70E740481C1C}">
                  <a14:useLocalDpi xmlns:a14="http://schemas.microsoft.com/office/drawing/2010/main" val="0"/>
                </a:ext>
              </a:extLst>
            </a:blip>
            <a:srcRect t="26177" b="28386"/>
            <a:stretch>
              <a:fillRect/>
            </a:stretch>
          </p:blipFill>
          <p:spPr>
            <a:xfrm>
              <a:off x="7764790" y="2715268"/>
              <a:ext cx="3245833" cy="2037888"/>
            </a:xfrm>
            <a:prstGeom prst="rect">
              <a:avLst/>
            </a:prstGeom>
          </p:spPr>
        </p:pic>
      </p:grpSp>
      <p:grpSp>
        <p:nvGrpSpPr>
          <p:cNvPr id="62" name="Flowers" hidden="1">
            <a:extLst>
              <a:ext uri="{FF2B5EF4-FFF2-40B4-BE49-F238E27FC236}">
                <a16:creationId xmlns:a16="http://schemas.microsoft.com/office/drawing/2014/main" id="{B1D8E524-7CB5-CAFE-DB43-76C6E6205554}"/>
              </a:ext>
            </a:extLst>
          </p:cNvPr>
          <p:cNvGrpSpPr>
            <a:grpSpLocks noChangeAspect="1"/>
          </p:cNvGrpSpPr>
          <p:nvPr/>
        </p:nvGrpSpPr>
        <p:grpSpPr>
          <a:xfrm>
            <a:off x="852383" y="1720689"/>
            <a:ext cx="8412480" cy="1231637"/>
            <a:chOff x="2498535" y="1473231"/>
            <a:chExt cx="9507869" cy="1392004"/>
          </a:xfrm>
        </p:grpSpPr>
        <p:pic>
          <p:nvPicPr>
            <p:cNvPr id="46" name="Lavender">
              <a:extLst>
                <a:ext uri="{FF2B5EF4-FFF2-40B4-BE49-F238E27FC236}">
                  <a16:creationId xmlns:a16="http://schemas.microsoft.com/office/drawing/2014/main" id="{FDCBFF6B-E048-33EF-9572-FCB0E9583444}"/>
                </a:ext>
              </a:extLst>
            </p:cNvPr>
            <p:cNvPicPr preferRelativeResize="0">
              <a:picLocks noChangeAspect="1"/>
            </p:cNvPicPr>
            <p:nvPr/>
          </p:nvPicPr>
          <p:blipFill>
            <a:blip r:embed="rId7">
              <a:extLst>
                <a:ext uri="{28A0092B-C50C-407E-A947-70E740481C1C}">
                  <a14:useLocalDpi xmlns:a14="http://schemas.microsoft.com/office/drawing/2010/main" val="0"/>
                </a:ext>
              </a:extLst>
            </a:blip>
            <a:srcRect l="16314" t="8853" r="18511" b="19298"/>
            <a:stretch>
              <a:fillRect/>
            </a:stretch>
          </p:blipFill>
          <p:spPr>
            <a:xfrm>
              <a:off x="3886506" y="1473231"/>
              <a:ext cx="1262694" cy="1392004"/>
            </a:xfrm>
            <a:prstGeom prst="rect">
              <a:avLst/>
            </a:prstGeom>
          </p:spPr>
        </p:pic>
        <p:pic>
          <p:nvPicPr>
            <p:cNvPr id="48" name="Lotus">
              <a:extLst>
                <a:ext uri="{FF2B5EF4-FFF2-40B4-BE49-F238E27FC236}">
                  <a16:creationId xmlns:a16="http://schemas.microsoft.com/office/drawing/2014/main" id="{D91ADE0C-F59F-5FC9-43FC-DCB88A254ECC}"/>
                </a:ext>
              </a:extLst>
            </p:cNvPr>
            <p:cNvPicPr preferRelativeResize="0">
              <a:picLocks noChangeAspect="1"/>
            </p:cNvPicPr>
            <p:nvPr/>
          </p:nvPicPr>
          <p:blipFill>
            <a:blip r:embed="rId8">
              <a:extLst>
                <a:ext uri="{28A0092B-C50C-407E-A947-70E740481C1C}">
                  <a14:useLocalDpi xmlns:a14="http://schemas.microsoft.com/office/drawing/2010/main" val="0"/>
                </a:ext>
              </a:extLst>
            </a:blip>
            <a:srcRect l="12973" t="14760" r="15549" b="19572"/>
            <a:stretch>
              <a:fillRect/>
            </a:stretch>
          </p:blipFill>
          <p:spPr>
            <a:xfrm>
              <a:off x="6492965" y="1505437"/>
              <a:ext cx="1469897" cy="1350407"/>
            </a:xfrm>
            <a:prstGeom prst="rect">
              <a:avLst/>
            </a:prstGeom>
          </p:spPr>
        </p:pic>
        <p:pic>
          <p:nvPicPr>
            <p:cNvPr id="50" name="Marigold">
              <a:extLst>
                <a:ext uri="{FF2B5EF4-FFF2-40B4-BE49-F238E27FC236}">
                  <a16:creationId xmlns:a16="http://schemas.microsoft.com/office/drawing/2014/main" id="{37C1A9F0-4C84-DF68-B441-1E3CD3BDFB5D}"/>
                </a:ext>
              </a:extLst>
            </p:cNvPr>
            <p:cNvPicPr preferRelativeResize="0">
              <a:picLocks noChangeAspect="1"/>
            </p:cNvPicPr>
            <p:nvPr/>
          </p:nvPicPr>
          <p:blipFill>
            <a:blip r:embed="rId9">
              <a:extLst>
                <a:ext uri="{28A0092B-C50C-407E-A947-70E740481C1C}">
                  <a14:useLocalDpi xmlns:a14="http://schemas.microsoft.com/office/drawing/2010/main" val="0"/>
                </a:ext>
              </a:extLst>
            </a:blip>
            <a:srcRect t="-3433" r="2896" b="-1112"/>
            <a:stretch>
              <a:fillRect/>
            </a:stretch>
          </p:blipFill>
          <p:spPr>
            <a:xfrm>
              <a:off x="10816732" y="1514131"/>
              <a:ext cx="1189672" cy="1280807"/>
            </a:xfrm>
            <a:prstGeom prst="rect">
              <a:avLst/>
            </a:prstGeom>
          </p:spPr>
        </p:pic>
        <p:pic>
          <p:nvPicPr>
            <p:cNvPr id="52" name="Orchid">
              <a:extLst>
                <a:ext uri="{FF2B5EF4-FFF2-40B4-BE49-F238E27FC236}">
                  <a16:creationId xmlns:a16="http://schemas.microsoft.com/office/drawing/2014/main" id="{4085433C-9E38-7B44-8B42-B7513B7084CA}"/>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l="13518" t="6205" r="12752" b="12375"/>
            <a:stretch>
              <a:fillRect/>
            </a:stretch>
          </p:blipFill>
          <p:spPr>
            <a:xfrm flipH="1">
              <a:off x="5243468" y="1473231"/>
              <a:ext cx="1155229" cy="1275729"/>
            </a:xfrm>
            <a:prstGeom prst="rect">
              <a:avLst/>
            </a:prstGeom>
          </p:spPr>
        </p:pic>
        <p:pic>
          <p:nvPicPr>
            <p:cNvPr id="58" name="Iris">
              <a:extLst>
                <a:ext uri="{FF2B5EF4-FFF2-40B4-BE49-F238E27FC236}">
                  <a16:creationId xmlns:a16="http://schemas.microsoft.com/office/drawing/2014/main" id="{B69C9899-97CA-F3A9-E70E-A5B1C2B8CD4A}"/>
                </a:ext>
              </a:extLst>
            </p:cNvPr>
            <p:cNvPicPr preferRelativeResize="0">
              <a:picLocks noChangeAspect="1"/>
            </p:cNvPicPr>
            <p:nvPr/>
          </p:nvPicPr>
          <p:blipFill>
            <a:blip r:embed="rId11">
              <a:extLst>
                <a:ext uri="{28A0092B-C50C-407E-A947-70E740481C1C}">
                  <a14:useLocalDpi xmlns:a14="http://schemas.microsoft.com/office/drawing/2010/main" val="0"/>
                </a:ext>
              </a:extLst>
            </a:blip>
            <a:srcRect l="8482" t="4073" r="10886" b="9038"/>
            <a:stretch>
              <a:fillRect/>
            </a:stretch>
          </p:blipFill>
          <p:spPr>
            <a:xfrm>
              <a:off x="8057129" y="1474010"/>
              <a:ext cx="1285534" cy="1385288"/>
            </a:xfrm>
            <a:prstGeom prst="rect">
              <a:avLst/>
            </a:prstGeom>
          </p:spPr>
        </p:pic>
        <p:pic>
          <p:nvPicPr>
            <p:cNvPr id="59" name="Saffron">
              <a:extLst>
                <a:ext uri="{FF2B5EF4-FFF2-40B4-BE49-F238E27FC236}">
                  <a16:creationId xmlns:a16="http://schemas.microsoft.com/office/drawing/2014/main" id="{97261590-27EA-0979-5BA1-EF8D8D74A9FA}"/>
                </a:ext>
              </a:extLst>
            </p:cNvPr>
            <p:cNvPicPr preferRelativeResize="0">
              <a:picLocks noChangeAspect="1"/>
            </p:cNvPicPr>
            <p:nvPr/>
          </p:nvPicPr>
          <p:blipFill>
            <a:blip r:embed="rId12">
              <a:extLst>
                <a:ext uri="{28A0092B-C50C-407E-A947-70E740481C1C}">
                  <a14:useLocalDpi xmlns:a14="http://schemas.microsoft.com/office/drawing/2010/main" val="0"/>
                </a:ext>
              </a:extLst>
            </a:blip>
            <a:srcRect l="8326" t="3791" r="8512" b="10520"/>
            <a:stretch>
              <a:fillRect/>
            </a:stretch>
          </p:blipFill>
          <p:spPr>
            <a:xfrm>
              <a:off x="2498535" y="1514130"/>
              <a:ext cx="1293704" cy="1333023"/>
            </a:xfrm>
            <a:prstGeom prst="rect">
              <a:avLst/>
            </a:prstGeom>
          </p:spPr>
        </p:pic>
        <p:pic>
          <p:nvPicPr>
            <p:cNvPr id="61" name="Jasmime">
              <a:extLst>
                <a:ext uri="{FF2B5EF4-FFF2-40B4-BE49-F238E27FC236}">
                  <a16:creationId xmlns:a16="http://schemas.microsoft.com/office/drawing/2014/main" id="{3F9A1B89-07D1-89CA-DFAA-20260CE677DF}"/>
                </a:ext>
              </a:extLst>
            </p:cNvPr>
            <p:cNvPicPr>
              <a:picLocks noChangeAspect="1"/>
            </p:cNvPicPr>
            <p:nvPr/>
          </p:nvPicPr>
          <p:blipFill>
            <a:blip r:embed="rId13">
              <a:extLst>
                <a:ext uri="{28A0092B-C50C-407E-A947-70E740481C1C}">
                  <a14:useLocalDpi xmlns:a14="http://schemas.microsoft.com/office/drawing/2010/main" val="0"/>
                </a:ext>
              </a:extLst>
            </a:blip>
            <a:srcRect l="18273" t="12362" r="15269" b="21683"/>
            <a:stretch>
              <a:fillRect/>
            </a:stretch>
          </p:blipFill>
          <p:spPr>
            <a:xfrm>
              <a:off x="9436930" y="1487104"/>
              <a:ext cx="1285535" cy="1275792"/>
            </a:xfrm>
            <a:prstGeom prst="rect">
              <a:avLst/>
            </a:prstGeom>
          </p:spPr>
        </p:pic>
      </p:grpSp>
      <p:pic>
        <p:nvPicPr>
          <p:cNvPr id="56" name="Reports" hidden="1">
            <a:extLst>
              <a:ext uri="{FF2B5EF4-FFF2-40B4-BE49-F238E27FC236}">
                <a16:creationId xmlns:a16="http://schemas.microsoft.com/office/drawing/2014/main" id="{C2946BE6-DEC2-197F-C7DD-0DCF62BCCE98}"/>
              </a:ext>
            </a:extLst>
          </p:cNvPr>
          <p:cNvPicPr>
            <a:picLocks noChangeAspect="1"/>
          </p:cNvPicPr>
          <p:nvPr/>
        </p:nvPicPr>
        <p:blipFill>
          <a:blip r:embed="rId14">
            <a:extLst>
              <a:ext uri="{BEBA8EAE-BF5A-486C-A8C5-ECC9F3942E4B}">
                <a14:imgProps xmlns:a14="http://schemas.microsoft.com/office/drawing/2010/main">
                  <a14:imgLayer r:embed="rId15">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7478569" y="431438"/>
            <a:ext cx="1300552" cy="882169"/>
          </a:xfrm>
          <a:prstGeom prst="rect">
            <a:avLst/>
          </a:prstGeom>
        </p:spPr>
      </p:pic>
      <p:grpSp>
        <p:nvGrpSpPr>
          <p:cNvPr id="64" name="Foundation Layer">
            <a:extLst>
              <a:ext uri="{FF2B5EF4-FFF2-40B4-BE49-F238E27FC236}">
                <a16:creationId xmlns:a16="http://schemas.microsoft.com/office/drawing/2014/main" id="{8D0B7D52-C467-6EAF-29EA-66EFBC4BDCC5}"/>
              </a:ext>
            </a:extLst>
          </p:cNvPr>
          <p:cNvGrpSpPr>
            <a:grpSpLocks/>
          </p:cNvGrpSpPr>
          <p:nvPr/>
        </p:nvGrpSpPr>
        <p:grpSpPr>
          <a:xfrm>
            <a:off x="9791848" y="5146631"/>
            <a:ext cx="2286000" cy="1371600"/>
            <a:chOff x="297698" y="128071"/>
            <a:chExt cx="2286000" cy="1371600"/>
          </a:xfrm>
        </p:grpSpPr>
        <p:sp>
          <p:nvSpPr>
            <p:cNvPr id="65" name="TB  ENAB blk bkg">
              <a:extLst>
                <a:ext uri="{FF2B5EF4-FFF2-40B4-BE49-F238E27FC236}">
                  <a16:creationId xmlns:a16="http://schemas.microsoft.com/office/drawing/2014/main" id="{AD8453F8-94AB-99E5-75A8-5E1FA3117B11}"/>
                </a:ext>
              </a:extLst>
            </p:cNvPr>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B ENAB accent">
              <a:extLst>
                <a:ext uri="{FF2B5EF4-FFF2-40B4-BE49-F238E27FC236}">
                  <a16:creationId xmlns:a16="http://schemas.microsoft.com/office/drawing/2014/main" id="{CCD13197-F1B6-426C-DE54-0F72D804051E}"/>
                </a:ext>
              </a:extLst>
            </p:cNvPr>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ENAB super">
              <a:extLst>
                <a:ext uri="{FF2B5EF4-FFF2-40B4-BE49-F238E27FC236}">
                  <a16:creationId xmlns:a16="http://schemas.microsoft.com/office/drawing/2014/main" id="{BD340F25-8D40-9C13-4772-2BDC4ACA66A6}"/>
                </a:ext>
              </a:extLst>
            </p:cNvPr>
            <p:cNvSpPr txBox="1">
              <a:spLocks/>
            </p:cNvSpPr>
            <p:nvPr/>
          </p:nvSpPr>
          <p:spPr>
            <a:xfrm>
              <a:off x="482008" y="277579"/>
              <a:ext cx="1696778" cy="253916"/>
            </a:xfrm>
            <a:prstGeom prst="rect">
              <a:avLst/>
            </a:prstGeom>
            <a:noFill/>
          </p:spPr>
          <p:txBody>
            <a:bodyPr wrap="square" rtlCol="0">
              <a:spAutoFit/>
            </a:bodyPr>
            <a:lstStyle/>
            <a:p>
              <a:r>
                <a:rPr lang="en-US" sz="1050" b="1">
                  <a:solidFill>
                    <a:srgbClr val="E4C79A"/>
                  </a:solidFill>
                </a:rPr>
                <a:t>ENABLEMENT ART</a:t>
              </a:r>
            </a:p>
          </p:txBody>
        </p:sp>
        <p:sp>
          <p:nvSpPr>
            <p:cNvPr id="68" name="TB ENAB sub">
              <a:extLst>
                <a:ext uri="{FF2B5EF4-FFF2-40B4-BE49-F238E27FC236}">
                  <a16:creationId xmlns:a16="http://schemas.microsoft.com/office/drawing/2014/main" id="{39C45F38-D4EF-65A1-4B3F-95BF2DEB64FA}"/>
                </a:ext>
              </a:extLst>
            </p:cNvPr>
            <p:cNvSpPr txBox="1">
              <a:spLocks/>
            </p:cNvSpPr>
            <p:nvPr/>
          </p:nvSpPr>
          <p:spPr>
            <a:xfrm>
              <a:off x="482008" y="1015983"/>
              <a:ext cx="2000758" cy="307777"/>
            </a:xfrm>
            <a:prstGeom prst="rect">
              <a:avLst/>
            </a:prstGeom>
            <a:noFill/>
          </p:spPr>
          <p:txBody>
            <a:bodyPr wrap="square" rtlCol="0">
              <a:spAutoFit/>
            </a:bodyPr>
            <a:lstStyle/>
            <a:p>
              <a:r>
                <a:rPr lang="en-US" sz="1400" i="1">
                  <a:solidFill>
                    <a:schemeClr val="bg1">
                      <a:lumMod val="95000"/>
                    </a:schemeClr>
                  </a:solidFill>
                </a:rPr>
                <a:t>Provides Strength</a:t>
              </a:r>
            </a:p>
          </p:txBody>
        </p:sp>
        <p:sp>
          <p:nvSpPr>
            <p:cNvPr id="69" name="TB ENAB main">
              <a:extLst>
                <a:ext uri="{FF2B5EF4-FFF2-40B4-BE49-F238E27FC236}">
                  <a16:creationId xmlns:a16="http://schemas.microsoft.com/office/drawing/2014/main" id="{A653DDCA-4A54-6178-06AC-A5E63DCDD5A2}"/>
                </a:ext>
              </a:extLst>
            </p:cNvPr>
            <p:cNvSpPr txBox="1">
              <a:spLocks/>
            </p:cNvSpPr>
            <p:nvPr/>
          </p:nvSpPr>
          <p:spPr>
            <a:xfrm>
              <a:off x="482008" y="512129"/>
              <a:ext cx="2000758" cy="523220"/>
            </a:xfrm>
            <a:prstGeom prst="rect">
              <a:avLst/>
            </a:prstGeom>
            <a:noFill/>
          </p:spPr>
          <p:txBody>
            <a:bodyPr wrap="square" rtlCol="0">
              <a:spAutoFit/>
            </a:bodyPr>
            <a:lstStyle/>
            <a:p>
              <a:r>
                <a:rPr lang="en-US" sz="2800" b="1">
                  <a:solidFill>
                    <a:schemeClr val="bg1"/>
                  </a:solidFill>
                  <a:latin typeface="+mn-ea"/>
                </a:rPr>
                <a:t>Foundation</a:t>
              </a:r>
            </a:p>
          </p:txBody>
        </p:sp>
      </p:grpSp>
      <p:grpSp>
        <p:nvGrpSpPr>
          <p:cNvPr id="70" name="MBOM Title Block" hidden="1">
            <a:extLst>
              <a:ext uri="{FF2B5EF4-FFF2-40B4-BE49-F238E27FC236}">
                <a16:creationId xmlns:a16="http://schemas.microsoft.com/office/drawing/2014/main" id="{C5936025-D315-2CC7-B11E-49CCF34E0740}"/>
              </a:ext>
            </a:extLst>
          </p:cNvPr>
          <p:cNvGrpSpPr>
            <a:grpSpLocks/>
          </p:cNvGrpSpPr>
          <p:nvPr/>
        </p:nvGrpSpPr>
        <p:grpSpPr>
          <a:xfrm>
            <a:off x="9791848" y="3500711"/>
            <a:ext cx="2286000" cy="1371600"/>
            <a:chOff x="297698" y="128071"/>
            <a:chExt cx="4933206" cy="1371600"/>
          </a:xfrm>
        </p:grpSpPr>
        <p:sp>
          <p:nvSpPr>
            <p:cNvPr id="71" name="TB MBOM blk bkg">
              <a:extLst>
                <a:ext uri="{FF2B5EF4-FFF2-40B4-BE49-F238E27FC236}">
                  <a16:creationId xmlns:a16="http://schemas.microsoft.com/office/drawing/2014/main" id="{802D7B26-B004-B2BE-5B6D-5688CB81D76B}"/>
                </a:ext>
              </a:extLst>
            </p:cNvPr>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B MBOM accent">
              <a:extLst>
                <a:ext uri="{FF2B5EF4-FFF2-40B4-BE49-F238E27FC236}">
                  <a16:creationId xmlns:a16="http://schemas.microsoft.com/office/drawing/2014/main" id="{8B160B2F-A200-8B4E-F004-C7A00C0121C5}"/>
                </a:ext>
              </a:extLst>
            </p:cNvPr>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MBOM super">
              <a:extLst>
                <a:ext uri="{FF2B5EF4-FFF2-40B4-BE49-F238E27FC236}">
                  <a16:creationId xmlns:a16="http://schemas.microsoft.com/office/drawing/2014/main" id="{C0462D15-5541-D61B-1510-6B74DB5268B7}"/>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a:solidFill>
                    <a:srgbClr val="A6E2E8"/>
                  </a:solidFill>
                </a:rPr>
                <a:t>MBOM MANAGEMENT ART</a:t>
              </a:r>
            </a:p>
          </p:txBody>
        </p:sp>
        <p:sp>
          <p:nvSpPr>
            <p:cNvPr id="74" name="TB MBOM sub">
              <a:extLst>
                <a:ext uri="{FF2B5EF4-FFF2-40B4-BE49-F238E27FC236}">
                  <a16:creationId xmlns:a16="http://schemas.microsoft.com/office/drawing/2014/main" id="{BD299F05-8323-73D0-4947-53E186961330}"/>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a:solidFill>
                    <a:schemeClr val="bg1">
                      <a:lumMod val="95000"/>
                    </a:schemeClr>
                  </a:solidFill>
                </a:rPr>
                <a:t>Provides  Flow </a:t>
              </a:r>
            </a:p>
          </p:txBody>
        </p:sp>
        <p:sp>
          <p:nvSpPr>
            <p:cNvPr id="76" name="TB MBOM main">
              <a:extLst>
                <a:ext uri="{FF2B5EF4-FFF2-40B4-BE49-F238E27FC236}">
                  <a16:creationId xmlns:a16="http://schemas.microsoft.com/office/drawing/2014/main" id="{F7DEB5EC-7078-0820-D819-FFFF68DCA885}"/>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a:solidFill>
                    <a:schemeClr val="bg1"/>
                  </a:solidFill>
                  <a:latin typeface="+mn-ea"/>
                </a:rPr>
                <a:t>Conduit</a:t>
              </a:r>
            </a:p>
          </p:txBody>
        </p:sp>
      </p:grpSp>
      <p:grpSp>
        <p:nvGrpSpPr>
          <p:cNvPr id="78" name="CULTIVATION Title Block" hidden="1">
            <a:extLst>
              <a:ext uri="{FF2B5EF4-FFF2-40B4-BE49-F238E27FC236}">
                <a16:creationId xmlns:a16="http://schemas.microsoft.com/office/drawing/2014/main" id="{E29F9AF2-5A53-E9F9-32F2-3632595C57A3}"/>
              </a:ext>
            </a:extLst>
          </p:cNvPr>
          <p:cNvGrpSpPr>
            <a:grpSpLocks/>
          </p:cNvGrpSpPr>
          <p:nvPr/>
        </p:nvGrpSpPr>
        <p:grpSpPr>
          <a:xfrm>
            <a:off x="9791848" y="1854791"/>
            <a:ext cx="2286000" cy="1371600"/>
            <a:chOff x="297698" y="128071"/>
            <a:chExt cx="4933206" cy="1371600"/>
          </a:xfrm>
        </p:grpSpPr>
        <p:sp>
          <p:nvSpPr>
            <p:cNvPr id="79" name="TB PP blk bkg">
              <a:extLst>
                <a:ext uri="{FF2B5EF4-FFF2-40B4-BE49-F238E27FC236}">
                  <a16:creationId xmlns:a16="http://schemas.microsoft.com/office/drawing/2014/main" id="{46FE57EC-066E-5FC6-84E5-AF3CF70A23E1}"/>
                </a:ext>
              </a:extLst>
            </p:cNvPr>
            <p:cNvSpPr/>
            <p:nvPr/>
          </p:nvSpPr>
          <p:spPr>
            <a:xfrm>
              <a:off x="297698" y="128071"/>
              <a:ext cx="4933206" cy="1371600"/>
            </a:xfrm>
            <a:prstGeom prst="roundRect">
              <a:avLst>
                <a:gd name="adj" fmla="val 10704"/>
              </a:avLst>
            </a:prstGeom>
            <a:solidFill>
              <a:srgbClr val="6A49B6"/>
            </a:solidFill>
            <a:ln w="19050">
              <a:solidFill>
                <a:srgbClr val="7B4F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B PP accent">
              <a:extLst>
                <a:ext uri="{FF2B5EF4-FFF2-40B4-BE49-F238E27FC236}">
                  <a16:creationId xmlns:a16="http://schemas.microsoft.com/office/drawing/2014/main" id="{ADB5A5D4-4881-EF24-61AB-76ECA6AF7526}"/>
                </a:ext>
              </a:extLst>
            </p:cNvPr>
            <p:cNvSpPr/>
            <p:nvPr/>
          </p:nvSpPr>
          <p:spPr>
            <a:xfrm>
              <a:off x="527297" y="327752"/>
              <a:ext cx="138130" cy="1005840"/>
            </a:xfrm>
            <a:prstGeom prst="roundRect">
              <a:avLst>
                <a:gd name="adj" fmla="val 50000"/>
              </a:avLst>
            </a:prstGeom>
            <a:solidFill>
              <a:srgbClr val="7B4F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B PP sub">
              <a:extLst>
                <a:ext uri="{FF2B5EF4-FFF2-40B4-BE49-F238E27FC236}">
                  <a16:creationId xmlns:a16="http://schemas.microsoft.com/office/drawing/2014/main" id="{D4FD9140-3791-0479-4615-AB150AFC3659}"/>
                </a:ext>
              </a:extLst>
            </p:cNvPr>
            <p:cNvSpPr txBox="1">
              <a:spLocks/>
            </p:cNvSpPr>
            <p:nvPr/>
          </p:nvSpPr>
          <p:spPr>
            <a:xfrm>
              <a:off x="651747" y="1025815"/>
              <a:ext cx="4167269" cy="307777"/>
            </a:xfrm>
            <a:prstGeom prst="rect">
              <a:avLst/>
            </a:prstGeom>
            <a:noFill/>
          </p:spPr>
          <p:txBody>
            <a:bodyPr wrap="square" rtlCol="0">
              <a:spAutoFit/>
            </a:bodyPr>
            <a:lstStyle/>
            <a:p>
              <a:r>
                <a:rPr lang="en-US" sz="1400" i="1">
                  <a:solidFill>
                    <a:schemeClr val="bg1">
                      <a:lumMod val="95000"/>
                    </a:schemeClr>
                  </a:solidFill>
                </a:rPr>
                <a:t>Creates Capability</a:t>
              </a:r>
            </a:p>
          </p:txBody>
        </p:sp>
        <p:sp>
          <p:nvSpPr>
            <p:cNvPr id="82" name="TB PP super">
              <a:extLst>
                <a:ext uri="{FF2B5EF4-FFF2-40B4-BE49-F238E27FC236}">
                  <a16:creationId xmlns:a16="http://schemas.microsoft.com/office/drawing/2014/main" id="{7897D21A-E3C4-D406-713A-DFD8538E1482}"/>
                </a:ext>
              </a:extLst>
            </p:cNvPr>
            <p:cNvSpPr txBox="1">
              <a:spLocks/>
            </p:cNvSpPr>
            <p:nvPr/>
          </p:nvSpPr>
          <p:spPr>
            <a:xfrm>
              <a:off x="651747" y="287411"/>
              <a:ext cx="3396344" cy="253916"/>
            </a:xfrm>
            <a:prstGeom prst="rect">
              <a:avLst/>
            </a:prstGeom>
            <a:noFill/>
          </p:spPr>
          <p:txBody>
            <a:bodyPr wrap="square" rtlCol="0">
              <a:spAutoFit/>
            </a:bodyPr>
            <a:lstStyle/>
            <a:p>
              <a:r>
                <a:rPr lang="en-US" sz="1050" b="1">
                  <a:solidFill>
                    <a:srgbClr val="C9B6F0"/>
                  </a:solidFill>
                </a:rPr>
                <a:t>PROCESS PLANNING ART</a:t>
              </a:r>
            </a:p>
          </p:txBody>
        </p:sp>
        <p:sp>
          <p:nvSpPr>
            <p:cNvPr id="83" name="TB PP main">
              <a:extLst>
                <a:ext uri="{FF2B5EF4-FFF2-40B4-BE49-F238E27FC236}">
                  <a16:creationId xmlns:a16="http://schemas.microsoft.com/office/drawing/2014/main" id="{A4C1FCAE-27E7-3C73-68A6-C68DA3E6BA1D}"/>
                </a:ext>
              </a:extLst>
            </p:cNvPr>
            <p:cNvSpPr txBox="1">
              <a:spLocks/>
            </p:cNvSpPr>
            <p:nvPr/>
          </p:nvSpPr>
          <p:spPr>
            <a:xfrm>
              <a:off x="651747" y="516075"/>
              <a:ext cx="4167269" cy="523220"/>
            </a:xfrm>
            <a:prstGeom prst="rect">
              <a:avLst/>
            </a:prstGeom>
            <a:noFill/>
          </p:spPr>
          <p:txBody>
            <a:bodyPr wrap="square" rtlCol="0">
              <a:spAutoFit/>
            </a:bodyPr>
            <a:lstStyle/>
            <a:p>
              <a:r>
                <a:rPr lang="en-US" sz="2800" b="1">
                  <a:solidFill>
                    <a:schemeClr val="bg1"/>
                  </a:solidFill>
                  <a:latin typeface="+mn-ea"/>
                </a:rPr>
                <a:t>Cultivation</a:t>
              </a:r>
            </a:p>
          </p:txBody>
        </p:sp>
      </p:grpSp>
      <p:grpSp>
        <p:nvGrpSpPr>
          <p:cNvPr id="84" name="INSIGHT Title Block" hidden="1">
            <a:extLst>
              <a:ext uri="{FF2B5EF4-FFF2-40B4-BE49-F238E27FC236}">
                <a16:creationId xmlns:a16="http://schemas.microsoft.com/office/drawing/2014/main" id="{E8C4A17D-A25E-A7ED-B537-25B77C61F69E}"/>
              </a:ext>
            </a:extLst>
          </p:cNvPr>
          <p:cNvGrpSpPr>
            <a:grpSpLocks/>
          </p:cNvGrpSpPr>
          <p:nvPr/>
        </p:nvGrpSpPr>
        <p:grpSpPr>
          <a:xfrm>
            <a:off x="9791848" y="208871"/>
            <a:ext cx="2286000" cy="1371600"/>
            <a:chOff x="351225" y="77243"/>
            <a:chExt cx="4933205" cy="1371600"/>
          </a:xfrm>
        </p:grpSpPr>
        <p:sp>
          <p:nvSpPr>
            <p:cNvPr id="85" name="TB REP blk bkg">
              <a:extLst>
                <a:ext uri="{FF2B5EF4-FFF2-40B4-BE49-F238E27FC236}">
                  <a16:creationId xmlns:a16="http://schemas.microsoft.com/office/drawing/2014/main" id="{655D5244-9725-197D-238B-FF593692B29D}"/>
                </a:ext>
              </a:extLst>
            </p:cNvPr>
            <p:cNvSpPr/>
            <p:nvPr/>
          </p:nvSpPr>
          <p:spPr>
            <a:xfrm>
              <a:off x="351225" y="77243"/>
              <a:ext cx="4933205" cy="1371600"/>
            </a:xfrm>
            <a:prstGeom prst="roundRect">
              <a:avLst>
                <a:gd name="adj" fmla="val 10704"/>
              </a:avLst>
            </a:prstGeom>
            <a:solidFill>
              <a:srgbClr val="5C59D2"/>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B REP accent">
              <a:extLst>
                <a:ext uri="{FF2B5EF4-FFF2-40B4-BE49-F238E27FC236}">
                  <a16:creationId xmlns:a16="http://schemas.microsoft.com/office/drawing/2014/main" id="{4F971957-46B5-0F9F-5431-274CA111F39F}"/>
                </a:ext>
              </a:extLst>
            </p:cNvPr>
            <p:cNvSpPr/>
            <p:nvPr/>
          </p:nvSpPr>
          <p:spPr>
            <a:xfrm>
              <a:off x="506080" y="356671"/>
              <a:ext cx="138130" cy="914400"/>
            </a:xfrm>
            <a:prstGeom prst="roundRect">
              <a:avLst>
                <a:gd name="adj" fmla="val 50000"/>
              </a:avLst>
            </a:prstGeom>
            <a:solidFill>
              <a:srgbClr val="6C67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B REP sub">
              <a:extLst>
                <a:ext uri="{FF2B5EF4-FFF2-40B4-BE49-F238E27FC236}">
                  <a16:creationId xmlns:a16="http://schemas.microsoft.com/office/drawing/2014/main" id="{50F820D7-90B7-BCA1-6EBF-E12F6B9B3C9D}"/>
                </a:ext>
              </a:extLst>
            </p:cNvPr>
            <p:cNvSpPr txBox="1">
              <a:spLocks/>
            </p:cNvSpPr>
            <p:nvPr/>
          </p:nvSpPr>
          <p:spPr>
            <a:xfrm>
              <a:off x="672965" y="987879"/>
              <a:ext cx="3861603" cy="307777"/>
            </a:xfrm>
            <a:prstGeom prst="rect">
              <a:avLst/>
            </a:prstGeom>
            <a:noFill/>
          </p:spPr>
          <p:txBody>
            <a:bodyPr wrap="square" rtlCol="0">
              <a:spAutoFit/>
            </a:bodyPr>
            <a:lstStyle/>
            <a:p>
              <a:r>
                <a:rPr lang="en-US" sz="1400" i="1" dirty="0">
                  <a:solidFill>
                    <a:schemeClr val="bg1">
                      <a:lumMod val="95000"/>
                    </a:schemeClr>
                  </a:solidFill>
                </a:rPr>
                <a:t>Provides Guidance</a:t>
              </a:r>
            </a:p>
          </p:txBody>
        </p:sp>
        <p:sp>
          <p:nvSpPr>
            <p:cNvPr id="88" name="TB REP super">
              <a:extLst>
                <a:ext uri="{FF2B5EF4-FFF2-40B4-BE49-F238E27FC236}">
                  <a16:creationId xmlns:a16="http://schemas.microsoft.com/office/drawing/2014/main" id="{CE66F2CC-A2F4-52D1-E73C-B6995BAD0E3B}"/>
                </a:ext>
              </a:extLst>
            </p:cNvPr>
            <p:cNvSpPr txBox="1">
              <a:spLocks/>
            </p:cNvSpPr>
            <p:nvPr/>
          </p:nvSpPr>
          <p:spPr>
            <a:xfrm>
              <a:off x="672965" y="277579"/>
              <a:ext cx="3396343" cy="253916"/>
            </a:xfrm>
            <a:prstGeom prst="rect">
              <a:avLst/>
            </a:prstGeom>
            <a:noFill/>
          </p:spPr>
          <p:txBody>
            <a:bodyPr wrap="square" rtlCol="0">
              <a:spAutoFit/>
            </a:bodyPr>
            <a:lstStyle/>
            <a:p>
              <a:r>
                <a:rPr lang="en-US" sz="1050" b="1" dirty="0">
                  <a:solidFill>
                    <a:srgbClr val="C3C0F5"/>
                  </a:solidFill>
                </a:rPr>
                <a:t>REPORTS LAYER</a:t>
              </a:r>
            </a:p>
          </p:txBody>
        </p:sp>
        <p:sp>
          <p:nvSpPr>
            <p:cNvPr id="89" name="TB REP main">
              <a:extLst>
                <a:ext uri="{FF2B5EF4-FFF2-40B4-BE49-F238E27FC236}">
                  <a16:creationId xmlns:a16="http://schemas.microsoft.com/office/drawing/2014/main" id="{C656DA0A-01AD-0314-46A2-A9D4DBD8795D}"/>
                </a:ext>
              </a:extLst>
            </p:cNvPr>
            <p:cNvSpPr txBox="1">
              <a:spLocks/>
            </p:cNvSpPr>
            <p:nvPr/>
          </p:nvSpPr>
          <p:spPr>
            <a:xfrm>
              <a:off x="672965" y="486579"/>
              <a:ext cx="3236198" cy="523220"/>
            </a:xfrm>
            <a:prstGeom prst="rect">
              <a:avLst/>
            </a:prstGeom>
            <a:noFill/>
          </p:spPr>
          <p:txBody>
            <a:bodyPr wrap="square" rtlCol="0">
              <a:spAutoFit/>
            </a:bodyPr>
            <a:lstStyle/>
            <a:p>
              <a:r>
                <a:rPr lang="en-US" sz="2800" b="1" dirty="0">
                  <a:solidFill>
                    <a:schemeClr val="bg1"/>
                  </a:solidFill>
                  <a:latin typeface="+mn-ea"/>
                </a:rPr>
                <a:t>Insight</a:t>
              </a:r>
            </a:p>
          </p:txBody>
        </p:sp>
      </p:grpSp>
      <p:grpSp>
        <p:nvGrpSpPr>
          <p:cNvPr id="99" name="TCM Title Block">
            <a:extLst>
              <a:ext uri="{FF2B5EF4-FFF2-40B4-BE49-F238E27FC236}">
                <a16:creationId xmlns:a16="http://schemas.microsoft.com/office/drawing/2014/main" id="{1D92B14B-38D5-5787-BDD6-0067D9C7DB6B}"/>
              </a:ext>
            </a:extLst>
          </p:cNvPr>
          <p:cNvGrpSpPr>
            <a:grpSpLocks/>
          </p:cNvGrpSpPr>
          <p:nvPr/>
        </p:nvGrpSpPr>
        <p:grpSpPr>
          <a:xfrm>
            <a:off x="297698" y="128071"/>
            <a:ext cx="5901396" cy="1294098"/>
            <a:chOff x="297698" y="128071"/>
            <a:chExt cx="5901396" cy="1294098"/>
          </a:xfrm>
        </p:grpSpPr>
        <p:sp>
          <p:nvSpPr>
            <p:cNvPr id="100" name="TB TCM blk bkg">
              <a:extLst>
                <a:ext uri="{FF2B5EF4-FFF2-40B4-BE49-F238E27FC236}">
                  <a16:creationId xmlns:a16="http://schemas.microsoft.com/office/drawing/2014/main" id="{055165B2-AC07-3E21-6656-155A049A5042}"/>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B TCM accent">
              <a:extLst>
                <a:ext uri="{FF2B5EF4-FFF2-40B4-BE49-F238E27FC236}">
                  <a16:creationId xmlns:a16="http://schemas.microsoft.com/office/drawing/2014/main" id="{D68CD9D0-B4B8-2F28-A807-8A8C8F22E1A9}"/>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B TCM super">
              <a:extLst>
                <a:ext uri="{FF2B5EF4-FFF2-40B4-BE49-F238E27FC236}">
                  <a16:creationId xmlns:a16="http://schemas.microsoft.com/office/drawing/2014/main" id="{84DBF617-8F27-AAA5-E224-D8BA5BCC26AA}"/>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103" name="TB TCM sub">
              <a:extLst>
                <a:ext uri="{FF2B5EF4-FFF2-40B4-BE49-F238E27FC236}">
                  <a16:creationId xmlns:a16="http://schemas.microsoft.com/office/drawing/2014/main" id="{1A03EAD3-9C36-A748-AC3F-3A1E12D96ECF}"/>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104" name="TB TCM main">
              <a:extLst>
                <a:ext uri="{FF2B5EF4-FFF2-40B4-BE49-F238E27FC236}">
                  <a16:creationId xmlns:a16="http://schemas.microsoft.com/office/drawing/2014/main" id="{D0746428-6E82-5A4A-EB32-E9D247DFD81E}"/>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105" name="GPR: Platfrom Scrum Teams" descr="Names of Platform Scrum Teams.">
            <a:extLst>
              <a:ext uri="{FF2B5EF4-FFF2-40B4-BE49-F238E27FC236}">
                <a16:creationId xmlns:a16="http://schemas.microsoft.com/office/drawing/2014/main" id="{4DF08DB9-2D4B-DE90-B494-2ACD06911728}"/>
              </a:ext>
            </a:extLst>
          </p:cNvPr>
          <p:cNvGrpSpPr/>
          <p:nvPr/>
        </p:nvGrpSpPr>
        <p:grpSpPr>
          <a:xfrm>
            <a:off x="701930" y="4500000"/>
            <a:ext cx="8771483" cy="400110"/>
            <a:chOff x="3659901" y="4036558"/>
            <a:chExt cx="8359455" cy="400110"/>
          </a:xfrm>
        </p:grpSpPr>
        <p:sp>
          <p:nvSpPr>
            <p:cNvPr id="106" name="TXT: DevOps">
              <a:extLst>
                <a:ext uri="{FF2B5EF4-FFF2-40B4-BE49-F238E27FC236}">
                  <a16:creationId xmlns:a16="http://schemas.microsoft.com/office/drawing/2014/main" id="{7D860049-C754-EEB6-AE7D-C23D3111E58B}"/>
                </a:ext>
              </a:extLst>
            </p:cNvPr>
            <p:cNvSpPr txBox="1"/>
            <p:nvPr/>
          </p:nvSpPr>
          <p:spPr>
            <a:xfrm>
              <a:off x="3659901" y="4036558"/>
              <a:ext cx="1705292" cy="400110"/>
            </a:xfrm>
            <a:prstGeom prst="rect">
              <a:avLst/>
            </a:prstGeom>
            <a:noFill/>
          </p:spPr>
          <p:txBody>
            <a:bodyPr wrap="square" rtlCol="0">
              <a:spAutoFit/>
            </a:bodyPr>
            <a:lstStyle/>
            <a:p>
              <a:pPr algn="ctr"/>
              <a:r>
                <a:rPr lang="en-US" sz="1800" b="1">
                  <a:solidFill>
                    <a:srgbClr val="5C300E"/>
                  </a:solidFill>
                </a:rPr>
                <a:t>DevOps</a:t>
              </a:r>
            </a:p>
          </p:txBody>
        </p:sp>
        <p:sp>
          <p:nvSpPr>
            <p:cNvPr id="107" name="TXT: Architects">
              <a:extLst>
                <a:ext uri="{FF2B5EF4-FFF2-40B4-BE49-F238E27FC236}">
                  <a16:creationId xmlns:a16="http://schemas.microsoft.com/office/drawing/2014/main" id="{A09B0A2F-17B8-AAAB-84B3-2AF97E716464}"/>
                </a:ext>
              </a:extLst>
            </p:cNvPr>
            <p:cNvSpPr txBox="1"/>
            <p:nvPr/>
          </p:nvSpPr>
          <p:spPr>
            <a:xfrm>
              <a:off x="6005712" y="4036558"/>
              <a:ext cx="1404611" cy="400110"/>
            </a:xfrm>
            <a:prstGeom prst="rect">
              <a:avLst/>
            </a:prstGeom>
            <a:noFill/>
          </p:spPr>
          <p:txBody>
            <a:bodyPr wrap="square" rtlCol="0">
              <a:spAutoFit/>
            </a:bodyPr>
            <a:lstStyle/>
            <a:p>
              <a:r>
                <a:rPr lang="en-US" sz="1800" b="1">
                  <a:solidFill>
                    <a:srgbClr val="5C2F0E"/>
                  </a:solidFill>
                </a:rPr>
                <a:t>Architecture</a:t>
              </a:r>
            </a:p>
          </p:txBody>
        </p:sp>
        <p:sp>
          <p:nvSpPr>
            <p:cNvPr id="108" name="TXT: Testing">
              <a:extLst>
                <a:ext uri="{FF2B5EF4-FFF2-40B4-BE49-F238E27FC236}">
                  <a16:creationId xmlns:a16="http://schemas.microsoft.com/office/drawing/2014/main" id="{3ADD91B2-8D98-0E93-3998-F0C3BEEC5062}"/>
                </a:ext>
              </a:extLst>
            </p:cNvPr>
            <p:cNvSpPr txBox="1"/>
            <p:nvPr/>
          </p:nvSpPr>
          <p:spPr>
            <a:xfrm>
              <a:off x="7777831" y="4036558"/>
              <a:ext cx="1935216" cy="400110"/>
            </a:xfrm>
            <a:prstGeom prst="rect">
              <a:avLst/>
            </a:prstGeom>
            <a:noFill/>
          </p:spPr>
          <p:txBody>
            <a:bodyPr wrap="square" rtlCol="0">
              <a:spAutoFit/>
            </a:bodyPr>
            <a:lstStyle/>
            <a:p>
              <a:pPr algn="ctr"/>
              <a:r>
                <a:rPr lang="en-US" sz="1800" b="1">
                  <a:solidFill>
                    <a:srgbClr val="5C300E"/>
                  </a:solidFill>
                </a:rPr>
                <a:t>Governance</a:t>
              </a:r>
            </a:p>
          </p:txBody>
        </p:sp>
        <p:sp>
          <p:nvSpPr>
            <p:cNvPr id="109" name="TXT: Vis">
              <a:extLst>
                <a:ext uri="{FF2B5EF4-FFF2-40B4-BE49-F238E27FC236}">
                  <a16:creationId xmlns:a16="http://schemas.microsoft.com/office/drawing/2014/main" id="{1F9A7095-FA24-2540-4F85-1348E06EC205}"/>
                </a:ext>
              </a:extLst>
            </p:cNvPr>
            <p:cNvSpPr txBox="1"/>
            <p:nvPr/>
          </p:nvSpPr>
          <p:spPr>
            <a:xfrm>
              <a:off x="9916077" y="4036558"/>
              <a:ext cx="2103279" cy="400110"/>
            </a:xfrm>
            <a:prstGeom prst="rect">
              <a:avLst/>
            </a:prstGeom>
            <a:noFill/>
          </p:spPr>
          <p:txBody>
            <a:bodyPr wrap="square" rtlCol="0">
              <a:spAutoFit/>
            </a:bodyPr>
            <a:lstStyle/>
            <a:p>
              <a:pPr algn="ctr"/>
              <a:r>
                <a:rPr lang="en-US" sz="1800" b="1">
                  <a:solidFill>
                    <a:srgbClr val="5C300E"/>
                  </a:solidFill>
                </a:rPr>
                <a:t>Visualization</a:t>
              </a:r>
            </a:p>
          </p:txBody>
        </p:sp>
      </p:grpSp>
      <p:grpSp>
        <p:nvGrpSpPr>
          <p:cNvPr id="10" name="ICSONS:Foundation">
            <a:extLst>
              <a:ext uri="{FF2B5EF4-FFF2-40B4-BE49-F238E27FC236}">
                <a16:creationId xmlns:a16="http://schemas.microsoft.com/office/drawing/2014/main" id="{5005B272-BFE5-9F5F-6962-2B9115BAB1D8}"/>
              </a:ext>
            </a:extLst>
          </p:cNvPr>
          <p:cNvGrpSpPr/>
          <p:nvPr/>
        </p:nvGrpSpPr>
        <p:grpSpPr>
          <a:xfrm>
            <a:off x="663899" y="4770004"/>
            <a:ext cx="8672203" cy="2070164"/>
            <a:chOff x="396367" y="4703451"/>
            <a:chExt cx="9128633" cy="2179118"/>
          </a:xfrm>
        </p:grpSpPr>
        <p:pic>
          <p:nvPicPr>
            <p:cNvPr id="3" name="Picture 2">
              <a:extLst>
                <a:ext uri="{FF2B5EF4-FFF2-40B4-BE49-F238E27FC236}">
                  <a16:creationId xmlns:a16="http://schemas.microsoft.com/office/drawing/2014/main" id="{97C0895C-8C64-3682-AFF7-C234AFD0EBC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96367" y="4754237"/>
              <a:ext cx="2077547" cy="2077547"/>
            </a:xfrm>
            <a:prstGeom prst="rect">
              <a:avLst/>
            </a:prstGeom>
          </p:spPr>
        </p:pic>
        <p:pic>
          <p:nvPicPr>
            <p:cNvPr id="5" name="Picture 4">
              <a:extLst>
                <a:ext uri="{FF2B5EF4-FFF2-40B4-BE49-F238E27FC236}">
                  <a16:creationId xmlns:a16="http://schemas.microsoft.com/office/drawing/2014/main" id="{3EA5A9F5-DB91-3334-8A78-FF8B6138934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447452" y="4754236"/>
              <a:ext cx="2077548" cy="2077548"/>
            </a:xfrm>
            <a:prstGeom prst="rect">
              <a:avLst/>
            </a:prstGeom>
          </p:spPr>
        </p:pic>
        <p:pic>
          <p:nvPicPr>
            <p:cNvPr id="7" name="Picture 6">
              <a:extLst>
                <a:ext uri="{FF2B5EF4-FFF2-40B4-BE49-F238E27FC236}">
                  <a16:creationId xmlns:a16="http://schemas.microsoft.com/office/drawing/2014/main" id="{25FD5D8B-5CAA-8D73-EA0F-EE1F71C0CA3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42440" y="4703451"/>
              <a:ext cx="2179118" cy="2179118"/>
            </a:xfrm>
            <a:prstGeom prst="rect">
              <a:avLst/>
            </a:prstGeom>
          </p:spPr>
        </p:pic>
        <p:pic>
          <p:nvPicPr>
            <p:cNvPr id="9" name="Architecture">
              <a:extLst>
                <a:ext uri="{FF2B5EF4-FFF2-40B4-BE49-F238E27FC236}">
                  <a16:creationId xmlns:a16="http://schemas.microsoft.com/office/drawing/2014/main" id="{A25CE77A-0A02-0AF5-B0B2-9D5E92C3395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699807" y="4734640"/>
              <a:ext cx="2116740" cy="2116740"/>
            </a:xfrm>
            <a:prstGeom prst="rect">
              <a:avLst/>
            </a:prstGeom>
          </p:spPr>
        </p:pic>
      </p:grpSp>
      <p:sp>
        <p:nvSpPr>
          <p:cNvPr id="11" name="TextBox 10">
            <a:extLst>
              <a:ext uri="{FF2B5EF4-FFF2-40B4-BE49-F238E27FC236}">
                <a16:creationId xmlns:a16="http://schemas.microsoft.com/office/drawing/2014/main" id="{262ADAF2-A899-2DCD-CFB0-79006A055171}"/>
              </a:ext>
            </a:extLst>
          </p:cNvPr>
          <p:cNvSpPr txBox="1"/>
          <p:nvPr/>
        </p:nvSpPr>
        <p:spPr>
          <a:xfrm>
            <a:off x="350000" y="1520000"/>
            <a:ext cx="5900000" cy="1100000"/>
          </a:xfrm>
          <a:prstGeom prst="rect">
            <a:avLst/>
          </a:prstGeom>
          <a:noFill/>
        </p:spPr>
        <p:txBody>
          <a:bodyPr wrap="square">
            <a:noAutofit/>
          </a:bodyPr>
          <a:lstStyle/>
          <a:p>
            <a:pPr marL="0" indent="0" algn="ctr">
              <a:lnSpc>
                <a:spcPct val="90000"/>
              </a:lnSpc>
              <a:spcBef>
                <a:spcPts val="0"/>
              </a:spcBef>
              <a:buNone/>
            </a:pPr>
            <a:r>
              <a:rPr lang="en-US" sz="2000" b="1">
                <a:solidFill>
                  <a:srgbClr val="5C2F0E"/>
                </a:solidFill>
                <a:latin typeface="Helvetica Neue" panose="02000503000000020004" pitchFamily="2" charset="0"/>
              </a:rPr>
              <a:t>They don’t own the output.</a:t>
            </a:r>
          </a:p>
          <a:p>
            <a:pPr marL="0" indent="0" algn="ctr">
              <a:lnSpc>
                <a:spcPct val="90000"/>
              </a:lnSpc>
              <a:spcBef>
                <a:spcPts val="0"/>
              </a:spcBef>
              <a:buNone/>
            </a:pPr>
            <a:r>
              <a:rPr lang="en-US" sz="2000" b="1">
                <a:solidFill>
                  <a:srgbClr val="5C2F0E"/>
                </a:solidFill>
                <a:latin typeface="Helvetica Neue" panose="02000503000000020004" pitchFamily="2" charset="0"/>
              </a:rPr>
              <a:t>They make output possible.</a:t>
            </a:r>
          </a:p>
        </p:txBody>
      </p:sp>
      <p:pic>
        <p:nvPicPr>
          <p:cNvPr id="6" name="Spine star on">
            <a:hlinkClick r:id="rId20" action="ppaction://hlinksldjump"/>
            <a:extLst>
              <a:ext uri="{FF2B5EF4-FFF2-40B4-BE49-F238E27FC236}">
                <a16:creationId xmlns:a16="http://schemas.microsoft.com/office/drawing/2014/main" id="{3642780B-E941-12DF-AEDB-B494FA8EE13A}"/>
              </a:ext>
            </a:extLst>
          </p:cNvPr>
          <p:cNvPicPr>
            <a:picLocks noChangeAspect="1"/>
          </p:cNvPicPr>
          <p:nvPr/>
        </p:nvPicPr>
        <p:blipFill>
          <a:blip r:embed="rId21"/>
          <a:stretch>
            <a:fillRect/>
          </a:stretch>
        </p:blipFill>
        <p:spPr>
          <a:xfrm>
            <a:off x="3629201" y="159407"/>
            <a:ext cx="850392" cy="850392"/>
          </a:xfrm>
          <a:prstGeom prst="rect">
            <a:avLst/>
          </a:prstGeom>
        </p:spPr>
      </p:pic>
    </p:spTree>
    <p:extLst>
      <p:ext uri="{BB962C8B-B14F-4D97-AF65-F5344CB8AC3E}">
        <p14:creationId xmlns:p14="http://schemas.microsoft.com/office/powerpoint/2010/main" val="993469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B1F00-69F7-366C-2347-F782CF0502FF}"/>
            </a:ext>
          </a:extLst>
        </p:cNvPr>
        <p:cNvGrpSpPr/>
        <p:nvPr/>
      </p:nvGrpSpPr>
      <p:grpSpPr>
        <a:xfrm>
          <a:off x="0" y="0"/>
          <a:ext cx="0" cy="0"/>
          <a:chOff x="0" y="0"/>
          <a:chExt cx="0" cy="0"/>
        </a:xfrm>
      </p:grpSpPr>
      <p:sp>
        <p:nvSpPr>
          <p:cNvPr id="13" name="TB:move data">
            <a:extLst>
              <a:ext uri="{FF2B5EF4-FFF2-40B4-BE49-F238E27FC236}">
                <a16:creationId xmlns:a16="http://schemas.microsoft.com/office/drawing/2014/main" id="{45503043-58EB-CD3A-CB2D-B51AE0DD6B60}"/>
              </a:ext>
            </a:extLst>
          </p:cNvPr>
          <p:cNvSpPr txBox="1"/>
          <p:nvPr/>
        </p:nvSpPr>
        <p:spPr>
          <a:xfrm>
            <a:off x="350000" y="1520000"/>
            <a:ext cx="5900000" cy="1100000"/>
          </a:xfrm>
          <a:prstGeom prst="rect">
            <a:avLst/>
          </a:prstGeom>
          <a:noFill/>
        </p:spPr>
        <p:txBody>
          <a:bodyPr wrap="square">
            <a:noAutofit/>
          </a:bodyPr>
          <a:lstStyle/>
          <a:p>
            <a:pPr marL="0" indent="0" algn="ctr">
              <a:lnSpc>
                <a:spcPct val="90000"/>
              </a:lnSpc>
              <a:spcBef>
                <a:spcPts val="0"/>
              </a:spcBef>
              <a:buNone/>
            </a:pPr>
            <a:r>
              <a:rPr lang="en-US" sz="2000" b="1">
                <a:solidFill>
                  <a:srgbClr val="377277"/>
                </a:solidFill>
                <a:latin typeface="Helvetica Neue" panose="02000503000000020004" pitchFamily="2" charset="0"/>
              </a:rPr>
              <a:t>They move data cleanly</a:t>
            </a:r>
          </a:p>
          <a:p>
            <a:pPr marL="0" indent="0" algn="ctr">
              <a:lnSpc>
                <a:spcPct val="90000"/>
              </a:lnSpc>
              <a:spcBef>
                <a:spcPts val="0"/>
              </a:spcBef>
              <a:buNone/>
            </a:pPr>
            <a:r>
              <a:rPr lang="en-US" sz="2000" b="1">
                <a:solidFill>
                  <a:srgbClr val="377277"/>
                </a:solidFill>
                <a:latin typeface="Helvetica Neue" panose="02000503000000020004" pitchFamily="2" charset="0"/>
              </a:rPr>
              <a:t>from engineering intent</a:t>
            </a:r>
          </a:p>
          <a:p>
            <a:pPr marL="0" indent="0" algn="ctr">
              <a:lnSpc>
                <a:spcPct val="90000"/>
              </a:lnSpc>
              <a:spcBef>
                <a:spcPts val="0"/>
              </a:spcBef>
              <a:buNone/>
            </a:pPr>
            <a:r>
              <a:rPr lang="en-US" sz="2000" b="1">
                <a:solidFill>
                  <a:srgbClr val="377277"/>
                </a:solidFill>
                <a:latin typeface="Helvetica Neue" panose="02000503000000020004" pitchFamily="2" charset="0"/>
              </a:rPr>
              <a:t>to manufacturing execution.</a:t>
            </a:r>
          </a:p>
        </p:txBody>
      </p:sp>
      <p:pic>
        <p:nvPicPr>
          <p:cNvPr id="10" name="ICON:Conduit layer ON">
            <a:hlinkClick r:id="rId3" action="ppaction://hlinksldjump"/>
            <a:extLst>
              <a:ext uri="{FF2B5EF4-FFF2-40B4-BE49-F238E27FC236}">
                <a16:creationId xmlns:a16="http://schemas.microsoft.com/office/drawing/2014/main" id="{B1FFFC0D-76A0-78FF-2D48-4C5EFB750FFE}"/>
              </a:ext>
            </a:extLst>
          </p:cNvPr>
          <p:cNvPicPr>
            <a:picLocks noChangeAspect="1"/>
          </p:cNvPicPr>
          <p:nvPr/>
        </p:nvPicPr>
        <p:blipFill>
          <a:blip r:embed="rId4"/>
          <a:stretch>
            <a:fillRect/>
          </a:stretch>
        </p:blipFill>
        <p:spPr>
          <a:xfrm>
            <a:off x="10972800" y="91440"/>
            <a:ext cx="850000" cy="850000"/>
          </a:xfrm>
          <a:prstGeom prst="rect">
            <a:avLst/>
          </a:prstGeom>
        </p:spPr>
      </p:pic>
      <p:grpSp>
        <p:nvGrpSpPr>
          <p:cNvPr id="90" name="GRP:MBOM">
            <a:extLst>
              <a:ext uri="{FF2B5EF4-FFF2-40B4-BE49-F238E27FC236}">
                <a16:creationId xmlns:a16="http://schemas.microsoft.com/office/drawing/2014/main" id="{65287164-0DD1-5194-AD21-8ED5A9FDD580}"/>
              </a:ext>
            </a:extLst>
          </p:cNvPr>
          <p:cNvGrpSpPr/>
          <p:nvPr/>
        </p:nvGrpSpPr>
        <p:grpSpPr>
          <a:xfrm>
            <a:off x="2009676" y="2657165"/>
            <a:ext cx="5980649" cy="2126460"/>
            <a:chOff x="2275000" y="2741578"/>
            <a:chExt cx="6197008" cy="2036202"/>
          </a:xfrm>
        </p:grpSpPr>
        <p:pic>
          <p:nvPicPr>
            <p:cNvPr id="42" name="MBOM Management">
              <a:extLst>
                <a:ext uri="{FF2B5EF4-FFF2-40B4-BE49-F238E27FC236}">
                  <a16:creationId xmlns:a16="http://schemas.microsoft.com/office/drawing/2014/main" id="{03900546-6E12-BD0D-2D99-4676A94C03E9}"/>
                </a:ext>
              </a:extLst>
            </p:cNvPr>
            <p:cNvPicPr>
              <a:picLocks noChangeAspect="1"/>
            </p:cNvPicPr>
            <p:nvPr/>
          </p:nvPicPr>
          <p:blipFill>
            <a:blip r:embed="rId5">
              <a:extLst>
                <a:ext uri="{28A0092B-C50C-407E-A947-70E740481C1C}">
                  <a14:useLocalDpi xmlns:a14="http://schemas.microsoft.com/office/drawing/2010/main" val="0"/>
                </a:ext>
              </a:extLst>
            </a:blip>
            <a:srcRect t="11191" b="12980"/>
            <a:stretch>
              <a:fillRect/>
            </a:stretch>
          </p:blipFill>
          <p:spPr>
            <a:xfrm>
              <a:off x="2275000" y="2806780"/>
              <a:ext cx="2600000" cy="1971000"/>
            </a:xfrm>
            <a:prstGeom prst="rect">
              <a:avLst/>
            </a:prstGeom>
          </p:spPr>
        </p:pic>
        <p:pic>
          <p:nvPicPr>
            <p:cNvPr id="44" name="MBOM Automotive">
              <a:extLst>
                <a:ext uri="{FF2B5EF4-FFF2-40B4-BE49-F238E27FC236}">
                  <a16:creationId xmlns:a16="http://schemas.microsoft.com/office/drawing/2014/main" id="{6B8EA361-DA7C-8223-6903-91716FFC3A03}"/>
                </a:ext>
              </a:extLst>
            </p:cNvPr>
            <p:cNvPicPr>
              <a:picLocks noChangeAspect="1"/>
            </p:cNvPicPr>
            <p:nvPr/>
          </p:nvPicPr>
          <p:blipFill>
            <a:blip r:embed="rId6">
              <a:extLst>
                <a:ext uri="{28A0092B-C50C-407E-A947-70E740481C1C}">
                  <a14:useLocalDpi xmlns:a14="http://schemas.microsoft.com/office/drawing/2010/main" val="0"/>
                </a:ext>
              </a:extLst>
            </a:blip>
            <a:srcRect t="26177" b="28386"/>
            <a:stretch>
              <a:fillRect/>
            </a:stretch>
          </p:blipFill>
          <p:spPr>
            <a:xfrm>
              <a:off x="5232370" y="2741578"/>
              <a:ext cx="3239638" cy="2033772"/>
            </a:xfrm>
            <a:prstGeom prst="rect">
              <a:avLst/>
            </a:prstGeom>
          </p:spPr>
        </p:pic>
      </p:grpSp>
      <p:grpSp>
        <p:nvGrpSpPr>
          <p:cNvPr id="64" name="Foundation Layer">
            <a:extLst>
              <a:ext uri="{FF2B5EF4-FFF2-40B4-BE49-F238E27FC236}">
                <a16:creationId xmlns:a16="http://schemas.microsoft.com/office/drawing/2014/main" id="{6AE6B5D2-5C82-C6B5-DF49-502FE733F781}"/>
              </a:ext>
            </a:extLst>
          </p:cNvPr>
          <p:cNvGrpSpPr>
            <a:grpSpLocks/>
          </p:cNvGrpSpPr>
          <p:nvPr/>
        </p:nvGrpSpPr>
        <p:grpSpPr>
          <a:xfrm>
            <a:off x="9791848" y="5146631"/>
            <a:ext cx="2286000" cy="1371600"/>
            <a:chOff x="297698" y="128071"/>
            <a:chExt cx="2286000" cy="1371600"/>
          </a:xfrm>
        </p:grpSpPr>
        <p:sp>
          <p:nvSpPr>
            <p:cNvPr id="65" name="TB  ENAB blk bkg">
              <a:extLst>
                <a:ext uri="{FF2B5EF4-FFF2-40B4-BE49-F238E27FC236}">
                  <a16:creationId xmlns:a16="http://schemas.microsoft.com/office/drawing/2014/main" id="{1E016825-9F50-128D-7E56-A11C17811774}"/>
                </a:ext>
              </a:extLst>
            </p:cNvPr>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B ENAB accent">
              <a:extLst>
                <a:ext uri="{FF2B5EF4-FFF2-40B4-BE49-F238E27FC236}">
                  <a16:creationId xmlns:a16="http://schemas.microsoft.com/office/drawing/2014/main" id="{E8F1AFC8-1EBB-408C-AD8E-6CE3B2791715}"/>
                </a:ext>
              </a:extLst>
            </p:cNvPr>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ENAB super">
              <a:extLst>
                <a:ext uri="{FF2B5EF4-FFF2-40B4-BE49-F238E27FC236}">
                  <a16:creationId xmlns:a16="http://schemas.microsoft.com/office/drawing/2014/main" id="{523DDAEB-B4C5-D12D-16A8-864DC9AB6E9D}"/>
                </a:ext>
              </a:extLst>
            </p:cNvPr>
            <p:cNvSpPr txBox="1">
              <a:spLocks/>
            </p:cNvSpPr>
            <p:nvPr/>
          </p:nvSpPr>
          <p:spPr>
            <a:xfrm>
              <a:off x="482008" y="277579"/>
              <a:ext cx="1696778" cy="253916"/>
            </a:xfrm>
            <a:prstGeom prst="rect">
              <a:avLst/>
            </a:prstGeom>
            <a:noFill/>
          </p:spPr>
          <p:txBody>
            <a:bodyPr wrap="square" rtlCol="0">
              <a:spAutoFit/>
            </a:bodyPr>
            <a:lstStyle/>
            <a:p>
              <a:r>
                <a:rPr lang="en-US" sz="1050" b="1">
                  <a:solidFill>
                    <a:srgbClr val="E4C79A"/>
                  </a:solidFill>
                </a:rPr>
                <a:t>ENABLEMENT ART</a:t>
              </a:r>
            </a:p>
          </p:txBody>
        </p:sp>
        <p:sp>
          <p:nvSpPr>
            <p:cNvPr id="68" name="TB ENAB sub">
              <a:extLst>
                <a:ext uri="{FF2B5EF4-FFF2-40B4-BE49-F238E27FC236}">
                  <a16:creationId xmlns:a16="http://schemas.microsoft.com/office/drawing/2014/main" id="{2556FFA4-BE42-6652-A9B4-C7FAD8CA6882}"/>
                </a:ext>
              </a:extLst>
            </p:cNvPr>
            <p:cNvSpPr txBox="1">
              <a:spLocks/>
            </p:cNvSpPr>
            <p:nvPr/>
          </p:nvSpPr>
          <p:spPr>
            <a:xfrm>
              <a:off x="482008" y="1015983"/>
              <a:ext cx="2000758" cy="307777"/>
            </a:xfrm>
            <a:prstGeom prst="rect">
              <a:avLst/>
            </a:prstGeom>
            <a:noFill/>
          </p:spPr>
          <p:txBody>
            <a:bodyPr wrap="square" rtlCol="0">
              <a:spAutoFit/>
            </a:bodyPr>
            <a:lstStyle/>
            <a:p>
              <a:r>
                <a:rPr lang="en-US" sz="1400" i="1">
                  <a:solidFill>
                    <a:schemeClr val="bg1">
                      <a:lumMod val="95000"/>
                    </a:schemeClr>
                  </a:solidFill>
                </a:rPr>
                <a:t>Provides Strength</a:t>
              </a:r>
            </a:p>
          </p:txBody>
        </p:sp>
        <p:sp>
          <p:nvSpPr>
            <p:cNvPr id="69" name="TB ENAB main">
              <a:extLst>
                <a:ext uri="{FF2B5EF4-FFF2-40B4-BE49-F238E27FC236}">
                  <a16:creationId xmlns:a16="http://schemas.microsoft.com/office/drawing/2014/main" id="{1824A9EB-4020-3889-5055-D4DBD814E768}"/>
                </a:ext>
              </a:extLst>
            </p:cNvPr>
            <p:cNvSpPr txBox="1">
              <a:spLocks/>
            </p:cNvSpPr>
            <p:nvPr/>
          </p:nvSpPr>
          <p:spPr>
            <a:xfrm>
              <a:off x="482008" y="512129"/>
              <a:ext cx="2000758" cy="523220"/>
            </a:xfrm>
            <a:prstGeom prst="rect">
              <a:avLst/>
            </a:prstGeom>
            <a:noFill/>
          </p:spPr>
          <p:txBody>
            <a:bodyPr wrap="square" rtlCol="0">
              <a:spAutoFit/>
            </a:bodyPr>
            <a:lstStyle/>
            <a:p>
              <a:r>
                <a:rPr lang="en-US" sz="2800" b="1">
                  <a:solidFill>
                    <a:schemeClr val="bg1"/>
                  </a:solidFill>
                  <a:latin typeface="+mn-ea"/>
                </a:rPr>
                <a:t>Foundation</a:t>
              </a:r>
            </a:p>
          </p:txBody>
        </p:sp>
      </p:grpSp>
      <p:grpSp>
        <p:nvGrpSpPr>
          <p:cNvPr id="70" name="MBOM Title Block">
            <a:extLst>
              <a:ext uri="{FF2B5EF4-FFF2-40B4-BE49-F238E27FC236}">
                <a16:creationId xmlns:a16="http://schemas.microsoft.com/office/drawing/2014/main" id="{2A3F03F1-9BF5-B60A-CCAD-7FC795ED44D2}"/>
              </a:ext>
            </a:extLst>
          </p:cNvPr>
          <p:cNvGrpSpPr>
            <a:grpSpLocks/>
          </p:cNvGrpSpPr>
          <p:nvPr/>
        </p:nvGrpSpPr>
        <p:grpSpPr>
          <a:xfrm>
            <a:off x="9791848" y="3500711"/>
            <a:ext cx="2286000" cy="1371600"/>
            <a:chOff x="297698" y="128071"/>
            <a:chExt cx="4933206" cy="1371600"/>
          </a:xfrm>
        </p:grpSpPr>
        <p:sp>
          <p:nvSpPr>
            <p:cNvPr id="71" name="TB MBOM blk bkg">
              <a:extLst>
                <a:ext uri="{FF2B5EF4-FFF2-40B4-BE49-F238E27FC236}">
                  <a16:creationId xmlns:a16="http://schemas.microsoft.com/office/drawing/2014/main" id="{F230D9B0-C812-A8AF-3B59-1D44CF5B1307}"/>
                </a:ext>
              </a:extLst>
            </p:cNvPr>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B MBOM accent">
              <a:extLst>
                <a:ext uri="{FF2B5EF4-FFF2-40B4-BE49-F238E27FC236}">
                  <a16:creationId xmlns:a16="http://schemas.microsoft.com/office/drawing/2014/main" id="{EA035764-87DF-1061-C86C-D54681C6CB3D}"/>
                </a:ext>
              </a:extLst>
            </p:cNvPr>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MBOM super">
              <a:extLst>
                <a:ext uri="{FF2B5EF4-FFF2-40B4-BE49-F238E27FC236}">
                  <a16:creationId xmlns:a16="http://schemas.microsoft.com/office/drawing/2014/main" id="{763E6A03-2D51-3A28-755F-679A5ED0393F}"/>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a:solidFill>
                    <a:srgbClr val="A6E2E8"/>
                  </a:solidFill>
                </a:rPr>
                <a:t>MBOM MANAGEMENT ART</a:t>
              </a:r>
            </a:p>
          </p:txBody>
        </p:sp>
        <p:sp>
          <p:nvSpPr>
            <p:cNvPr id="74" name="TB MBOM sub">
              <a:extLst>
                <a:ext uri="{FF2B5EF4-FFF2-40B4-BE49-F238E27FC236}">
                  <a16:creationId xmlns:a16="http://schemas.microsoft.com/office/drawing/2014/main" id="{E7716CAC-8B34-7A35-CDBD-1BF251A03F65}"/>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a:solidFill>
                    <a:schemeClr val="bg1">
                      <a:lumMod val="95000"/>
                    </a:schemeClr>
                  </a:solidFill>
                </a:rPr>
                <a:t>Provides  Flow </a:t>
              </a:r>
            </a:p>
          </p:txBody>
        </p:sp>
        <p:sp>
          <p:nvSpPr>
            <p:cNvPr id="76" name="TB MBOM main">
              <a:extLst>
                <a:ext uri="{FF2B5EF4-FFF2-40B4-BE49-F238E27FC236}">
                  <a16:creationId xmlns:a16="http://schemas.microsoft.com/office/drawing/2014/main" id="{A08E94CA-725B-E770-E261-8D8C2D0DB0D2}"/>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a:solidFill>
                    <a:schemeClr val="bg1"/>
                  </a:solidFill>
                  <a:latin typeface="+mn-ea"/>
                </a:rPr>
                <a:t>Conduit</a:t>
              </a:r>
            </a:p>
          </p:txBody>
        </p:sp>
      </p:grpSp>
      <p:pic>
        <p:nvPicPr>
          <p:cNvPr id="56" name="Reports" hidden="1">
            <a:extLst>
              <a:ext uri="{FF2B5EF4-FFF2-40B4-BE49-F238E27FC236}">
                <a16:creationId xmlns:a16="http://schemas.microsoft.com/office/drawing/2014/main" id="{03C3A304-FF8C-F026-2F0B-8947BD50F787}"/>
              </a:ext>
            </a:extLst>
          </p:cNvPr>
          <p:cNvPicPr>
            <a:picLocks noChangeAspect="1"/>
          </p:cNvPicPr>
          <p:nvPr/>
        </p:nvPicPr>
        <p:blipFill>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7478569" y="431438"/>
            <a:ext cx="1300552" cy="882169"/>
          </a:xfrm>
          <a:prstGeom prst="rect">
            <a:avLst/>
          </a:prstGeom>
        </p:spPr>
      </p:pic>
      <p:grpSp>
        <p:nvGrpSpPr>
          <p:cNvPr id="84" name="INSIGHT Title Block" hidden="1">
            <a:extLst>
              <a:ext uri="{FF2B5EF4-FFF2-40B4-BE49-F238E27FC236}">
                <a16:creationId xmlns:a16="http://schemas.microsoft.com/office/drawing/2014/main" id="{7DDBAE0E-B31E-A99C-4D13-DCEA12A91228}"/>
              </a:ext>
            </a:extLst>
          </p:cNvPr>
          <p:cNvGrpSpPr>
            <a:grpSpLocks/>
          </p:cNvGrpSpPr>
          <p:nvPr/>
        </p:nvGrpSpPr>
        <p:grpSpPr>
          <a:xfrm>
            <a:off x="9791848" y="208871"/>
            <a:ext cx="2286000" cy="1371600"/>
            <a:chOff x="351225" y="77243"/>
            <a:chExt cx="4933205" cy="1371600"/>
          </a:xfrm>
        </p:grpSpPr>
        <p:sp>
          <p:nvSpPr>
            <p:cNvPr id="85" name="TB REP blk bkg" hidden="1">
              <a:extLst>
                <a:ext uri="{FF2B5EF4-FFF2-40B4-BE49-F238E27FC236}">
                  <a16:creationId xmlns:a16="http://schemas.microsoft.com/office/drawing/2014/main" id="{C71B16BE-9E2B-6656-84C5-9E6D50564B67}"/>
                </a:ext>
              </a:extLst>
            </p:cNvPr>
            <p:cNvSpPr>
              <a:spLocks/>
            </p:cNvSpPr>
            <p:nvPr/>
          </p:nvSpPr>
          <p:spPr>
            <a:xfrm>
              <a:off x="351225" y="77243"/>
              <a:ext cx="4933205" cy="1371600"/>
            </a:xfrm>
            <a:prstGeom prst="roundRect">
              <a:avLst>
                <a:gd name="adj" fmla="val 10704"/>
              </a:avLst>
            </a:prstGeom>
            <a:solidFill>
              <a:srgbClr val="5C59D2"/>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B REP accent" hidden="1">
              <a:extLst>
                <a:ext uri="{FF2B5EF4-FFF2-40B4-BE49-F238E27FC236}">
                  <a16:creationId xmlns:a16="http://schemas.microsoft.com/office/drawing/2014/main" id="{C951880F-9D91-0398-B235-41A292C36ECC}"/>
                </a:ext>
              </a:extLst>
            </p:cNvPr>
            <p:cNvSpPr>
              <a:spLocks/>
            </p:cNvSpPr>
            <p:nvPr/>
          </p:nvSpPr>
          <p:spPr>
            <a:xfrm>
              <a:off x="506080" y="356671"/>
              <a:ext cx="138130" cy="914400"/>
            </a:xfrm>
            <a:prstGeom prst="roundRect">
              <a:avLst>
                <a:gd name="adj" fmla="val 50000"/>
              </a:avLst>
            </a:prstGeom>
            <a:solidFill>
              <a:srgbClr val="6C67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B REP sub" hidden="1">
              <a:extLst>
                <a:ext uri="{FF2B5EF4-FFF2-40B4-BE49-F238E27FC236}">
                  <a16:creationId xmlns:a16="http://schemas.microsoft.com/office/drawing/2014/main" id="{980796EF-802D-F83B-2CF9-CB9BB84091B6}"/>
                </a:ext>
              </a:extLst>
            </p:cNvPr>
            <p:cNvSpPr txBox="1">
              <a:spLocks/>
            </p:cNvSpPr>
            <p:nvPr/>
          </p:nvSpPr>
          <p:spPr>
            <a:xfrm>
              <a:off x="672965" y="987879"/>
              <a:ext cx="3861603" cy="307777"/>
            </a:xfrm>
            <a:prstGeom prst="rect">
              <a:avLst/>
            </a:prstGeom>
            <a:noFill/>
          </p:spPr>
          <p:txBody>
            <a:bodyPr wrap="square" rtlCol="0">
              <a:spAutoFit/>
            </a:bodyPr>
            <a:lstStyle/>
            <a:p>
              <a:r>
                <a:rPr lang="en-US" sz="1400" i="1" dirty="0">
                  <a:solidFill>
                    <a:schemeClr val="bg1">
                      <a:lumMod val="95000"/>
                    </a:schemeClr>
                  </a:solidFill>
                </a:rPr>
                <a:t>Provides Guidance</a:t>
              </a:r>
            </a:p>
          </p:txBody>
        </p:sp>
        <p:sp>
          <p:nvSpPr>
            <p:cNvPr id="88" name="TB REP super" hidden="1">
              <a:extLst>
                <a:ext uri="{FF2B5EF4-FFF2-40B4-BE49-F238E27FC236}">
                  <a16:creationId xmlns:a16="http://schemas.microsoft.com/office/drawing/2014/main" id="{D625D97B-BFD6-4107-D78E-89A7A9A1121B}"/>
                </a:ext>
              </a:extLst>
            </p:cNvPr>
            <p:cNvSpPr txBox="1">
              <a:spLocks/>
            </p:cNvSpPr>
            <p:nvPr/>
          </p:nvSpPr>
          <p:spPr>
            <a:xfrm>
              <a:off x="672965" y="277579"/>
              <a:ext cx="3396343" cy="253916"/>
            </a:xfrm>
            <a:prstGeom prst="rect">
              <a:avLst/>
            </a:prstGeom>
            <a:noFill/>
          </p:spPr>
          <p:txBody>
            <a:bodyPr wrap="square" rtlCol="0">
              <a:spAutoFit/>
            </a:bodyPr>
            <a:lstStyle/>
            <a:p>
              <a:r>
                <a:rPr lang="en-US" sz="1050" b="1" dirty="0">
                  <a:solidFill>
                    <a:srgbClr val="C3C0F5"/>
                  </a:solidFill>
                </a:rPr>
                <a:t>REPORTS LAYER</a:t>
              </a:r>
            </a:p>
          </p:txBody>
        </p:sp>
        <p:sp>
          <p:nvSpPr>
            <p:cNvPr id="89" name="TB REP main" hidden="1">
              <a:extLst>
                <a:ext uri="{FF2B5EF4-FFF2-40B4-BE49-F238E27FC236}">
                  <a16:creationId xmlns:a16="http://schemas.microsoft.com/office/drawing/2014/main" id="{EE56C82A-6C04-235E-43BF-A8712E17013C}"/>
                </a:ext>
              </a:extLst>
            </p:cNvPr>
            <p:cNvSpPr txBox="1">
              <a:spLocks/>
            </p:cNvSpPr>
            <p:nvPr/>
          </p:nvSpPr>
          <p:spPr>
            <a:xfrm>
              <a:off x="672965" y="486579"/>
              <a:ext cx="3236198" cy="523220"/>
            </a:xfrm>
            <a:prstGeom prst="rect">
              <a:avLst/>
            </a:prstGeom>
            <a:noFill/>
          </p:spPr>
          <p:txBody>
            <a:bodyPr wrap="square" rtlCol="0">
              <a:spAutoFit/>
            </a:bodyPr>
            <a:lstStyle/>
            <a:p>
              <a:r>
                <a:rPr lang="en-US" sz="2800" b="1" dirty="0">
                  <a:solidFill>
                    <a:schemeClr val="bg1"/>
                  </a:solidFill>
                  <a:latin typeface="+mn-ea"/>
                </a:rPr>
                <a:t>Insight</a:t>
              </a:r>
            </a:p>
          </p:txBody>
        </p:sp>
      </p:grpSp>
      <p:grpSp>
        <p:nvGrpSpPr>
          <p:cNvPr id="99" name="TCM Title Block">
            <a:extLst>
              <a:ext uri="{FF2B5EF4-FFF2-40B4-BE49-F238E27FC236}">
                <a16:creationId xmlns:a16="http://schemas.microsoft.com/office/drawing/2014/main" id="{4DAD477D-1273-023F-4969-3A4C2E33981C}"/>
              </a:ext>
            </a:extLst>
          </p:cNvPr>
          <p:cNvGrpSpPr>
            <a:grpSpLocks/>
          </p:cNvGrpSpPr>
          <p:nvPr/>
        </p:nvGrpSpPr>
        <p:grpSpPr>
          <a:xfrm>
            <a:off x="297698" y="128071"/>
            <a:ext cx="5901396" cy="1294098"/>
            <a:chOff x="297698" y="128071"/>
            <a:chExt cx="5901396" cy="1294098"/>
          </a:xfrm>
        </p:grpSpPr>
        <p:sp>
          <p:nvSpPr>
            <p:cNvPr id="100" name="TB TCM blk bkg">
              <a:extLst>
                <a:ext uri="{FF2B5EF4-FFF2-40B4-BE49-F238E27FC236}">
                  <a16:creationId xmlns:a16="http://schemas.microsoft.com/office/drawing/2014/main" id="{D060EA36-E6D4-64A3-F779-4DAB40CE9F3F}"/>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B TCM accent">
              <a:extLst>
                <a:ext uri="{FF2B5EF4-FFF2-40B4-BE49-F238E27FC236}">
                  <a16:creationId xmlns:a16="http://schemas.microsoft.com/office/drawing/2014/main" id="{225AFD64-C55E-9D9C-0156-ACF6AA992498}"/>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B TCM super">
              <a:extLst>
                <a:ext uri="{FF2B5EF4-FFF2-40B4-BE49-F238E27FC236}">
                  <a16:creationId xmlns:a16="http://schemas.microsoft.com/office/drawing/2014/main" id="{AB1691C0-4791-EC65-D71E-E09C01ACBE7C}"/>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103" name="TB TCM sub">
              <a:extLst>
                <a:ext uri="{FF2B5EF4-FFF2-40B4-BE49-F238E27FC236}">
                  <a16:creationId xmlns:a16="http://schemas.microsoft.com/office/drawing/2014/main" id="{38F24CCB-2CA9-AA1C-A2A7-1F9BBD49EB07}"/>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104" name="TB TCM main">
              <a:extLst>
                <a:ext uri="{FF2B5EF4-FFF2-40B4-BE49-F238E27FC236}">
                  <a16:creationId xmlns:a16="http://schemas.microsoft.com/office/drawing/2014/main" id="{6DCF0803-9245-69A6-450E-6FA51ABC8CB2}"/>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2" name="ICSONS:Foundation">
            <a:extLst>
              <a:ext uri="{FF2B5EF4-FFF2-40B4-BE49-F238E27FC236}">
                <a16:creationId xmlns:a16="http://schemas.microsoft.com/office/drawing/2014/main" id="{C1AB7E0A-4D9B-5CE1-E5BA-7C754CDA0897}"/>
              </a:ext>
            </a:extLst>
          </p:cNvPr>
          <p:cNvGrpSpPr/>
          <p:nvPr/>
        </p:nvGrpSpPr>
        <p:grpSpPr>
          <a:xfrm>
            <a:off x="663899" y="4770004"/>
            <a:ext cx="8672203" cy="2070164"/>
            <a:chOff x="396367" y="4703451"/>
            <a:chExt cx="9128633" cy="2179118"/>
          </a:xfrm>
        </p:grpSpPr>
        <p:pic>
          <p:nvPicPr>
            <p:cNvPr id="3" name="Picture 2">
              <a:extLst>
                <a:ext uri="{FF2B5EF4-FFF2-40B4-BE49-F238E27FC236}">
                  <a16:creationId xmlns:a16="http://schemas.microsoft.com/office/drawing/2014/main" id="{D6671D99-4BAC-59D4-F32B-6B790675D2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6367" y="4754237"/>
              <a:ext cx="2077547" cy="2077547"/>
            </a:xfrm>
            <a:prstGeom prst="rect">
              <a:avLst/>
            </a:prstGeom>
          </p:spPr>
        </p:pic>
        <p:pic>
          <p:nvPicPr>
            <p:cNvPr id="4" name="Picture 3">
              <a:extLst>
                <a:ext uri="{FF2B5EF4-FFF2-40B4-BE49-F238E27FC236}">
                  <a16:creationId xmlns:a16="http://schemas.microsoft.com/office/drawing/2014/main" id="{D677B7E8-3E95-FDE9-FE5D-F009F56073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47452" y="4754236"/>
              <a:ext cx="2077548" cy="2077548"/>
            </a:xfrm>
            <a:prstGeom prst="rect">
              <a:avLst/>
            </a:prstGeom>
          </p:spPr>
        </p:pic>
        <p:pic>
          <p:nvPicPr>
            <p:cNvPr id="5" name="Picture 4">
              <a:extLst>
                <a:ext uri="{FF2B5EF4-FFF2-40B4-BE49-F238E27FC236}">
                  <a16:creationId xmlns:a16="http://schemas.microsoft.com/office/drawing/2014/main" id="{87992F25-3741-4AE6-69BA-F4EC083DD54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42440" y="4703451"/>
              <a:ext cx="2179118" cy="2179118"/>
            </a:xfrm>
            <a:prstGeom prst="rect">
              <a:avLst/>
            </a:prstGeom>
          </p:spPr>
        </p:pic>
        <p:pic>
          <p:nvPicPr>
            <p:cNvPr id="6" name="Architecture">
              <a:extLst>
                <a:ext uri="{FF2B5EF4-FFF2-40B4-BE49-F238E27FC236}">
                  <a16:creationId xmlns:a16="http://schemas.microsoft.com/office/drawing/2014/main" id="{12586027-99C0-3E42-B1D9-3939423B04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99807" y="4734640"/>
              <a:ext cx="2116740" cy="2116740"/>
            </a:xfrm>
            <a:prstGeom prst="rect">
              <a:avLst/>
            </a:prstGeom>
          </p:spPr>
        </p:pic>
      </p:grpSp>
      <p:sp>
        <p:nvSpPr>
          <p:cNvPr id="9" name="TextBox 8">
            <a:extLst>
              <a:ext uri="{FF2B5EF4-FFF2-40B4-BE49-F238E27FC236}">
                <a16:creationId xmlns:a16="http://schemas.microsoft.com/office/drawing/2014/main" id="{F805AF3F-1360-C6A8-BDCA-35D9C000A975}"/>
              </a:ext>
            </a:extLst>
          </p:cNvPr>
          <p:cNvSpPr txBox="1"/>
          <p:nvPr/>
        </p:nvSpPr>
        <p:spPr>
          <a:xfrm>
            <a:off x="6300000" y="238878"/>
            <a:ext cx="3350000" cy="2500000"/>
          </a:xfrm>
          <a:prstGeom prst="rect">
            <a:avLst/>
          </a:prstGeom>
          <a:noFill/>
        </p:spPr>
        <p:txBody>
          <a:bodyPr wrap="square">
            <a:normAutofit/>
          </a:bodyPr>
          <a:lstStyle/>
          <a:p>
            <a:pPr marL="0" indent="0">
              <a:lnSpc>
                <a:spcPct val="90000"/>
              </a:lnSpc>
              <a:spcBef>
                <a:spcPts val="0"/>
              </a:spcBef>
              <a:buNone/>
            </a:pPr>
            <a:r>
              <a:rPr lang="en-US" sz="2400" b="1" dirty="0">
                <a:solidFill>
                  <a:srgbClr val="377277"/>
                </a:solidFill>
                <a:latin typeface="Helvetica Neue" panose="02000503000000020004" pitchFamily="2" charset="0"/>
              </a:rPr>
              <a:t>Conduit Layer</a:t>
            </a:r>
            <a:endParaRPr lang="en-US" sz="2400" b="1">
              <a:solidFill>
                <a:srgbClr val="377277"/>
              </a:solidFill>
              <a:latin typeface="Helvetica Neue" panose="02000503000000020004" pitchFamily="2" charset="0"/>
            </a:endParaRPr>
          </a:p>
          <a:p>
            <a:pPr marL="0" indent="0">
              <a:lnSpc>
                <a:spcPct val="90000"/>
              </a:lnSpc>
              <a:spcBef>
                <a:spcPts val="100"/>
              </a:spcBef>
              <a:buNone/>
            </a:pPr>
            <a:r>
              <a:rPr lang="en-US" sz="1400" b="0">
                <a:solidFill>
                  <a:srgbClr val="377277"/>
                </a:solidFill>
                <a:latin typeface="Helvetica Neue" panose="02000503000000020004" pitchFamily="2" charset="0"/>
              </a:rPr>
              <a:t>Provides Flow</a:t>
            </a:r>
          </a:p>
          <a:p>
            <a:pPr marL="0" indent="0">
              <a:lnSpc>
                <a:spcPct val="90000"/>
              </a:lnSpc>
              <a:spcBef>
                <a:spcPts val="500"/>
              </a:spcBef>
              <a:buNone/>
            </a:pPr>
            <a:r>
              <a:rPr lang="en-US" sz="1800" b="1">
                <a:solidFill>
                  <a:srgbClr val="377277"/>
                </a:solidFill>
                <a:latin typeface="Helvetica Neue" panose="02000503000000020004" pitchFamily="2" charset="0"/>
              </a:rPr>
              <a:t>What They Bring</a:t>
            </a:r>
          </a:p>
          <a:p>
            <a:pPr marL="285750" indent="-228600">
              <a:lnSpc>
                <a:spcPct val="90000"/>
              </a:lnSpc>
              <a:spcBef>
                <a:spcPts val="200"/>
              </a:spcBef>
              <a:buFont typeface="Arial" panose="020B0604020202020204" pitchFamily="34" charset="0"/>
              <a:buChar char="•"/>
            </a:pPr>
            <a:r>
              <a:rPr lang="en-US" sz="1400" b="0">
                <a:solidFill>
                  <a:srgbClr val="377277"/>
                </a:solidFill>
                <a:latin typeface="Helvetica Neue" panose="02000503000000020004" pitchFamily="2" charset="0"/>
              </a:rPr>
              <a:t>EBOM input discipline</a:t>
            </a:r>
          </a:p>
          <a:p>
            <a:pPr marL="285750" indent="-228600">
              <a:lnSpc>
                <a:spcPct val="90000"/>
              </a:lnSpc>
              <a:spcBef>
                <a:spcPts val="60"/>
              </a:spcBef>
              <a:buFont typeface="Arial" panose="020B0604020202020204" pitchFamily="34" charset="0"/>
              <a:buChar char="•"/>
            </a:pPr>
            <a:r>
              <a:rPr lang="en-US" sz="1400" b="0">
                <a:solidFill>
                  <a:srgbClr val="377277"/>
                </a:solidFill>
                <a:latin typeface="Helvetica Neue" panose="02000503000000020004" pitchFamily="2" charset="0"/>
              </a:rPr>
              <a:t>MBOM/BOP output structure</a:t>
            </a:r>
          </a:p>
          <a:p>
            <a:pPr marL="285750" indent="-228600">
              <a:lnSpc>
                <a:spcPct val="90000"/>
              </a:lnSpc>
              <a:spcBef>
                <a:spcPts val="60"/>
              </a:spcBef>
              <a:buFont typeface="Arial" panose="020B0604020202020204" pitchFamily="34" charset="0"/>
              <a:buChar char="•"/>
            </a:pPr>
            <a:r>
              <a:rPr lang="en-US" sz="1400" b="0">
                <a:solidFill>
                  <a:srgbClr val="377277"/>
                </a:solidFill>
                <a:latin typeface="Helvetica Neue" panose="02000503000000020004" pitchFamily="2" charset="0"/>
              </a:rPr>
              <a:t>Workflow knowledge</a:t>
            </a:r>
          </a:p>
          <a:p>
            <a:pPr marL="285750" indent="-228600">
              <a:lnSpc>
                <a:spcPct val="90000"/>
              </a:lnSpc>
              <a:spcBef>
                <a:spcPts val="60"/>
              </a:spcBef>
              <a:buFont typeface="Arial" panose="020B0604020202020204" pitchFamily="34" charset="0"/>
              <a:buChar char="•"/>
            </a:pPr>
            <a:r>
              <a:rPr lang="en-US" sz="1400" b="0">
                <a:solidFill>
                  <a:srgbClr val="377277"/>
                </a:solidFill>
                <a:latin typeface="Helvetica Neue" panose="02000503000000020004" pitchFamily="2" charset="0"/>
              </a:rPr>
              <a:t>Data accountability</a:t>
            </a:r>
          </a:p>
          <a:p>
            <a:pPr marL="285750" indent="-228600">
              <a:lnSpc>
                <a:spcPct val="90000"/>
              </a:lnSpc>
              <a:spcBef>
                <a:spcPts val="60"/>
              </a:spcBef>
              <a:buFont typeface="Arial" panose="020B0604020202020204" pitchFamily="34" charset="0"/>
              <a:buChar char="•"/>
            </a:pPr>
            <a:r>
              <a:rPr lang="en-US" sz="1400" b="0">
                <a:solidFill>
                  <a:srgbClr val="377277"/>
                </a:solidFill>
                <a:latin typeface="Helvetica Neue" panose="02000503000000020004" pitchFamily="2" charset="0"/>
              </a:rPr>
              <a:t>Clean handoffs</a:t>
            </a:r>
          </a:p>
        </p:txBody>
      </p:sp>
      <p:pic>
        <p:nvPicPr>
          <p:cNvPr id="7" name="Spine star on">
            <a:hlinkClick r:id="rId13" action="ppaction://hlinksldjump"/>
            <a:extLst>
              <a:ext uri="{FF2B5EF4-FFF2-40B4-BE49-F238E27FC236}">
                <a16:creationId xmlns:a16="http://schemas.microsoft.com/office/drawing/2014/main" id="{38321394-B29B-7D22-2DA2-61CD01884CA6}"/>
              </a:ext>
            </a:extLst>
          </p:cNvPr>
          <p:cNvPicPr>
            <a:picLocks noChangeAspect="1"/>
          </p:cNvPicPr>
          <p:nvPr/>
        </p:nvPicPr>
        <p:blipFill>
          <a:blip r:embed="rId14"/>
          <a:stretch>
            <a:fillRect/>
          </a:stretch>
        </p:blipFill>
        <p:spPr>
          <a:xfrm>
            <a:off x="3629201" y="159407"/>
            <a:ext cx="850392" cy="850392"/>
          </a:xfrm>
          <a:prstGeom prst="rect">
            <a:avLst/>
          </a:prstGeom>
        </p:spPr>
      </p:pic>
    </p:spTree>
    <p:extLst>
      <p:ext uri="{BB962C8B-B14F-4D97-AF65-F5344CB8AC3E}">
        <p14:creationId xmlns:p14="http://schemas.microsoft.com/office/powerpoint/2010/main" val="2460895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45246-EE49-FB51-673D-F5B2E3DF0741}"/>
            </a:ext>
          </a:extLst>
        </p:cNvPr>
        <p:cNvGrpSpPr/>
        <p:nvPr/>
      </p:nvGrpSpPr>
      <p:grpSpPr>
        <a:xfrm>
          <a:off x="0" y="0"/>
          <a:ext cx="0" cy="0"/>
          <a:chOff x="0" y="0"/>
          <a:chExt cx="0" cy="0"/>
        </a:xfrm>
      </p:grpSpPr>
      <p:grpSp>
        <p:nvGrpSpPr>
          <p:cNvPr id="62" name="Flowers">
            <a:extLst>
              <a:ext uri="{FF2B5EF4-FFF2-40B4-BE49-F238E27FC236}">
                <a16:creationId xmlns:a16="http://schemas.microsoft.com/office/drawing/2014/main" id="{31DA97C9-7EDA-5CF2-5FAC-CF78F6698BE3}"/>
              </a:ext>
            </a:extLst>
          </p:cNvPr>
          <p:cNvGrpSpPr>
            <a:grpSpLocks noChangeAspect="1"/>
          </p:cNvGrpSpPr>
          <p:nvPr/>
        </p:nvGrpSpPr>
        <p:grpSpPr>
          <a:xfrm>
            <a:off x="-48738" y="2661731"/>
            <a:ext cx="9368476" cy="1371600"/>
            <a:chOff x="2498535" y="1473231"/>
            <a:chExt cx="9507869" cy="1392004"/>
          </a:xfrm>
        </p:grpSpPr>
        <p:pic>
          <p:nvPicPr>
            <p:cNvPr id="46" name="Lavender">
              <a:extLst>
                <a:ext uri="{FF2B5EF4-FFF2-40B4-BE49-F238E27FC236}">
                  <a16:creationId xmlns:a16="http://schemas.microsoft.com/office/drawing/2014/main" id="{31D5FDC0-3153-137C-7DA2-4329DE6B85FF}"/>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l="16314" t="8853" r="18511" b="19298"/>
            <a:stretch>
              <a:fillRect/>
            </a:stretch>
          </p:blipFill>
          <p:spPr>
            <a:xfrm>
              <a:off x="3886506" y="1473231"/>
              <a:ext cx="1262694" cy="1392004"/>
            </a:xfrm>
            <a:prstGeom prst="rect">
              <a:avLst/>
            </a:prstGeom>
          </p:spPr>
        </p:pic>
        <p:pic>
          <p:nvPicPr>
            <p:cNvPr id="48" name="Lotus">
              <a:extLst>
                <a:ext uri="{FF2B5EF4-FFF2-40B4-BE49-F238E27FC236}">
                  <a16:creationId xmlns:a16="http://schemas.microsoft.com/office/drawing/2014/main" id="{0F8D46A8-4223-3B7A-BA55-0D9A55AD6DE6}"/>
                </a:ext>
              </a:extLst>
            </p:cNvPr>
            <p:cNvPicPr preferRelativeResize="0">
              <a:picLocks noChangeAspect="1"/>
            </p:cNvPicPr>
            <p:nvPr/>
          </p:nvPicPr>
          <p:blipFill>
            <a:blip r:embed="rId4">
              <a:extLst>
                <a:ext uri="{28A0092B-C50C-407E-A947-70E740481C1C}">
                  <a14:useLocalDpi xmlns:a14="http://schemas.microsoft.com/office/drawing/2010/main" val="0"/>
                </a:ext>
              </a:extLst>
            </a:blip>
            <a:srcRect l="12973" t="14760" r="15549" b="19572"/>
            <a:stretch>
              <a:fillRect/>
            </a:stretch>
          </p:blipFill>
          <p:spPr>
            <a:xfrm>
              <a:off x="6492965" y="1505437"/>
              <a:ext cx="1469897" cy="1350407"/>
            </a:xfrm>
            <a:prstGeom prst="rect">
              <a:avLst/>
            </a:prstGeom>
          </p:spPr>
        </p:pic>
        <p:pic>
          <p:nvPicPr>
            <p:cNvPr id="50" name="Marigold">
              <a:extLst>
                <a:ext uri="{FF2B5EF4-FFF2-40B4-BE49-F238E27FC236}">
                  <a16:creationId xmlns:a16="http://schemas.microsoft.com/office/drawing/2014/main" id="{B11D28A3-CB8B-B50C-EF72-F0044C702691}"/>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t="-3433" r="2896" b="-1112"/>
            <a:stretch>
              <a:fillRect/>
            </a:stretch>
          </p:blipFill>
          <p:spPr>
            <a:xfrm>
              <a:off x="10816732" y="1514131"/>
              <a:ext cx="1189672" cy="1280807"/>
            </a:xfrm>
            <a:prstGeom prst="rect">
              <a:avLst/>
            </a:prstGeom>
          </p:spPr>
        </p:pic>
        <p:pic>
          <p:nvPicPr>
            <p:cNvPr id="52" name="Orchid">
              <a:extLst>
                <a:ext uri="{FF2B5EF4-FFF2-40B4-BE49-F238E27FC236}">
                  <a16:creationId xmlns:a16="http://schemas.microsoft.com/office/drawing/2014/main" id="{7315804D-F720-0D36-F25D-6D67711D2E45}"/>
                </a:ext>
              </a:extLst>
            </p:cNvPr>
            <p:cNvPicPr preferRelativeResize="0">
              <a:picLocks noChangeAspect="1"/>
            </p:cNvPicPr>
            <p:nvPr/>
          </p:nvPicPr>
          <p:blipFill>
            <a:blip r:embed="rId6">
              <a:extLst>
                <a:ext uri="{28A0092B-C50C-407E-A947-70E740481C1C}">
                  <a14:useLocalDpi xmlns:a14="http://schemas.microsoft.com/office/drawing/2010/main" val="0"/>
                </a:ext>
              </a:extLst>
            </a:blip>
            <a:srcRect l="13518" t="6205" r="12752" b="12375"/>
            <a:stretch>
              <a:fillRect/>
            </a:stretch>
          </p:blipFill>
          <p:spPr>
            <a:xfrm flipH="1">
              <a:off x="5243468" y="1473231"/>
              <a:ext cx="1155229" cy="1275729"/>
            </a:xfrm>
            <a:prstGeom prst="rect">
              <a:avLst/>
            </a:prstGeom>
          </p:spPr>
        </p:pic>
        <p:pic>
          <p:nvPicPr>
            <p:cNvPr id="58" name="Iris">
              <a:extLst>
                <a:ext uri="{FF2B5EF4-FFF2-40B4-BE49-F238E27FC236}">
                  <a16:creationId xmlns:a16="http://schemas.microsoft.com/office/drawing/2014/main" id="{49ED7C5D-9311-6D3A-2843-B68CCF584678}"/>
                </a:ext>
              </a:extLst>
            </p:cNvPr>
            <p:cNvPicPr preferRelativeResize="0">
              <a:picLocks noChangeAspect="1"/>
            </p:cNvPicPr>
            <p:nvPr/>
          </p:nvPicPr>
          <p:blipFill>
            <a:blip r:embed="rId7">
              <a:extLst>
                <a:ext uri="{28A0092B-C50C-407E-A947-70E740481C1C}">
                  <a14:useLocalDpi xmlns:a14="http://schemas.microsoft.com/office/drawing/2010/main" val="0"/>
                </a:ext>
              </a:extLst>
            </a:blip>
            <a:srcRect l="8482" t="4073" r="10886" b="9038"/>
            <a:stretch>
              <a:fillRect/>
            </a:stretch>
          </p:blipFill>
          <p:spPr>
            <a:xfrm>
              <a:off x="8057129" y="1474010"/>
              <a:ext cx="1285534" cy="1385288"/>
            </a:xfrm>
            <a:prstGeom prst="rect">
              <a:avLst/>
            </a:prstGeom>
          </p:spPr>
        </p:pic>
        <p:pic>
          <p:nvPicPr>
            <p:cNvPr id="59" name="Saffron">
              <a:extLst>
                <a:ext uri="{FF2B5EF4-FFF2-40B4-BE49-F238E27FC236}">
                  <a16:creationId xmlns:a16="http://schemas.microsoft.com/office/drawing/2014/main" id="{1294CF94-7836-76AB-1313-7517795A9E66}"/>
                </a:ext>
              </a:extLst>
            </p:cNvPr>
            <p:cNvPicPr preferRelativeResize="0">
              <a:picLocks noChangeAspect="1"/>
            </p:cNvPicPr>
            <p:nvPr/>
          </p:nvPicPr>
          <p:blipFill>
            <a:blip r:embed="rId8">
              <a:extLst>
                <a:ext uri="{28A0092B-C50C-407E-A947-70E740481C1C}">
                  <a14:useLocalDpi xmlns:a14="http://schemas.microsoft.com/office/drawing/2010/main" val="0"/>
                </a:ext>
              </a:extLst>
            </a:blip>
            <a:srcRect l="8326" t="3791" r="8512" b="10520"/>
            <a:stretch>
              <a:fillRect/>
            </a:stretch>
          </p:blipFill>
          <p:spPr>
            <a:xfrm>
              <a:off x="2498535" y="1514130"/>
              <a:ext cx="1293704" cy="1333023"/>
            </a:xfrm>
            <a:prstGeom prst="rect">
              <a:avLst/>
            </a:prstGeom>
          </p:spPr>
        </p:pic>
        <p:pic>
          <p:nvPicPr>
            <p:cNvPr id="61" name="Jasmime">
              <a:extLst>
                <a:ext uri="{FF2B5EF4-FFF2-40B4-BE49-F238E27FC236}">
                  <a16:creationId xmlns:a16="http://schemas.microsoft.com/office/drawing/2014/main" id="{EF253A2F-51EA-C9FF-DA41-A29FF32B760F}"/>
                </a:ext>
              </a:extLst>
            </p:cNvPr>
            <p:cNvPicPr>
              <a:picLocks noChangeAspect="1"/>
            </p:cNvPicPr>
            <p:nvPr/>
          </p:nvPicPr>
          <p:blipFill>
            <a:blip r:embed="rId9">
              <a:extLst>
                <a:ext uri="{28A0092B-C50C-407E-A947-70E740481C1C}">
                  <a14:useLocalDpi xmlns:a14="http://schemas.microsoft.com/office/drawing/2010/main" val="0"/>
                </a:ext>
              </a:extLst>
            </a:blip>
            <a:srcRect l="18273" t="12362" r="15269" b="21683"/>
            <a:stretch>
              <a:fillRect/>
            </a:stretch>
          </p:blipFill>
          <p:spPr>
            <a:xfrm>
              <a:off x="9436930" y="1487104"/>
              <a:ext cx="1285535" cy="1275792"/>
            </a:xfrm>
            <a:prstGeom prst="rect">
              <a:avLst/>
            </a:prstGeom>
          </p:spPr>
        </p:pic>
      </p:grpSp>
      <p:grpSp>
        <p:nvGrpSpPr>
          <p:cNvPr id="64" name="Foundation Layer">
            <a:extLst>
              <a:ext uri="{FF2B5EF4-FFF2-40B4-BE49-F238E27FC236}">
                <a16:creationId xmlns:a16="http://schemas.microsoft.com/office/drawing/2014/main" id="{12A08787-79C0-041A-5BB7-99234F78F738}"/>
              </a:ext>
            </a:extLst>
          </p:cNvPr>
          <p:cNvGrpSpPr>
            <a:grpSpLocks/>
          </p:cNvGrpSpPr>
          <p:nvPr/>
        </p:nvGrpSpPr>
        <p:grpSpPr>
          <a:xfrm>
            <a:off x="9791848" y="5146631"/>
            <a:ext cx="2286000" cy="1371600"/>
            <a:chOff x="297698" y="128071"/>
            <a:chExt cx="2286000" cy="1371600"/>
          </a:xfrm>
        </p:grpSpPr>
        <p:sp>
          <p:nvSpPr>
            <p:cNvPr id="65" name="TB  ENAB blk bkg">
              <a:extLst>
                <a:ext uri="{FF2B5EF4-FFF2-40B4-BE49-F238E27FC236}">
                  <a16:creationId xmlns:a16="http://schemas.microsoft.com/office/drawing/2014/main" id="{03A3B8DD-A9E0-E787-CCBE-644A2D6A80E9}"/>
                </a:ext>
              </a:extLst>
            </p:cNvPr>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B ENAB accent">
              <a:extLst>
                <a:ext uri="{FF2B5EF4-FFF2-40B4-BE49-F238E27FC236}">
                  <a16:creationId xmlns:a16="http://schemas.microsoft.com/office/drawing/2014/main" id="{D6A82055-CF3F-D3A4-ECA8-65B5D65CA7F2}"/>
                </a:ext>
              </a:extLst>
            </p:cNvPr>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ENAB super">
              <a:extLst>
                <a:ext uri="{FF2B5EF4-FFF2-40B4-BE49-F238E27FC236}">
                  <a16:creationId xmlns:a16="http://schemas.microsoft.com/office/drawing/2014/main" id="{70392E08-AAB4-77D5-9FEA-2FDA13F55ACA}"/>
                </a:ext>
              </a:extLst>
            </p:cNvPr>
            <p:cNvSpPr txBox="1">
              <a:spLocks/>
            </p:cNvSpPr>
            <p:nvPr/>
          </p:nvSpPr>
          <p:spPr>
            <a:xfrm>
              <a:off x="482008" y="277579"/>
              <a:ext cx="1696778" cy="253916"/>
            </a:xfrm>
            <a:prstGeom prst="rect">
              <a:avLst/>
            </a:prstGeom>
            <a:noFill/>
          </p:spPr>
          <p:txBody>
            <a:bodyPr wrap="square" rtlCol="0">
              <a:spAutoFit/>
            </a:bodyPr>
            <a:lstStyle/>
            <a:p>
              <a:r>
                <a:rPr lang="en-US" sz="1050" b="1">
                  <a:solidFill>
                    <a:srgbClr val="E4C79A"/>
                  </a:solidFill>
                </a:rPr>
                <a:t>ENABLEMENT ART</a:t>
              </a:r>
            </a:p>
          </p:txBody>
        </p:sp>
        <p:sp>
          <p:nvSpPr>
            <p:cNvPr id="68" name="TB ENAB sub">
              <a:extLst>
                <a:ext uri="{FF2B5EF4-FFF2-40B4-BE49-F238E27FC236}">
                  <a16:creationId xmlns:a16="http://schemas.microsoft.com/office/drawing/2014/main" id="{B8719E9E-0A8D-8FB7-48E0-9E9F83759366}"/>
                </a:ext>
              </a:extLst>
            </p:cNvPr>
            <p:cNvSpPr txBox="1">
              <a:spLocks/>
            </p:cNvSpPr>
            <p:nvPr/>
          </p:nvSpPr>
          <p:spPr>
            <a:xfrm>
              <a:off x="482008" y="1015983"/>
              <a:ext cx="2000758" cy="307777"/>
            </a:xfrm>
            <a:prstGeom prst="rect">
              <a:avLst/>
            </a:prstGeom>
            <a:noFill/>
          </p:spPr>
          <p:txBody>
            <a:bodyPr wrap="square" rtlCol="0">
              <a:spAutoFit/>
            </a:bodyPr>
            <a:lstStyle/>
            <a:p>
              <a:r>
                <a:rPr lang="en-US" sz="1400" i="1">
                  <a:solidFill>
                    <a:schemeClr val="bg1">
                      <a:lumMod val="95000"/>
                    </a:schemeClr>
                  </a:solidFill>
                </a:rPr>
                <a:t>Provides Strength</a:t>
              </a:r>
            </a:p>
          </p:txBody>
        </p:sp>
        <p:sp>
          <p:nvSpPr>
            <p:cNvPr id="69" name="TB ENAB main">
              <a:extLst>
                <a:ext uri="{FF2B5EF4-FFF2-40B4-BE49-F238E27FC236}">
                  <a16:creationId xmlns:a16="http://schemas.microsoft.com/office/drawing/2014/main" id="{B82E9D7B-A091-8161-94FB-F061BEA570E8}"/>
                </a:ext>
              </a:extLst>
            </p:cNvPr>
            <p:cNvSpPr txBox="1">
              <a:spLocks/>
            </p:cNvSpPr>
            <p:nvPr/>
          </p:nvSpPr>
          <p:spPr>
            <a:xfrm>
              <a:off x="482008" y="512129"/>
              <a:ext cx="2000758" cy="523220"/>
            </a:xfrm>
            <a:prstGeom prst="rect">
              <a:avLst/>
            </a:prstGeom>
            <a:noFill/>
          </p:spPr>
          <p:txBody>
            <a:bodyPr wrap="square" rtlCol="0">
              <a:spAutoFit/>
            </a:bodyPr>
            <a:lstStyle/>
            <a:p>
              <a:r>
                <a:rPr lang="en-US" sz="2800" b="1">
                  <a:solidFill>
                    <a:schemeClr val="bg1"/>
                  </a:solidFill>
                  <a:latin typeface="+mn-ea"/>
                </a:rPr>
                <a:t>Foundation</a:t>
              </a:r>
            </a:p>
          </p:txBody>
        </p:sp>
      </p:grpSp>
      <p:grpSp>
        <p:nvGrpSpPr>
          <p:cNvPr id="70" name="MBOM Title Block">
            <a:extLst>
              <a:ext uri="{FF2B5EF4-FFF2-40B4-BE49-F238E27FC236}">
                <a16:creationId xmlns:a16="http://schemas.microsoft.com/office/drawing/2014/main" id="{4FD0D1D5-759C-6FCB-AC43-02014D612907}"/>
              </a:ext>
            </a:extLst>
          </p:cNvPr>
          <p:cNvGrpSpPr>
            <a:grpSpLocks/>
          </p:cNvGrpSpPr>
          <p:nvPr/>
        </p:nvGrpSpPr>
        <p:grpSpPr>
          <a:xfrm>
            <a:off x="9791848" y="3500711"/>
            <a:ext cx="2286000" cy="1371600"/>
            <a:chOff x="297698" y="128071"/>
            <a:chExt cx="4933206" cy="1371600"/>
          </a:xfrm>
        </p:grpSpPr>
        <p:sp>
          <p:nvSpPr>
            <p:cNvPr id="71" name="TB MBOM blk bkg">
              <a:extLst>
                <a:ext uri="{FF2B5EF4-FFF2-40B4-BE49-F238E27FC236}">
                  <a16:creationId xmlns:a16="http://schemas.microsoft.com/office/drawing/2014/main" id="{63636F6D-833F-1BE2-358D-CC5D4CDBE6A5}"/>
                </a:ext>
              </a:extLst>
            </p:cNvPr>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B MBOM accent">
              <a:extLst>
                <a:ext uri="{FF2B5EF4-FFF2-40B4-BE49-F238E27FC236}">
                  <a16:creationId xmlns:a16="http://schemas.microsoft.com/office/drawing/2014/main" id="{34717DDA-F7F9-7211-17F5-DFFC51BDC941}"/>
                </a:ext>
              </a:extLst>
            </p:cNvPr>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MBOM super">
              <a:extLst>
                <a:ext uri="{FF2B5EF4-FFF2-40B4-BE49-F238E27FC236}">
                  <a16:creationId xmlns:a16="http://schemas.microsoft.com/office/drawing/2014/main" id="{B3080DA2-D1B2-72F1-35FA-EC2E8A9CFE5B}"/>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a:solidFill>
                    <a:srgbClr val="A6E2E8"/>
                  </a:solidFill>
                </a:rPr>
                <a:t>MBOM MANAGEMENT ART</a:t>
              </a:r>
            </a:p>
          </p:txBody>
        </p:sp>
        <p:sp>
          <p:nvSpPr>
            <p:cNvPr id="74" name="TB MBOM sub">
              <a:extLst>
                <a:ext uri="{FF2B5EF4-FFF2-40B4-BE49-F238E27FC236}">
                  <a16:creationId xmlns:a16="http://schemas.microsoft.com/office/drawing/2014/main" id="{DCDEE1F1-7901-255A-F470-9CC64368034F}"/>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a:solidFill>
                    <a:schemeClr val="bg1">
                      <a:lumMod val="95000"/>
                    </a:schemeClr>
                  </a:solidFill>
                </a:rPr>
                <a:t>Provides  Flow </a:t>
              </a:r>
            </a:p>
          </p:txBody>
        </p:sp>
        <p:sp>
          <p:nvSpPr>
            <p:cNvPr id="76" name="TB MBOM main">
              <a:extLst>
                <a:ext uri="{FF2B5EF4-FFF2-40B4-BE49-F238E27FC236}">
                  <a16:creationId xmlns:a16="http://schemas.microsoft.com/office/drawing/2014/main" id="{5B009E17-FD60-5E31-87D4-4381F78B5DD4}"/>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a:solidFill>
                    <a:schemeClr val="bg1"/>
                  </a:solidFill>
                  <a:latin typeface="+mn-ea"/>
                </a:rPr>
                <a:t>Conduit</a:t>
              </a:r>
            </a:p>
          </p:txBody>
        </p:sp>
      </p:grpSp>
      <p:grpSp>
        <p:nvGrpSpPr>
          <p:cNvPr id="78" name="CULTIVATION Title Block">
            <a:extLst>
              <a:ext uri="{FF2B5EF4-FFF2-40B4-BE49-F238E27FC236}">
                <a16:creationId xmlns:a16="http://schemas.microsoft.com/office/drawing/2014/main" id="{4511E38D-B1F8-E76E-B749-87A7358CFD05}"/>
              </a:ext>
            </a:extLst>
          </p:cNvPr>
          <p:cNvGrpSpPr>
            <a:grpSpLocks/>
          </p:cNvGrpSpPr>
          <p:nvPr/>
        </p:nvGrpSpPr>
        <p:grpSpPr>
          <a:xfrm>
            <a:off x="9791848" y="1854791"/>
            <a:ext cx="2286000" cy="1371600"/>
            <a:chOff x="297698" y="128071"/>
            <a:chExt cx="4933206" cy="1371600"/>
          </a:xfrm>
        </p:grpSpPr>
        <p:sp>
          <p:nvSpPr>
            <p:cNvPr id="79" name="TB PP blk bkg">
              <a:extLst>
                <a:ext uri="{FF2B5EF4-FFF2-40B4-BE49-F238E27FC236}">
                  <a16:creationId xmlns:a16="http://schemas.microsoft.com/office/drawing/2014/main" id="{92551CBA-56E9-B393-5FF0-64ED7075D2AC}"/>
                </a:ext>
              </a:extLst>
            </p:cNvPr>
            <p:cNvSpPr/>
            <p:nvPr/>
          </p:nvSpPr>
          <p:spPr>
            <a:xfrm>
              <a:off x="297698" y="128071"/>
              <a:ext cx="4933206" cy="1371600"/>
            </a:xfrm>
            <a:prstGeom prst="roundRect">
              <a:avLst>
                <a:gd name="adj" fmla="val 10704"/>
              </a:avLst>
            </a:prstGeom>
            <a:solidFill>
              <a:srgbClr val="6A49B6"/>
            </a:solidFill>
            <a:ln w="19050">
              <a:solidFill>
                <a:srgbClr val="7B4F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B PP accent">
              <a:extLst>
                <a:ext uri="{FF2B5EF4-FFF2-40B4-BE49-F238E27FC236}">
                  <a16:creationId xmlns:a16="http://schemas.microsoft.com/office/drawing/2014/main" id="{E53D3780-DB9C-49B9-9287-CF3F5907EDB2}"/>
                </a:ext>
              </a:extLst>
            </p:cNvPr>
            <p:cNvSpPr/>
            <p:nvPr/>
          </p:nvSpPr>
          <p:spPr>
            <a:xfrm>
              <a:off x="527297" y="327752"/>
              <a:ext cx="138130" cy="1005840"/>
            </a:xfrm>
            <a:prstGeom prst="roundRect">
              <a:avLst>
                <a:gd name="adj" fmla="val 50000"/>
              </a:avLst>
            </a:prstGeom>
            <a:solidFill>
              <a:srgbClr val="7B4F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B PP sub">
              <a:extLst>
                <a:ext uri="{FF2B5EF4-FFF2-40B4-BE49-F238E27FC236}">
                  <a16:creationId xmlns:a16="http://schemas.microsoft.com/office/drawing/2014/main" id="{8E3A24DB-4D06-77D1-7CDB-A28F2A054C33}"/>
                </a:ext>
              </a:extLst>
            </p:cNvPr>
            <p:cNvSpPr txBox="1">
              <a:spLocks/>
            </p:cNvSpPr>
            <p:nvPr/>
          </p:nvSpPr>
          <p:spPr>
            <a:xfrm>
              <a:off x="651747" y="1025815"/>
              <a:ext cx="4167269" cy="307777"/>
            </a:xfrm>
            <a:prstGeom prst="rect">
              <a:avLst/>
            </a:prstGeom>
            <a:noFill/>
          </p:spPr>
          <p:txBody>
            <a:bodyPr wrap="square" rtlCol="0">
              <a:spAutoFit/>
            </a:bodyPr>
            <a:lstStyle/>
            <a:p>
              <a:r>
                <a:rPr lang="en-US" sz="1400" i="1">
                  <a:solidFill>
                    <a:schemeClr val="bg1">
                      <a:lumMod val="95000"/>
                    </a:schemeClr>
                  </a:solidFill>
                </a:rPr>
                <a:t>Creates Capability</a:t>
              </a:r>
            </a:p>
          </p:txBody>
        </p:sp>
        <p:sp>
          <p:nvSpPr>
            <p:cNvPr id="82" name="TB PP super">
              <a:extLst>
                <a:ext uri="{FF2B5EF4-FFF2-40B4-BE49-F238E27FC236}">
                  <a16:creationId xmlns:a16="http://schemas.microsoft.com/office/drawing/2014/main" id="{39A4EC7C-369E-E3D8-F213-B3270297DBD8}"/>
                </a:ext>
              </a:extLst>
            </p:cNvPr>
            <p:cNvSpPr txBox="1">
              <a:spLocks/>
            </p:cNvSpPr>
            <p:nvPr/>
          </p:nvSpPr>
          <p:spPr>
            <a:xfrm>
              <a:off x="651747" y="287411"/>
              <a:ext cx="3396344" cy="253916"/>
            </a:xfrm>
            <a:prstGeom prst="rect">
              <a:avLst/>
            </a:prstGeom>
            <a:noFill/>
          </p:spPr>
          <p:txBody>
            <a:bodyPr wrap="square" rtlCol="0">
              <a:spAutoFit/>
            </a:bodyPr>
            <a:lstStyle/>
            <a:p>
              <a:r>
                <a:rPr lang="en-US" sz="1050" b="1">
                  <a:solidFill>
                    <a:srgbClr val="C9B6F0"/>
                  </a:solidFill>
                </a:rPr>
                <a:t>PROCESS PLANNING ART</a:t>
              </a:r>
            </a:p>
          </p:txBody>
        </p:sp>
        <p:sp>
          <p:nvSpPr>
            <p:cNvPr id="83" name="TB PP main">
              <a:extLst>
                <a:ext uri="{FF2B5EF4-FFF2-40B4-BE49-F238E27FC236}">
                  <a16:creationId xmlns:a16="http://schemas.microsoft.com/office/drawing/2014/main" id="{4B0B2352-8385-6C95-5625-295FEAB34D2D}"/>
                </a:ext>
              </a:extLst>
            </p:cNvPr>
            <p:cNvSpPr txBox="1">
              <a:spLocks/>
            </p:cNvSpPr>
            <p:nvPr/>
          </p:nvSpPr>
          <p:spPr>
            <a:xfrm>
              <a:off x="651747" y="516075"/>
              <a:ext cx="4167269" cy="523220"/>
            </a:xfrm>
            <a:prstGeom prst="rect">
              <a:avLst/>
            </a:prstGeom>
            <a:noFill/>
          </p:spPr>
          <p:txBody>
            <a:bodyPr wrap="square" rtlCol="0">
              <a:spAutoFit/>
            </a:bodyPr>
            <a:lstStyle/>
            <a:p>
              <a:r>
                <a:rPr lang="en-US" sz="2800" b="1">
                  <a:solidFill>
                    <a:schemeClr val="bg1"/>
                  </a:solidFill>
                  <a:latin typeface="+mn-ea"/>
                </a:rPr>
                <a:t>Cultivation</a:t>
              </a:r>
            </a:p>
          </p:txBody>
        </p:sp>
      </p:grpSp>
      <p:grpSp>
        <p:nvGrpSpPr>
          <p:cNvPr id="99" name="TCM Title Block">
            <a:extLst>
              <a:ext uri="{FF2B5EF4-FFF2-40B4-BE49-F238E27FC236}">
                <a16:creationId xmlns:a16="http://schemas.microsoft.com/office/drawing/2014/main" id="{5A501291-4AE1-95F6-3C4D-79E8C544A6F8}"/>
              </a:ext>
            </a:extLst>
          </p:cNvPr>
          <p:cNvGrpSpPr>
            <a:grpSpLocks/>
          </p:cNvGrpSpPr>
          <p:nvPr/>
        </p:nvGrpSpPr>
        <p:grpSpPr>
          <a:xfrm>
            <a:off x="297698" y="128071"/>
            <a:ext cx="5901396" cy="1294098"/>
            <a:chOff x="297698" y="128071"/>
            <a:chExt cx="5901396" cy="1294098"/>
          </a:xfrm>
        </p:grpSpPr>
        <p:sp>
          <p:nvSpPr>
            <p:cNvPr id="100" name="TB TCM blk bkg">
              <a:extLst>
                <a:ext uri="{FF2B5EF4-FFF2-40B4-BE49-F238E27FC236}">
                  <a16:creationId xmlns:a16="http://schemas.microsoft.com/office/drawing/2014/main" id="{0A26B62D-5A0F-CA2F-A8CC-455593F8736E}"/>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B TCM accent">
              <a:extLst>
                <a:ext uri="{FF2B5EF4-FFF2-40B4-BE49-F238E27FC236}">
                  <a16:creationId xmlns:a16="http://schemas.microsoft.com/office/drawing/2014/main" id="{190614F6-AAA4-7669-3156-D299BD7AE564}"/>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B TCM super">
              <a:extLst>
                <a:ext uri="{FF2B5EF4-FFF2-40B4-BE49-F238E27FC236}">
                  <a16:creationId xmlns:a16="http://schemas.microsoft.com/office/drawing/2014/main" id="{9225311B-76E8-1C96-0038-99D17EACCFD0}"/>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103" name="TB TCM sub">
              <a:extLst>
                <a:ext uri="{FF2B5EF4-FFF2-40B4-BE49-F238E27FC236}">
                  <a16:creationId xmlns:a16="http://schemas.microsoft.com/office/drawing/2014/main" id="{CE41BE97-07F5-EAC8-D734-08537A5961AE}"/>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104" name="TB TCM main">
              <a:extLst>
                <a:ext uri="{FF2B5EF4-FFF2-40B4-BE49-F238E27FC236}">
                  <a16:creationId xmlns:a16="http://schemas.microsoft.com/office/drawing/2014/main" id="{BF0D9956-962B-AD4A-D850-79808A4C09A6}"/>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90" name="Group 89">
            <a:extLst>
              <a:ext uri="{FF2B5EF4-FFF2-40B4-BE49-F238E27FC236}">
                <a16:creationId xmlns:a16="http://schemas.microsoft.com/office/drawing/2014/main" id="{79A03DEE-F844-3827-44FF-1B0DDC59AE40}"/>
              </a:ext>
            </a:extLst>
          </p:cNvPr>
          <p:cNvGrpSpPr/>
          <p:nvPr/>
        </p:nvGrpSpPr>
        <p:grpSpPr>
          <a:xfrm>
            <a:off x="2860699" y="4269895"/>
            <a:ext cx="3549602" cy="1128054"/>
            <a:chOff x="4443119" y="2690644"/>
            <a:chExt cx="6567504" cy="2087136"/>
          </a:xfrm>
        </p:grpSpPr>
        <p:pic>
          <p:nvPicPr>
            <p:cNvPr id="42" name="MBOM Management">
              <a:extLst>
                <a:ext uri="{FF2B5EF4-FFF2-40B4-BE49-F238E27FC236}">
                  <a16:creationId xmlns:a16="http://schemas.microsoft.com/office/drawing/2014/main" id="{2D94AF02-40A3-AA01-C25C-B99150D0E711}"/>
                </a:ext>
              </a:extLst>
            </p:cNvPr>
            <p:cNvPicPr>
              <a:picLocks noChangeAspect="1"/>
            </p:cNvPicPr>
            <p:nvPr/>
          </p:nvPicPr>
          <p:blipFill>
            <a:blip r:embed="rId10">
              <a:extLst>
                <a:ext uri="{28A0092B-C50C-407E-A947-70E740481C1C}">
                  <a14:useLocalDpi xmlns:a14="http://schemas.microsoft.com/office/drawing/2010/main" val="0"/>
                </a:ext>
              </a:extLst>
            </a:blip>
            <a:srcRect t="11191" b="12980"/>
            <a:stretch>
              <a:fillRect/>
            </a:stretch>
          </p:blipFill>
          <p:spPr>
            <a:xfrm>
              <a:off x="4443119" y="2690644"/>
              <a:ext cx="2752438" cy="2087136"/>
            </a:xfrm>
            <a:prstGeom prst="rect">
              <a:avLst/>
            </a:prstGeom>
          </p:spPr>
        </p:pic>
        <p:pic>
          <p:nvPicPr>
            <p:cNvPr id="44" name="MBOM Automotive">
              <a:extLst>
                <a:ext uri="{FF2B5EF4-FFF2-40B4-BE49-F238E27FC236}">
                  <a16:creationId xmlns:a16="http://schemas.microsoft.com/office/drawing/2014/main" id="{E1C73AFE-B79A-95E5-E4AD-FA21460D7BB0}"/>
                </a:ext>
              </a:extLst>
            </p:cNvPr>
            <p:cNvPicPr>
              <a:picLocks noChangeAspect="1"/>
            </p:cNvPicPr>
            <p:nvPr/>
          </p:nvPicPr>
          <p:blipFill>
            <a:blip r:embed="rId11">
              <a:extLst>
                <a:ext uri="{28A0092B-C50C-407E-A947-70E740481C1C}">
                  <a14:useLocalDpi xmlns:a14="http://schemas.microsoft.com/office/drawing/2010/main" val="0"/>
                </a:ext>
              </a:extLst>
            </a:blip>
            <a:srcRect t="26177" b="28386"/>
            <a:stretch>
              <a:fillRect/>
            </a:stretch>
          </p:blipFill>
          <p:spPr>
            <a:xfrm>
              <a:off x="7764790" y="2715268"/>
              <a:ext cx="3245833" cy="2037888"/>
            </a:xfrm>
            <a:prstGeom prst="rect">
              <a:avLst/>
            </a:prstGeom>
          </p:spPr>
        </p:pic>
      </p:grpSp>
      <p:grpSp>
        <p:nvGrpSpPr>
          <p:cNvPr id="2" name="ICSONS:Foundation">
            <a:extLst>
              <a:ext uri="{FF2B5EF4-FFF2-40B4-BE49-F238E27FC236}">
                <a16:creationId xmlns:a16="http://schemas.microsoft.com/office/drawing/2014/main" id="{020BACAA-F786-C05A-F070-EE5220C58A21}"/>
              </a:ext>
            </a:extLst>
          </p:cNvPr>
          <p:cNvGrpSpPr/>
          <p:nvPr/>
        </p:nvGrpSpPr>
        <p:grpSpPr>
          <a:xfrm>
            <a:off x="1853213" y="5501879"/>
            <a:ext cx="5564575" cy="1328336"/>
            <a:chOff x="396367" y="4703451"/>
            <a:chExt cx="9128633" cy="2179118"/>
          </a:xfrm>
        </p:grpSpPr>
        <p:pic>
          <p:nvPicPr>
            <p:cNvPr id="3" name="Picture 2">
              <a:extLst>
                <a:ext uri="{FF2B5EF4-FFF2-40B4-BE49-F238E27FC236}">
                  <a16:creationId xmlns:a16="http://schemas.microsoft.com/office/drawing/2014/main" id="{BDB4FF9E-D85A-1547-A5CF-D451F60171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6367" y="4754237"/>
              <a:ext cx="2077547" cy="2077547"/>
            </a:xfrm>
            <a:prstGeom prst="rect">
              <a:avLst/>
            </a:prstGeom>
          </p:spPr>
        </p:pic>
        <p:pic>
          <p:nvPicPr>
            <p:cNvPr id="4" name="Picture 3">
              <a:extLst>
                <a:ext uri="{FF2B5EF4-FFF2-40B4-BE49-F238E27FC236}">
                  <a16:creationId xmlns:a16="http://schemas.microsoft.com/office/drawing/2014/main" id="{5C3C979C-68AF-6695-705E-08C687F670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447452" y="4754236"/>
              <a:ext cx="2077548" cy="2077548"/>
            </a:xfrm>
            <a:prstGeom prst="rect">
              <a:avLst/>
            </a:prstGeom>
          </p:spPr>
        </p:pic>
        <p:pic>
          <p:nvPicPr>
            <p:cNvPr id="5" name="Picture 4">
              <a:extLst>
                <a:ext uri="{FF2B5EF4-FFF2-40B4-BE49-F238E27FC236}">
                  <a16:creationId xmlns:a16="http://schemas.microsoft.com/office/drawing/2014/main" id="{56141D35-DCF3-19F8-4CA3-67137F20C0C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42440" y="4703451"/>
              <a:ext cx="2179118" cy="2179118"/>
            </a:xfrm>
            <a:prstGeom prst="rect">
              <a:avLst/>
            </a:prstGeom>
          </p:spPr>
        </p:pic>
        <p:pic>
          <p:nvPicPr>
            <p:cNvPr id="6" name="Architecture">
              <a:extLst>
                <a:ext uri="{FF2B5EF4-FFF2-40B4-BE49-F238E27FC236}">
                  <a16:creationId xmlns:a16="http://schemas.microsoft.com/office/drawing/2014/main" id="{113E75F3-47F1-2509-23C1-596A1722D42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99807" y="4734640"/>
              <a:ext cx="2116740" cy="2116740"/>
            </a:xfrm>
            <a:prstGeom prst="rect">
              <a:avLst/>
            </a:prstGeom>
          </p:spPr>
        </p:pic>
      </p:grpSp>
      <p:pic>
        <p:nvPicPr>
          <p:cNvPr id="7" name="Spine flower on">
            <a:hlinkClick r:id="rId16" action="ppaction://hlinksldjump"/>
            <a:extLst>
              <a:ext uri="{FF2B5EF4-FFF2-40B4-BE49-F238E27FC236}">
                <a16:creationId xmlns:a16="http://schemas.microsoft.com/office/drawing/2014/main" id="{2128A208-2BE5-35FD-D9B1-400BD8777928}"/>
              </a:ext>
            </a:extLst>
          </p:cNvPr>
          <p:cNvPicPr>
            <a:picLocks noChangeAspect="1"/>
          </p:cNvPicPr>
          <p:nvPr/>
        </p:nvPicPr>
        <p:blipFill>
          <a:blip r:embed="rId17">
            <a:alphaModFix/>
            <a:extLst>
              <a:ext uri="{BEBA8EAE-BF5A-486C-A8C5-ECC9F3942E4B}">
                <a14:imgProps xmlns:a14="http://schemas.microsoft.com/office/drawing/2010/main">
                  <a14:imgLayer r:embed="rId18">
                    <a14:imgEffect>
                      <a14:colorTemperature colorTemp="8800"/>
                    </a14:imgEffect>
                    <a14:imgEffect>
                      <a14:saturation sat="400000"/>
                    </a14:imgEffect>
                  </a14:imgLayer>
                </a14:imgProps>
              </a:ext>
            </a:extLst>
          </a:blip>
          <a:stretch>
            <a:fillRect/>
          </a:stretch>
        </p:blipFill>
        <p:spPr>
          <a:xfrm>
            <a:off x="11247120" y="91440"/>
            <a:ext cx="850000" cy="850000"/>
          </a:xfrm>
          <a:prstGeom prst="rect">
            <a:avLst/>
          </a:prstGeom>
          <a:ln w="12700">
            <a:noFill/>
          </a:ln>
        </p:spPr>
      </p:pic>
      <p:sp>
        <p:nvSpPr>
          <p:cNvPr id="8" name="TextBox 7">
            <a:extLst>
              <a:ext uri="{FF2B5EF4-FFF2-40B4-BE49-F238E27FC236}">
                <a16:creationId xmlns:a16="http://schemas.microsoft.com/office/drawing/2014/main" id="{8AC924AA-CAA0-9A62-ACCF-EC1A5532041B}"/>
              </a:ext>
            </a:extLst>
          </p:cNvPr>
          <p:cNvSpPr txBox="1"/>
          <p:nvPr/>
        </p:nvSpPr>
        <p:spPr>
          <a:xfrm>
            <a:off x="6300000" y="238878"/>
            <a:ext cx="3350000" cy="2500000"/>
          </a:xfrm>
          <a:prstGeom prst="rect">
            <a:avLst/>
          </a:prstGeom>
          <a:noFill/>
        </p:spPr>
        <p:txBody>
          <a:bodyPr wrap="square">
            <a:normAutofit/>
          </a:bodyPr>
          <a:lstStyle/>
          <a:p>
            <a:pPr marL="0" indent="0">
              <a:lnSpc>
                <a:spcPct val="90000"/>
              </a:lnSpc>
              <a:spcBef>
                <a:spcPts val="0"/>
              </a:spcBef>
              <a:buNone/>
            </a:pPr>
            <a:r>
              <a:rPr lang="en-US" sz="2400" b="1" dirty="0">
                <a:solidFill>
                  <a:srgbClr val="6A49B6"/>
                </a:solidFill>
                <a:latin typeface="Helvetica Neue" panose="02000503000000020004" pitchFamily="2" charset="0"/>
              </a:rPr>
              <a:t>Cultivation Layer</a:t>
            </a:r>
          </a:p>
          <a:p>
            <a:pPr marL="0" indent="0">
              <a:lnSpc>
                <a:spcPct val="90000"/>
              </a:lnSpc>
              <a:spcBef>
                <a:spcPts val="100"/>
              </a:spcBef>
              <a:buNone/>
            </a:pPr>
            <a:r>
              <a:rPr lang="en-US" sz="1400" b="0" dirty="0">
                <a:solidFill>
                  <a:srgbClr val="6A49B6"/>
                </a:solidFill>
                <a:latin typeface="Helvetica Neue" panose="02000503000000020004" pitchFamily="2" charset="0"/>
              </a:rPr>
              <a:t>Creates Capability</a:t>
            </a:r>
          </a:p>
          <a:p>
            <a:pPr marL="0" indent="0">
              <a:lnSpc>
                <a:spcPct val="90000"/>
              </a:lnSpc>
              <a:spcBef>
                <a:spcPts val="500"/>
              </a:spcBef>
              <a:buNone/>
            </a:pPr>
            <a:r>
              <a:rPr lang="en-US" sz="1800" b="1" dirty="0">
                <a:solidFill>
                  <a:srgbClr val="6A49B6"/>
                </a:solidFill>
                <a:latin typeface="Helvetica Neue" panose="02000503000000020004" pitchFamily="2" charset="0"/>
              </a:rPr>
              <a:t>What They Bring</a:t>
            </a:r>
          </a:p>
          <a:p>
            <a:pPr marL="285750" indent="-228600">
              <a:lnSpc>
                <a:spcPct val="90000"/>
              </a:lnSpc>
              <a:spcBef>
                <a:spcPts val="200"/>
              </a:spcBef>
              <a:buFont typeface="Arial" panose="020B0604020202020204" pitchFamily="34" charset="0"/>
              <a:buChar char="•"/>
            </a:pPr>
            <a:r>
              <a:rPr lang="en-US" sz="1400" b="0" dirty="0">
                <a:solidFill>
                  <a:srgbClr val="6A49B6"/>
                </a:solidFill>
                <a:latin typeface="Helvetica Neue" panose="02000503000000020004" pitchFamily="2" charset="0"/>
              </a:rPr>
              <a:t>Innovation</a:t>
            </a:r>
          </a:p>
          <a:p>
            <a:pPr marL="285750" indent="-228600">
              <a:lnSpc>
                <a:spcPct val="90000"/>
              </a:lnSpc>
              <a:spcBef>
                <a:spcPts val="60"/>
              </a:spcBef>
              <a:buFont typeface="Arial" panose="020B0604020202020204" pitchFamily="34" charset="0"/>
              <a:buChar char="•"/>
            </a:pPr>
            <a:r>
              <a:rPr lang="en-US" sz="1400" b="0" dirty="0">
                <a:solidFill>
                  <a:srgbClr val="6A49B6"/>
                </a:solidFill>
                <a:latin typeface="Helvetica Neue" panose="02000503000000020004" pitchFamily="2" charset="0"/>
              </a:rPr>
              <a:t>Maintenance</a:t>
            </a:r>
          </a:p>
          <a:p>
            <a:pPr marL="285750" indent="-228600">
              <a:lnSpc>
                <a:spcPct val="90000"/>
              </a:lnSpc>
              <a:spcBef>
                <a:spcPts val="60"/>
              </a:spcBef>
              <a:buFont typeface="Arial" panose="020B0604020202020204" pitchFamily="34" charset="0"/>
              <a:buChar char="•"/>
            </a:pPr>
            <a:r>
              <a:rPr lang="en-US" sz="1400" b="0" dirty="0">
                <a:solidFill>
                  <a:srgbClr val="6A49B6"/>
                </a:solidFill>
                <a:latin typeface="Helvetica Neue" panose="02000503000000020004" pitchFamily="2" charset="0"/>
              </a:rPr>
              <a:t>Programming knowledge</a:t>
            </a:r>
          </a:p>
          <a:p>
            <a:pPr marL="285750" indent="-228600">
              <a:lnSpc>
                <a:spcPct val="90000"/>
              </a:lnSpc>
              <a:spcBef>
                <a:spcPts val="60"/>
              </a:spcBef>
              <a:buFont typeface="Arial" panose="020B0604020202020204" pitchFamily="34" charset="0"/>
              <a:buChar char="•"/>
            </a:pPr>
            <a:r>
              <a:rPr lang="en-US" sz="1400" b="0" dirty="0">
                <a:solidFill>
                  <a:srgbClr val="6A49B6"/>
                </a:solidFill>
                <a:latin typeface="Helvetica Neue" panose="02000503000000020004" pitchFamily="2" charset="0"/>
              </a:rPr>
              <a:t>Process planning expertise</a:t>
            </a:r>
          </a:p>
          <a:p>
            <a:pPr marL="285750" indent="-228600">
              <a:lnSpc>
                <a:spcPct val="90000"/>
              </a:lnSpc>
              <a:spcBef>
                <a:spcPts val="60"/>
              </a:spcBef>
              <a:buFont typeface="Arial" panose="020B0604020202020204" pitchFamily="34" charset="0"/>
              <a:buChar char="•"/>
            </a:pPr>
            <a:r>
              <a:rPr lang="en-US" sz="1400" b="0" dirty="0">
                <a:solidFill>
                  <a:srgbClr val="6A49B6"/>
                </a:solidFill>
                <a:latin typeface="Helvetica Neue" panose="02000503000000020004" pitchFamily="2" charset="0"/>
              </a:rPr>
              <a:t>Continuous improvement</a:t>
            </a:r>
          </a:p>
        </p:txBody>
      </p:sp>
      <p:sp>
        <p:nvSpPr>
          <p:cNvPr id="200" name="TXT: Cultivation statement"/>
          <p:cNvSpPr txBox="1"/>
          <p:nvPr/>
        </p:nvSpPr>
        <p:spPr>
          <a:xfrm>
            <a:off x="350000" y="1520000"/>
            <a:ext cx="5900000" cy="1100000"/>
          </a:xfrm>
          <a:prstGeom prst="rect">
            <a:avLst/>
          </a:prstGeom>
          <a:noFill/>
        </p:spPr>
        <p:txBody>
          <a:bodyPr wrap="square">
            <a:noAutofit/>
          </a:bodyPr>
          <a:lstStyle/>
          <a:p>
            <a:pPr marL="0" indent="0" algn="ctr">
              <a:lnSpc>
                <a:spcPct val="90000"/>
              </a:lnSpc>
              <a:spcBef>
                <a:spcPts val="0"/>
              </a:spcBef>
              <a:buNone/>
            </a:pPr>
            <a:r>
              <a:rPr lang="en-US" sz="2000" b="1" dirty="0">
                <a:solidFill>
                  <a:srgbClr val="6A49B6"/>
                </a:solidFill>
                <a:latin typeface="Helvetica Neue" panose="02000503000000020004" pitchFamily="2" charset="0"/>
              </a:rPr>
              <a:t>They grow process planning capability</a:t>
            </a:r>
          </a:p>
          <a:p>
            <a:pPr marL="0" indent="0" algn="ctr">
              <a:lnSpc>
                <a:spcPct val="90000"/>
              </a:lnSpc>
              <a:spcBef>
                <a:spcPts val="0"/>
              </a:spcBef>
              <a:buNone/>
            </a:pPr>
            <a:r>
              <a:rPr lang="en-US" sz="2000" b="1" dirty="0">
                <a:solidFill>
                  <a:srgbClr val="6A49B6"/>
                </a:solidFill>
                <a:latin typeface="Helvetica Neue" panose="02000503000000020004" pitchFamily="2" charset="0"/>
              </a:rPr>
              <a:t>through innovation, maintenance,</a:t>
            </a:r>
          </a:p>
          <a:p>
            <a:pPr marL="0" indent="0" algn="ctr">
              <a:lnSpc>
                <a:spcPct val="90000"/>
              </a:lnSpc>
              <a:spcBef>
                <a:spcPts val="0"/>
              </a:spcBef>
              <a:buNone/>
            </a:pPr>
            <a:r>
              <a:rPr lang="en-US" sz="2000" b="1" dirty="0">
                <a:solidFill>
                  <a:srgbClr val="6A49B6"/>
                </a:solidFill>
                <a:latin typeface="Helvetica Neue" panose="02000503000000020004" pitchFamily="2" charset="0"/>
              </a:rPr>
              <a:t>and applied expertise.</a:t>
            </a:r>
          </a:p>
        </p:txBody>
      </p:sp>
      <p:pic>
        <p:nvPicPr>
          <p:cNvPr id="9" name="Spine star on">
            <a:hlinkClick r:id="rId19" action="ppaction://hlinksldjump"/>
            <a:extLst>
              <a:ext uri="{FF2B5EF4-FFF2-40B4-BE49-F238E27FC236}">
                <a16:creationId xmlns:a16="http://schemas.microsoft.com/office/drawing/2014/main" id="{E2C1E50C-C848-55D4-38F6-9C52A7B1CAD4}"/>
              </a:ext>
            </a:extLst>
          </p:cNvPr>
          <p:cNvPicPr>
            <a:picLocks noChangeAspect="1"/>
          </p:cNvPicPr>
          <p:nvPr/>
        </p:nvPicPr>
        <p:blipFill>
          <a:blip r:embed="rId20"/>
          <a:stretch>
            <a:fillRect/>
          </a:stretch>
        </p:blipFill>
        <p:spPr>
          <a:xfrm>
            <a:off x="3629201" y="159407"/>
            <a:ext cx="850392" cy="850392"/>
          </a:xfrm>
          <a:prstGeom prst="rect">
            <a:avLst/>
          </a:prstGeom>
        </p:spPr>
      </p:pic>
    </p:spTree>
    <p:extLst>
      <p:ext uri="{BB962C8B-B14F-4D97-AF65-F5344CB8AC3E}">
        <p14:creationId xmlns:p14="http://schemas.microsoft.com/office/powerpoint/2010/main" val="652462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6CA42-B802-8DA4-D797-B6FC4B640EE4}"/>
            </a:ext>
          </a:extLst>
        </p:cNvPr>
        <p:cNvGrpSpPr/>
        <p:nvPr/>
      </p:nvGrpSpPr>
      <p:grpSpPr>
        <a:xfrm>
          <a:off x="0" y="0"/>
          <a:ext cx="0" cy="0"/>
          <a:chOff x="0" y="0"/>
          <a:chExt cx="0" cy="0"/>
        </a:xfrm>
      </p:grpSpPr>
      <p:grpSp>
        <p:nvGrpSpPr>
          <p:cNvPr id="90" name="Group 89">
            <a:extLst>
              <a:ext uri="{FF2B5EF4-FFF2-40B4-BE49-F238E27FC236}">
                <a16:creationId xmlns:a16="http://schemas.microsoft.com/office/drawing/2014/main" id="{461CBF22-D09E-7048-84C1-A0E9C76BCE42}"/>
              </a:ext>
            </a:extLst>
          </p:cNvPr>
          <p:cNvGrpSpPr/>
          <p:nvPr/>
        </p:nvGrpSpPr>
        <p:grpSpPr>
          <a:xfrm>
            <a:off x="1020265" y="3650484"/>
            <a:ext cx="4148950" cy="1318525"/>
            <a:chOff x="4443119" y="2690644"/>
            <a:chExt cx="6567504" cy="2087136"/>
          </a:xfrm>
        </p:grpSpPr>
        <p:pic>
          <p:nvPicPr>
            <p:cNvPr id="42" name="MBOM Management">
              <a:extLst>
                <a:ext uri="{FF2B5EF4-FFF2-40B4-BE49-F238E27FC236}">
                  <a16:creationId xmlns:a16="http://schemas.microsoft.com/office/drawing/2014/main" id="{8BD65B0A-B37A-D3CB-541F-EAF52EC5C3C6}"/>
                </a:ext>
              </a:extLst>
            </p:cNvPr>
            <p:cNvPicPr>
              <a:picLocks noChangeAspect="1"/>
            </p:cNvPicPr>
            <p:nvPr/>
          </p:nvPicPr>
          <p:blipFill>
            <a:blip r:embed="rId3">
              <a:extLst>
                <a:ext uri="{28A0092B-C50C-407E-A947-70E740481C1C}">
                  <a14:useLocalDpi xmlns:a14="http://schemas.microsoft.com/office/drawing/2010/main" val="0"/>
                </a:ext>
              </a:extLst>
            </a:blip>
            <a:srcRect t="11191" b="12980"/>
            <a:stretch>
              <a:fillRect/>
            </a:stretch>
          </p:blipFill>
          <p:spPr>
            <a:xfrm>
              <a:off x="4443119" y="2690644"/>
              <a:ext cx="2752438" cy="2087136"/>
            </a:xfrm>
            <a:prstGeom prst="rect">
              <a:avLst/>
            </a:prstGeom>
          </p:spPr>
        </p:pic>
        <p:pic>
          <p:nvPicPr>
            <p:cNvPr id="44" name="MBOM Automotive">
              <a:extLst>
                <a:ext uri="{FF2B5EF4-FFF2-40B4-BE49-F238E27FC236}">
                  <a16:creationId xmlns:a16="http://schemas.microsoft.com/office/drawing/2014/main" id="{4FEF8846-FC29-24C6-A486-6A4431C0DDBD}"/>
                </a:ext>
              </a:extLst>
            </p:cNvPr>
            <p:cNvPicPr>
              <a:picLocks noChangeAspect="1"/>
            </p:cNvPicPr>
            <p:nvPr/>
          </p:nvPicPr>
          <p:blipFill>
            <a:blip r:embed="rId4">
              <a:extLst>
                <a:ext uri="{28A0092B-C50C-407E-A947-70E740481C1C}">
                  <a14:useLocalDpi xmlns:a14="http://schemas.microsoft.com/office/drawing/2010/main" val="0"/>
                </a:ext>
              </a:extLst>
            </a:blip>
            <a:srcRect t="26177" b="28386"/>
            <a:stretch>
              <a:fillRect/>
            </a:stretch>
          </p:blipFill>
          <p:spPr>
            <a:xfrm>
              <a:off x="7764790" y="2715268"/>
              <a:ext cx="3245833" cy="2037888"/>
            </a:xfrm>
            <a:prstGeom prst="rect">
              <a:avLst/>
            </a:prstGeom>
          </p:spPr>
        </p:pic>
      </p:grpSp>
      <p:grpSp>
        <p:nvGrpSpPr>
          <p:cNvPr id="62" name="Flowers">
            <a:extLst>
              <a:ext uri="{FF2B5EF4-FFF2-40B4-BE49-F238E27FC236}">
                <a16:creationId xmlns:a16="http://schemas.microsoft.com/office/drawing/2014/main" id="{2C36F212-8975-0198-BC41-C4092AF6E586}"/>
              </a:ext>
            </a:extLst>
          </p:cNvPr>
          <p:cNvGrpSpPr>
            <a:grpSpLocks noChangeAspect="1"/>
          </p:cNvGrpSpPr>
          <p:nvPr/>
        </p:nvGrpSpPr>
        <p:grpSpPr>
          <a:xfrm>
            <a:off x="242711" y="2422186"/>
            <a:ext cx="6309364" cy="923728"/>
            <a:chOff x="2498535" y="1473231"/>
            <a:chExt cx="9507869" cy="1392004"/>
          </a:xfrm>
        </p:grpSpPr>
        <p:pic>
          <p:nvPicPr>
            <p:cNvPr id="46" name="Lavender">
              <a:extLst>
                <a:ext uri="{FF2B5EF4-FFF2-40B4-BE49-F238E27FC236}">
                  <a16:creationId xmlns:a16="http://schemas.microsoft.com/office/drawing/2014/main" id="{467AFE17-790A-4D65-64F8-CEC51CDD289D}"/>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16314" t="8853" r="18511" b="19298"/>
            <a:stretch>
              <a:fillRect/>
            </a:stretch>
          </p:blipFill>
          <p:spPr>
            <a:xfrm>
              <a:off x="3886506" y="1473231"/>
              <a:ext cx="1262694" cy="1392004"/>
            </a:xfrm>
            <a:prstGeom prst="rect">
              <a:avLst/>
            </a:prstGeom>
          </p:spPr>
        </p:pic>
        <p:pic>
          <p:nvPicPr>
            <p:cNvPr id="48" name="Lotus">
              <a:extLst>
                <a:ext uri="{FF2B5EF4-FFF2-40B4-BE49-F238E27FC236}">
                  <a16:creationId xmlns:a16="http://schemas.microsoft.com/office/drawing/2014/main" id="{D093A137-461E-8C3D-7C4A-096E06072C0E}"/>
                </a:ext>
              </a:extLst>
            </p:cNvPr>
            <p:cNvPicPr preferRelativeResize="0">
              <a:picLocks noChangeAspect="1"/>
            </p:cNvPicPr>
            <p:nvPr/>
          </p:nvPicPr>
          <p:blipFill>
            <a:blip r:embed="rId6">
              <a:extLst>
                <a:ext uri="{28A0092B-C50C-407E-A947-70E740481C1C}">
                  <a14:useLocalDpi xmlns:a14="http://schemas.microsoft.com/office/drawing/2010/main" val="0"/>
                </a:ext>
              </a:extLst>
            </a:blip>
            <a:srcRect l="12973" t="14760" r="15549" b="19572"/>
            <a:stretch>
              <a:fillRect/>
            </a:stretch>
          </p:blipFill>
          <p:spPr>
            <a:xfrm>
              <a:off x="6492965" y="1505437"/>
              <a:ext cx="1469897" cy="1350407"/>
            </a:xfrm>
            <a:prstGeom prst="rect">
              <a:avLst/>
            </a:prstGeom>
          </p:spPr>
        </p:pic>
        <p:pic>
          <p:nvPicPr>
            <p:cNvPr id="50" name="Marigold">
              <a:extLst>
                <a:ext uri="{FF2B5EF4-FFF2-40B4-BE49-F238E27FC236}">
                  <a16:creationId xmlns:a16="http://schemas.microsoft.com/office/drawing/2014/main" id="{43660448-C4BD-3441-9208-2C1F4AAECE44}"/>
                </a:ext>
              </a:extLst>
            </p:cNvPr>
            <p:cNvPicPr preferRelativeResize="0">
              <a:picLocks noChangeAspect="1"/>
            </p:cNvPicPr>
            <p:nvPr/>
          </p:nvPicPr>
          <p:blipFill>
            <a:blip r:embed="rId7">
              <a:extLst>
                <a:ext uri="{28A0092B-C50C-407E-A947-70E740481C1C}">
                  <a14:useLocalDpi xmlns:a14="http://schemas.microsoft.com/office/drawing/2010/main" val="0"/>
                </a:ext>
              </a:extLst>
            </a:blip>
            <a:srcRect t="-3433" r="2896" b="-1112"/>
            <a:stretch>
              <a:fillRect/>
            </a:stretch>
          </p:blipFill>
          <p:spPr>
            <a:xfrm>
              <a:off x="10816732" y="1514131"/>
              <a:ext cx="1189672" cy="1280807"/>
            </a:xfrm>
            <a:prstGeom prst="rect">
              <a:avLst/>
            </a:prstGeom>
          </p:spPr>
        </p:pic>
        <p:pic>
          <p:nvPicPr>
            <p:cNvPr id="52" name="Orchid">
              <a:extLst>
                <a:ext uri="{FF2B5EF4-FFF2-40B4-BE49-F238E27FC236}">
                  <a16:creationId xmlns:a16="http://schemas.microsoft.com/office/drawing/2014/main" id="{8BE062B9-68EB-55E9-E417-84F46EB830F5}"/>
                </a:ext>
              </a:extLst>
            </p:cNvPr>
            <p:cNvPicPr preferRelativeResize="0">
              <a:picLocks noChangeAspect="1"/>
            </p:cNvPicPr>
            <p:nvPr/>
          </p:nvPicPr>
          <p:blipFill>
            <a:blip r:embed="rId8">
              <a:extLst>
                <a:ext uri="{28A0092B-C50C-407E-A947-70E740481C1C}">
                  <a14:useLocalDpi xmlns:a14="http://schemas.microsoft.com/office/drawing/2010/main" val="0"/>
                </a:ext>
              </a:extLst>
            </a:blip>
            <a:srcRect l="13518" t="6205" r="12752" b="12375"/>
            <a:stretch>
              <a:fillRect/>
            </a:stretch>
          </p:blipFill>
          <p:spPr>
            <a:xfrm flipH="1">
              <a:off x="5243468" y="1473231"/>
              <a:ext cx="1155229" cy="1275729"/>
            </a:xfrm>
            <a:prstGeom prst="rect">
              <a:avLst/>
            </a:prstGeom>
          </p:spPr>
        </p:pic>
        <p:pic>
          <p:nvPicPr>
            <p:cNvPr id="58" name="Iris">
              <a:extLst>
                <a:ext uri="{FF2B5EF4-FFF2-40B4-BE49-F238E27FC236}">
                  <a16:creationId xmlns:a16="http://schemas.microsoft.com/office/drawing/2014/main" id="{51E20FCE-B324-DE38-3E8C-D4A2DF839952}"/>
                </a:ext>
              </a:extLst>
            </p:cNvPr>
            <p:cNvPicPr preferRelativeResize="0">
              <a:picLocks noChangeAspect="1"/>
            </p:cNvPicPr>
            <p:nvPr/>
          </p:nvPicPr>
          <p:blipFill>
            <a:blip r:embed="rId9">
              <a:extLst>
                <a:ext uri="{28A0092B-C50C-407E-A947-70E740481C1C}">
                  <a14:useLocalDpi xmlns:a14="http://schemas.microsoft.com/office/drawing/2010/main" val="0"/>
                </a:ext>
              </a:extLst>
            </a:blip>
            <a:srcRect l="8482" t="4073" r="10886" b="9038"/>
            <a:stretch>
              <a:fillRect/>
            </a:stretch>
          </p:blipFill>
          <p:spPr>
            <a:xfrm>
              <a:off x="8057129" y="1474010"/>
              <a:ext cx="1285534" cy="1385288"/>
            </a:xfrm>
            <a:prstGeom prst="rect">
              <a:avLst/>
            </a:prstGeom>
          </p:spPr>
        </p:pic>
        <p:pic>
          <p:nvPicPr>
            <p:cNvPr id="59" name="Saffron">
              <a:extLst>
                <a:ext uri="{FF2B5EF4-FFF2-40B4-BE49-F238E27FC236}">
                  <a16:creationId xmlns:a16="http://schemas.microsoft.com/office/drawing/2014/main" id="{547D8A68-4E06-8C90-D354-462E804BEFF2}"/>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l="8326" t="3791" r="8512" b="10520"/>
            <a:stretch>
              <a:fillRect/>
            </a:stretch>
          </p:blipFill>
          <p:spPr>
            <a:xfrm>
              <a:off x="2498535" y="1514130"/>
              <a:ext cx="1293704" cy="1333023"/>
            </a:xfrm>
            <a:prstGeom prst="rect">
              <a:avLst/>
            </a:prstGeom>
          </p:spPr>
        </p:pic>
        <p:pic>
          <p:nvPicPr>
            <p:cNvPr id="61" name="Jasmime">
              <a:extLst>
                <a:ext uri="{FF2B5EF4-FFF2-40B4-BE49-F238E27FC236}">
                  <a16:creationId xmlns:a16="http://schemas.microsoft.com/office/drawing/2014/main" id="{E913875E-32AA-194C-CB6B-3435210E79AD}"/>
                </a:ext>
              </a:extLst>
            </p:cNvPr>
            <p:cNvPicPr>
              <a:picLocks noChangeAspect="1"/>
            </p:cNvPicPr>
            <p:nvPr/>
          </p:nvPicPr>
          <p:blipFill>
            <a:blip r:embed="rId11">
              <a:extLst>
                <a:ext uri="{28A0092B-C50C-407E-A947-70E740481C1C}">
                  <a14:useLocalDpi xmlns:a14="http://schemas.microsoft.com/office/drawing/2010/main" val="0"/>
                </a:ext>
              </a:extLst>
            </a:blip>
            <a:srcRect l="18273" t="12362" r="15269" b="21683"/>
            <a:stretch>
              <a:fillRect/>
            </a:stretch>
          </p:blipFill>
          <p:spPr>
            <a:xfrm>
              <a:off x="9436930" y="1487104"/>
              <a:ext cx="1285535" cy="1275792"/>
            </a:xfrm>
            <a:prstGeom prst="rect">
              <a:avLst/>
            </a:prstGeom>
          </p:spPr>
        </p:pic>
      </p:grpSp>
      <p:pic>
        <p:nvPicPr>
          <p:cNvPr id="56" name="Reports" hidden="1">
            <a:extLst>
              <a:ext uri="{FF2B5EF4-FFF2-40B4-BE49-F238E27FC236}">
                <a16:creationId xmlns:a16="http://schemas.microsoft.com/office/drawing/2014/main" id="{0F589B01-D026-C886-C8D5-11F15991585F}"/>
              </a:ext>
            </a:extLst>
          </p:cNvPr>
          <p:cNvPicPr>
            <a:picLocks noChangeAspect="1"/>
          </p:cNvPicPr>
          <p:nvPr/>
        </p:nvPicPr>
        <p:blipFill>
          <a:blip r:embed="rId12">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7478569" y="431438"/>
            <a:ext cx="1300552" cy="882169"/>
          </a:xfrm>
          <a:prstGeom prst="rect">
            <a:avLst/>
          </a:prstGeom>
        </p:spPr>
      </p:pic>
      <p:grpSp>
        <p:nvGrpSpPr>
          <p:cNvPr id="64" name="Foundation Layer">
            <a:extLst>
              <a:ext uri="{FF2B5EF4-FFF2-40B4-BE49-F238E27FC236}">
                <a16:creationId xmlns:a16="http://schemas.microsoft.com/office/drawing/2014/main" id="{5789A546-EBE9-7E66-086F-CB688E739E42}"/>
              </a:ext>
            </a:extLst>
          </p:cNvPr>
          <p:cNvGrpSpPr>
            <a:grpSpLocks/>
          </p:cNvGrpSpPr>
          <p:nvPr/>
        </p:nvGrpSpPr>
        <p:grpSpPr>
          <a:xfrm>
            <a:off x="9791848" y="5146631"/>
            <a:ext cx="2286000" cy="1371600"/>
            <a:chOff x="297698" y="128071"/>
            <a:chExt cx="2286000" cy="1371600"/>
          </a:xfrm>
        </p:grpSpPr>
        <p:sp>
          <p:nvSpPr>
            <p:cNvPr id="65" name="TB  ENAB blk bkg">
              <a:extLst>
                <a:ext uri="{FF2B5EF4-FFF2-40B4-BE49-F238E27FC236}">
                  <a16:creationId xmlns:a16="http://schemas.microsoft.com/office/drawing/2014/main" id="{E12BF6A6-763D-A0C7-56FB-4AA29E96988D}"/>
                </a:ext>
              </a:extLst>
            </p:cNvPr>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B ENAB accent">
              <a:extLst>
                <a:ext uri="{FF2B5EF4-FFF2-40B4-BE49-F238E27FC236}">
                  <a16:creationId xmlns:a16="http://schemas.microsoft.com/office/drawing/2014/main" id="{E70C8FD3-6E8C-F500-56E2-9D39C7FDC481}"/>
                </a:ext>
              </a:extLst>
            </p:cNvPr>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ENAB super">
              <a:extLst>
                <a:ext uri="{FF2B5EF4-FFF2-40B4-BE49-F238E27FC236}">
                  <a16:creationId xmlns:a16="http://schemas.microsoft.com/office/drawing/2014/main" id="{3EBD16E7-7278-B30D-34B5-44EE5CCB27F3}"/>
                </a:ext>
              </a:extLst>
            </p:cNvPr>
            <p:cNvSpPr txBox="1">
              <a:spLocks/>
            </p:cNvSpPr>
            <p:nvPr/>
          </p:nvSpPr>
          <p:spPr>
            <a:xfrm>
              <a:off x="482008" y="277579"/>
              <a:ext cx="1696778" cy="253916"/>
            </a:xfrm>
            <a:prstGeom prst="rect">
              <a:avLst/>
            </a:prstGeom>
            <a:noFill/>
          </p:spPr>
          <p:txBody>
            <a:bodyPr wrap="square" rtlCol="0">
              <a:spAutoFit/>
            </a:bodyPr>
            <a:lstStyle/>
            <a:p>
              <a:r>
                <a:rPr lang="en-US" sz="1050" b="1">
                  <a:solidFill>
                    <a:srgbClr val="E4C79A"/>
                  </a:solidFill>
                </a:rPr>
                <a:t>ENABLEMENT ART</a:t>
              </a:r>
            </a:p>
          </p:txBody>
        </p:sp>
        <p:sp>
          <p:nvSpPr>
            <p:cNvPr id="68" name="TB ENAB sub">
              <a:extLst>
                <a:ext uri="{FF2B5EF4-FFF2-40B4-BE49-F238E27FC236}">
                  <a16:creationId xmlns:a16="http://schemas.microsoft.com/office/drawing/2014/main" id="{4D2B9907-043E-F76B-979F-BAC0FB53D8E7}"/>
                </a:ext>
              </a:extLst>
            </p:cNvPr>
            <p:cNvSpPr txBox="1">
              <a:spLocks/>
            </p:cNvSpPr>
            <p:nvPr/>
          </p:nvSpPr>
          <p:spPr>
            <a:xfrm>
              <a:off x="482008" y="1015983"/>
              <a:ext cx="2000758" cy="307777"/>
            </a:xfrm>
            <a:prstGeom prst="rect">
              <a:avLst/>
            </a:prstGeom>
            <a:noFill/>
          </p:spPr>
          <p:txBody>
            <a:bodyPr wrap="square" rtlCol="0">
              <a:spAutoFit/>
            </a:bodyPr>
            <a:lstStyle/>
            <a:p>
              <a:r>
                <a:rPr lang="en-US" sz="1400" i="1">
                  <a:solidFill>
                    <a:schemeClr val="bg1">
                      <a:lumMod val="95000"/>
                    </a:schemeClr>
                  </a:solidFill>
                </a:rPr>
                <a:t>Provides Strength</a:t>
              </a:r>
            </a:p>
          </p:txBody>
        </p:sp>
        <p:sp>
          <p:nvSpPr>
            <p:cNvPr id="69" name="TB ENAB main">
              <a:extLst>
                <a:ext uri="{FF2B5EF4-FFF2-40B4-BE49-F238E27FC236}">
                  <a16:creationId xmlns:a16="http://schemas.microsoft.com/office/drawing/2014/main" id="{ADB39D83-660F-5491-F505-B2B8D0C8C7B7}"/>
                </a:ext>
              </a:extLst>
            </p:cNvPr>
            <p:cNvSpPr txBox="1">
              <a:spLocks/>
            </p:cNvSpPr>
            <p:nvPr/>
          </p:nvSpPr>
          <p:spPr>
            <a:xfrm>
              <a:off x="482008" y="512129"/>
              <a:ext cx="2000758" cy="523220"/>
            </a:xfrm>
            <a:prstGeom prst="rect">
              <a:avLst/>
            </a:prstGeom>
            <a:noFill/>
          </p:spPr>
          <p:txBody>
            <a:bodyPr wrap="square" rtlCol="0">
              <a:spAutoFit/>
            </a:bodyPr>
            <a:lstStyle/>
            <a:p>
              <a:r>
                <a:rPr lang="en-US" sz="2800" b="1">
                  <a:solidFill>
                    <a:schemeClr val="bg1"/>
                  </a:solidFill>
                  <a:latin typeface="+mn-ea"/>
                </a:rPr>
                <a:t>Foundation</a:t>
              </a:r>
            </a:p>
          </p:txBody>
        </p:sp>
      </p:grpSp>
      <p:grpSp>
        <p:nvGrpSpPr>
          <p:cNvPr id="70" name="MBOM Title Block">
            <a:extLst>
              <a:ext uri="{FF2B5EF4-FFF2-40B4-BE49-F238E27FC236}">
                <a16:creationId xmlns:a16="http://schemas.microsoft.com/office/drawing/2014/main" id="{A4684ABF-B687-A206-97DD-4AE50D83F006}"/>
              </a:ext>
            </a:extLst>
          </p:cNvPr>
          <p:cNvGrpSpPr>
            <a:grpSpLocks/>
          </p:cNvGrpSpPr>
          <p:nvPr/>
        </p:nvGrpSpPr>
        <p:grpSpPr>
          <a:xfrm>
            <a:off x="9791848" y="3500711"/>
            <a:ext cx="2286000" cy="1371600"/>
            <a:chOff x="297698" y="128071"/>
            <a:chExt cx="4933206" cy="1371600"/>
          </a:xfrm>
        </p:grpSpPr>
        <p:sp>
          <p:nvSpPr>
            <p:cNvPr id="71" name="TB MBOM blk bkg">
              <a:extLst>
                <a:ext uri="{FF2B5EF4-FFF2-40B4-BE49-F238E27FC236}">
                  <a16:creationId xmlns:a16="http://schemas.microsoft.com/office/drawing/2014/main" id="{446DABA5-F702-40CC-6A29-2B89B238032C}"/>
                </a:ext>
              </a:extLst>
            </p:cNvPr>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B MBOM accent">
              <a:extLst>
                <a:ext uri="{FF2B5EF4-FFF2-40B4-BE49-F238E27FC236}">
                  <a16:creationId xmlns:a16="http://schemas.microsoft.com/office/drawing/2014/main" id="{69876EF6-B730-F7EE-297A-758E6401CB40}"/>
                </a:ext>
              </a:extLst>
            </p:cNvPr>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MBOM super">
              <a:extLst>
                <a:ext uri="{FF2B5EF4-FFF2-40B4-BE49-F238E27FC236}">
                  <a16:creationId xmlns:a16="http://schemas.microsoft.com/office/drawing/2014/main" id="{353DEFFD-6EF2-3AE3-D4DD-B5DC9C0E7090}"/>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a:solidFill>
                    <a:srgbClr val="A6E2E8"/>
                  </a:solidFill>
                </a:rPr>
                <a:t>MBOM MANAGEMENT ART</a:t>
              </a:r>
            </a:p>
          </p:txBody>
        </p:sp>
        <p:sp>
          <p:nvSpPr>
            <p:cNvPr id="74" name="TB MBOM sub">
              <a:extLst>
                <a:ext uri="{FF2B5EF4-FFF2-40B4-BE49-F238E27FC236}">
                  <a16:creationId xmlns:a16="http://schemas.microsoft.com/office/drawing/2014/main" id="{F59881FC-5216-B72D-C609-CEDF9BB8902D}"/>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a:solidFill>
                    <a:schemeClr val="bg1">
                      <a:lumMod val="95000"/>
                    </a:schemeClr>
                  </a:solidFill>
                </a:rPr>
                <a:t>Provides  Flow </a:t>
              </a:r>
            </a:p>
          </p:txBody>
        </p:sp>
        <p:sp>
          <p:nvSpPr>
            <p:cNvPr id="76" name="TB MBOM main">
              <a:extLst>
                <a:ext uri="{FF2B5EF4-FFF2-40B4-BE49-F238E27FC236}">
                  <a16:creationId xmlns:a16="http://schemas.microsoft.com/office/drawing/2014/main" id="{47A27B37-404D-5D65-1AA8-6A0338CF7257}"/>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a:solidFill>
                    <a:schemeClr val="bg1"/>
                  </a:solidFill>
                  <a:latin typeface="+mn-ea"/>
                </a:rPr>
                <a:t>Conduit</a:t>
              </a:r>
            </a:p>
          </p:txBody>
        </p:sp>
      </p:grpSp>
      <p:grpSp>
        <p:nvGrpSpPr>
          <p:cNvPr id="78" name="CULTIVATION Title Block">
            <a:extLst>
              <a:ext uri="{FF2B5EF4-FFF2-40B4-BE49-F238E27FC236}">
                <a16:creationId xmlns:a16="http://schemas.microsoft.com/office/drawing/2014/main" id="{EB7F04C7-BB1D-4C7D-8ADD-FB7C79691B43}"/>
              </a:ext>
            </a:extLst>
          </p:cNvPr>
          <p:cNvGrpSpPr>
            <a:grpSpLocks/>
          </p:cNvGrpSpPr>
          <p:nvPr/>
        </p:nvGrpSpPr>
        <p:grpSpPr>
          <a:xfrm>
            <a:off x="9791848" y="1854791"/>
            <a:ext cx="2286000" cy="1371600"/>
            <a:chOff x="297698" y="128071"/>
            <a:chExt cx="4933206" cy="1371600"/>
          </a:xfrm>
        </p:grpSpPr>
        <p:sp>
          <p:nvSpPr>
            <p:cNvPr id="79" name="TB PP blk bkg">
              <a:extLst>
                <a:ext uri="{FF2B5EF4-FFF2-40B4-BE49-F238E27FC236}">
                  <a16:creationId xmlns:a16="http://schemas.microsoft.com/office/drawing/2014/main" id="{C7C4CE5B-8FD6-7837-96FC-2A1CCDDC42F7}"/>
                </a:ext>
              </a:extLst>
            </p:cNvPr>
            <p:cNvSpPr/>
            <p:nvPr/>
          </p:nvSpPr>
          <p:spPr>
            <a:xfrm>
              <a:off x="297698" y="128071"/>
              <a:ext cx="4933206" cy="1371600"/>
            </a:xfrm>
            <a:prstGeom prst="roundRect">
              <a:avLst>
                <a:gd name="adj" fmla="val 10704"/>
              </a:avLst>
            </a:prstGeom>
            <a:solidFill>
              <a:srgbClr val="6A49B6"/>
            </a:solidFill>
            <a:ln w="19050">
              <a:solidFill>
                <a:srgbClr val="7B4F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B PP accent">
              <a:extLst>
                <a:ext uri="{FF2B5EF4-FFF2-40B4-BE49-F238E27FC236}">
                  <a16:creationId xmlns:a16="http://schemas.microsoft.com/office/drawing/2014/main" id="{46F2FA35-E5BB-48D0-98B9-0646D61E6D93}"/>
                </a:ext>
              </a:extLst>
            </p:cNvPr>
            <p:cNvSpPr/>
            <p:nvPr/>
          </p:nvSpPr>
          <p:spPr>
            <a:xfrm>
              <a:off x="527297" y="327752"/>
              <a:ext cx="138130" cy="1005840"/>
            </a:xfrm>
            <a:prstGeom prst="roundRect">
              <a:avLst>
                <a:gd name="adj" fmla="val 50000"/>
              </a:avLst>
            </a:prstGeom>
            <a:solidFill>
              <a:srgbClr val="7B4F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B PP sub">
              <a:extLst>
                <a:ext uri="{FF2B5EF4-FFF2-40B4-BE49-F238E27FC236}">
                  <a16:creationId xmlns:a16="http://schemas.microsoft.com/office/drawing/2014/main" id="{4DF9795B-A6D2-1A10-B4DF-A043C76A4AEA}"/>
                </a:ext>
              </a:extLst>
            </p:cNvPr>
            <p:cNvSpPr txBox="1">
              <a:spLocks/>
            </p:cNvSpPr>
            <p:nvPr/>
          </p:nvSpPr>
          <p:spPr>
            <a:xfrm>
              <a:off x="651747" y="1025815"/>
              <a:ext cx="4167269" cy="307777"/>
            </a:xfrm>
            <a:prstGeom prst="rect">
              <a:avLst/>
            </a:prstGeom>
            <a:noFill/>
          </p:spPr>
          <p:txBody>
            <a:bodyPr wrap="square" rtlCol="0">
              <a:spAutoFit/>
            </a:bodyPr>
            <a:lstStyle/>
            <a:p>
              <a:r>
                <a:rPr lang="en-US" sz="1400" i="1">
                  <a:solidFill>
                    <a:schemeClr val="bg1">
                      <a:lumMod val="95000"/>
                    </a:schemeClr>
                  </a:solidFill>
                </a:rPr>
                <a:t>Creates Capability</a:t>
              </a:r>
            </a:p>
          </p:txBody>
        </p:sp>
        <p:sp>
          <p:nvSpPr>
            <p:cNvPr id="82" name="TB PP super">
              <a:extLst>
                <a:ext uri="{FF2B5EF4-FFF2-40B4-BE49-F238E27FC236}">
                  <a16:creationId xmlns:a16="http://schemas.microsoft.com/office/drawing/2014/main" id="{0E07CB84-9DC7-815C-802A-C5CE1E0B1B7B}"/>
                </a:ext>
              </a:extLst>
            </p:cNvPr>
            <p:cNvSpPr txBox="1">
              <a:spLocks/>
            </p:cNvSpPr>
            <p:nvPr/>
          </p:nvSpPr>
          <p:spPr>
            <a:xfrm>
              <a:off x="651747" y="287411"/>
              <a:ext cx="3396344" cy="253916"/>
            </a:xfrm>
            <a:prstGeom prst="rect">
              <a:avLst/>
            </a:prstGeom>
            <a:noFill/>
          </p:spPr>
          <p:txBody>
            <a:bodyPr wrap="square" rtlCol="0">
              <a:spAutoFit/>
            </a:bodyPr>
            <a:lstStyle/>
            <a:p>
              <a:r>
                <a:rPr lang="en-US" sz="1050" b="1">
                  <a:solidFill>
                    <a:srgbClr val="C9B6F0"/>
                  </a:solidFill>
                </a:rPr>
                <a:t>PROCESS PLANNING ART</a:t>
              </a:r>
            </a:p>
          </p:txBody>
        </p:sp>
        <p:sp>
          <p:nvSpPr>
            <p:cNvPr id="83" name="TB PP main">
              <a:extLst>
                <a:ext uri="{FF2B5EF4-FFF2-40B4-BE49-F238E27FC236}">
                  <a16:creationId xmlns:a16="http://schemas.microsoft.com/office/drawing/2014/main" id="{2BF36F24-64A0-3D97-6A8F-FE0F70BB00CE}"/>
                </a:ext>
              </a:extLst>
            </p:cNvPr>
            <p:cNvSpPr txBox="1">
              <a:spLocks/>
            </p:cNvSpPr>
            <p:nvPr/>
          </p:nvSpPr>
          <p:spPr>
            <a:xfrm>
              <a:off x="651747" y="516075"/>
              <a:ext cx="4167269" cy="523220"/>
            </a:xfrm>
            <a:prstGeom prst="rect">
              <a:avLst/>
            </a:prstGeom>
            <a:noFill/>
          </p:spPr>
          <p:txBody>
            <a:bodyPr wrap="square" rtlCol="0">
              <a:spAutoFit/>
            </a:bodyPr>
            <a:lstStyle/>
            <a:p>
              <a:r>
                <a:rPr lang="en-US" sz="2800" b="1">
                  <a:solidFill>
                    <a:schemeClr val="bg1"/>
                  </a:solidFill>
                  <a:latin typeface="+mn-ea"/>
                </a:rPr>
                <a:t>Cultivation</a:t>
              </a:r>
            </a:p>
          </p:txBody>
        </p:sp>
      </p:grpSp>
      <p:grpSp>
        <p:nvGrpSpPr>
          <p:cNvPr id="84" name="INSIGHT Title Block">
            <a:extLst>
              <a:ext uri="{FF2B5EF4-FFF2-40B4-BE49-F238E27FC236}">
                <a16:creationId xmlns:a16="http://schemas.microsoft.com/office/drawing/2014/main" id="{95076A59-5A35-FC5D-2D75-B62C2288436E}"/>
              </a:ext>
            </a:extLst>
          </p:cNvPr>
          <p:cNvGrpSpPr>
            <a:grpSpLocks/>
          </p:cNvGrpSpPr>
          <p:nvPr/>
        </p:nvGrpSpPr>
        <p:grpSpPr>
          <a:xfrm>
            <a:off x="9791848" y="208871"/>
            <a:ext cx="2286000" cy="1371600"/>
            <a:chOff x="351225" y="77243"/>
            <a:chExt cx="4933205" cy="1371600"/>
          </a:xfrm>
        </p:grpSpPr>
        <p:sp>
          <p:nvSpPr>
            <p:cNvPr id="85" name="TB REP blk bkg">
              <a:extLst>
                <a:ext uri="{FF2B5EF4-FFF2-40B4-BE49-F238E27FC236}">
                  <a16:creationId xmlns:a16="http://schemas.microsoft.com/office/drawing/2014/main" id="{C3A1CEF7-D25D-D529-DD86-E930B42DC95C}"/>
                </a:ext>
              </a:extLst>
            </p:cNvPr>
            <p:cNvSpPr/>
            <p:nvPr/>
          </p:nvSpPr>
          <p:spPr>
            <a:xfrm>
              <a:off x="351225" y="77243"/>
              <a:ext cx="4933205" cy="1371600"/>
            </a:xfrm>
            <a:prstGeom prst="roundRect">
              <a:avLst>
                <a:gd name="adj" fmla="val 10704"/>
              </a:avLst>
            </a:prstGeom>
            <a:solidFill>
              <a:srgbClr val="5C59D2"/>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B REP accent">
              <a:extLst>
                <a:ext uri="{FF2B5EF4-FFF2-40B4-BE49-F238E27FC236}">
                  <a16:creationId xmlns:a16="http://schemas.microsoft.com/office/drawing/2014/main" id="{BAE45FC5-A1C5-653F-EA29-9D5BAFB502C7}"/>
                </a:ext>
              </a:extLst>
            </p:cNvPr>
            <p:cNvSpPr/>
            <p:nvPr/>
          </p:nvSpPr>
          <p:spPr>
            <a:xfrm>
              <a:off x="506080" y="356671"/>
              <a:ext cx="138130" cy="914400"/>
            </a:xfrm>
            <a:prstGeom prst="roundRect">
              <a:avLst>
                <a:gd name="adj" fmla="val 50000"/>
              </a:avLst>
            </a:prstGeom>
            <a:solidFill>
              <a:srgbClr val="6C67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B REP sub">
              <a:extLst>
                <a:ext uri="{FF2B5EF4-FFF2-40B4-BE49-F238E27FC236}">
                  <a16:creationId xmlns:a16="http://schemas.microsoft.com/office/drawing/2014/main" id="{0991C63D-CBEB-F355-BDC9-4852AC0CEF9D}"/>
                </a:ext>
              </a:extLst>
            </p:cNvPr>
            <p:cNvSpPr txBox="1">
              <a:spLocks/>
            </p:cNvSpPr>
            <p:nvPr/>
          </p:nvSpPr>
          <p:spPr>
            <a:xfrm>
              <a:off x="672965" y="987879"/>
              <a:ext cx="3861603" cy="307777"/>
            </a:xfrm>
            <a:prstGeom prst="rect">
              <a:avLst/>
            </a:prstGeom>
            <a:noFill/>
          </p:spPr>
          <p:txBody>
            <a:bodyPr wrap="square" rtlCol="0">
              <a:spAutoFit/>
            </a:bodyPr>
            <a:lstStyle/>
            <a:p>
              <a:r>
                <a:rPr lang="en-US" sz="1400" i="1" dirty="0">
                  <a:solidFill>
                    <a:schemeClr val="bg1">
                      <a:lumMod val="95000"/>
                    </a:schemeClr>
                  </a:solidFill>
                </a:rPr>
                <a:t>Provides Guidance</a:t>
              </a:r>
            </a:p>
          </p:txBody>
        </p:sp>
        <p:sp>
          <p:nvSpPr>
            <p:cNvPr id="88" name="TB REP super">
              <a:extLst>
                <a:ext uri="{FF2B5EF4-FFF2-40B4-BE49-F238E27FC236}">
                  <a16:creationId xmlns:a16="http://schemas.microsoft.com/office/drawing/2014/main" id="{269619A4-B78E-E0BE-2078-0AE26F597AA3}"/>
                </a:ext>
              </a:extLst>
            </p:cNvPr>
            <p:cNvSpPr txBox="1">
              <a:spLocks/>
            </p:cNvSpPr>
            <p:nvPr/>
          </p:nvSpPr>
          <p:spPr>
            <a:xfrm>
              <a:off x="672965" y="277579"/>
              <a:ext cx="3396343" cy="253916"/>
            </a:xfrm>
            <a:prstGeom prst="rect">
              <a:avLst/>
            </a:prstGeom>
            <a:noFill/>
          </p:spPr>
          <p:txBody>
            <a:bodyPr wrap="square" rtlCol="0">
              <a:spAutoFit/>
            </a:bodyPr>
            <a:lstStyle/>
            <a:p>
              <a:r>
                <a:rPr lang="en-US" sz="1050" b="1" dirty="0">
                  <a:solidFill>
                    <a:srgbClr val="C3C0F5"/>
                  </a:solidFill>
                </a:rPr>
                <a:t>REPORTS LAYER</a:t>
              </a:r>
            </a:p>
          </p:txBody>
        </p:sp>
        <p:sp>
          <p:nvSpPr>
            <p:cNvPr id="89" name="TB REP main">
              <a:extLst>
                <a:ext uri="{FF2B5EF4-FFF2-40B4-BE49-F238E27FC236}">
                  <a16:creationId xmlns:a16="http://schemas.microsoft.com/office/drawing/2014/main" id="{56CD08AD-31BB-EF63-17EB-F33BE78DBFDE}"/>
                </a:ext>
              </a:extLst>
            </p:cNvPr>
            <p:cNvSpPr txBox="1">
              <a:spLocks/>
            </p:cNvSpPr>
            <p:nvPr/>
          </p:nvSpPr>
          <p:spPr>
            <a:xfrm>
              <a:off x="672965" y="486579"/>
              <a:ext cx="3236198" cy="523220"/>
            </a:xfrm>
            <a:prstGeom prst="rect">
              <a:avLst/>
            </a:prstGeom>
            <a:noFill/>
          </p:spPr>
          <p:txBody>
            <a:bodyPr wrap="square" rtlCol="0">
              <a:spAutoFit/>
            </a:bodyPr>
            <a:lstStyle/>
            <a:p>
              <a:r>
                <a:rPr lang="en-US" sz="2800" b="1" dirty="0">
                  <a:solidFill>
                    <a:schemeClr val="bg1"/>
                  </a:solidFill>
                  <a:latin typeface="+mn-ea"/>
                </a:rPr>
                <a:t>Insight</a:t>
              </a:r>
            </a:p>
          </p:txBody>
        </p:sp>
      </p:grpSp>
      <p:grpSp>
        <p:nvGrpSpPr>
          <p:cNvPr id="99" name="TCM Title Block">
            <a:extLst>
              <a:ext uri="{FF2B5EF4-FFF2-40B4-BE49-F238E27FC236}">
                <a16:creationId xmlns:a16="http://schemas.microsoft.com/office/drawing/2014/main" id="{20BE209B-3977-8501-7EEA-427CBE12C73E}"/>
              </a:ext>
            </a:extLst>
          </p:cNvPr>
          <p:cNvGrpSpPr>
            <a:grpSpLocks/>
          </p:cNvGrpSpPr>
          <p:nvPr/>
        </p:nvGrpSpPr>
        <p:grpSpPr>
          <a:xfrm>
            <a:off x="297698" y="128071"/>
            <a:ext cx="5901396" cy="1294098"/>
            <a:chOff x="297698" y="128071"/>
            <a:chExt cx="5901396" cy="1294098"/>
          </a:xfrm>
        </p:grpSpPr>
        <p:sp>
          <p:nvSpPr>
            <p:cNvPr id="100" name="TB TCM blk bkg">
              <a:extLst>
                <a:ext uri="{FF2B5EF4-FFF2-40B4-BE49-F238E27FC236}">
                  <a16:creationId xmlns:a16="http://schemas.microsoft.com/office/drawing/2014/main" id="{8FB97004-16C2-9F50-0180-95D93F655DC3}"/>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B TCM accent">
              <a:extLst>
                <a:ext uri="{FF2B5EF4-FFF2-40B4-BE49-F238E27FC236}">
                  <a16:creationId xmlns:a16="http://schemas.microsoft.com/office/drawing/2014/main" id="{F9500D0F-1C6B-4AFA-6AC0-6FA4DC185B79}"/>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B TCM super">
              <a:extLst>
                <a:ext uri="{FF2B5EF4-FFF2-40B4-BE49-F238E27FC236}">
                  <a16:creationId xmlns:a16="http://schemas.microsoft.com/office/drawing/2014/main" id="{65E14BF7-6A95-6E2F-2703-9A6725356245}"/>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103" name="TB TCM sub">
              <a:extLst>
                <a:ext uri="{FF2B5EF4-FFF2-40B4-BE49-F238E27FC236}">
                  <a16:creationId xmlns:a16="http://schemas.microsoft.com/office/drawing/2014/main" id="{539493A0-2A70-490B-E372-DA2B37C5545D}"/>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104" name="TB TCM main">
              <a:extLst>
                <a:ext uri="{FF2B5EF4-FFF2-40B4-BE49-F238E27FC236}">
                  <a16:creationId xmlns:a16="http://schemas.microsoft.com/office/drawing/2014/main" id="{4BD564F0-26C3-ADF7-7C65-989F002E540F}"/>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2" name="ICSONS:Foundation">
            <a:extLst>
              <a:ext uri="{FF2B5EF4-FFF2-40B4-BE49-F238E27FC236}">
                <a16:creationId xmlns:a16="http://schemas.microsoft.com/office/drawing/2014/main" id="{D2F2FF2C-343E-AEBA-23CA-71963D66031B}"/>
              </a:ext>
            </a:extLst>
          </p:cNvPr>
          <p:cNvGrpSpPr/>
          <p:nvPr/>
        </p:nvGrpSpPr>
        <p:grpSpPr>
          <a:xfrm>
            <a:off x="145318" y="5177305"/>
            <a:ext cx="6504150" cy="1552624"/>
            <a:chOff x="396367" y="4703451"/>
            <a:chExt cx="9128633" cy="2179118"/>
          </a:xfrm>
        </p:grpSpPr>
        <p:pic>
          <p:nvPicPr>
            <p:cNvPr id="3" name="Picture 2">
              <a:extLst>
                <a:ext uri="{FF2B5EF4-FFF2-40B4-BE49-F238E27FC236}">
                  <a16:creationId xmlns:a16="http://schemas.microsoft.com/office/drawing/2014/main" id="{271302C8-DCB7-0B7B-374F-345E0EEFB02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96367" y="4754237"/>
              <a:ext cx="2077547" cy="2077547"/>
            </a:xfrm>
            <a:prstGeom prst="rect">
              <a:avLst/>
            </a:prstGeom>
          </p:spPr>
        </p:pic>
        <p:pic>
          <p:nvPicPr>
            <p:cNvPr id="4" name="Picture 3">
              <a:extLst>
                <a:ext uri="{FF2B5EF4-FFF2-40B4-BE49-F238E27FC236}">
                  <a16:creationId xmlns:a16="http://schemas.microsoft.com/office/drawing/2014/main" id="{2B1EEDB3-C21D-406B-174C-9EA0437A2D0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447452" y="4754236"/>
              <a:ext cx="2077548" cy="2077548"/>
            </a:xfrm>
            <a:prstGeom prst="rect">
              <a:avLst/>
            </a:prstGeom>
          </p:spPr>
        </p:pic>
        <p:pic>
          <p:nvPicPr>
            <p:cNvPr id="5" name="Picture 4">
              <a:extLst>
                <a:ext uri="{FF2B5EF4-FFF2-40B4-BE49-F238E27FC236}">
                  <a16:creationId xmlns:a16="http://schemas.microsoft.com/office/drawing/2014/main" id="{630074ED-8027-DEF5-07D9-4A6EEC2EE76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042440" y="4703451"/>
              <a:ext cx="2179118" cy="2179118"/>
            </a:xfrm>
            <a:prstGeom prst="rect">
              <a:avLst/>
            </a:prstGeom>
          </p:spPr>
        </p:pic>
        <p:pic>
          <p:nvPicPr>
            <p:cNvPr id="6" name="Architecture">
              <a:extLst>
                <a:ext uri="{FF2B5EF4-FFF2-40B4-BE49-F238E27FC236}">
                  <a16:creationId xmlns:a16="http://schemas.microsoft.com/office/drawing/2014/main" id="{9334DEF6-F6B9-48DD-8794-C1E57D74C28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699807" y="4734640"/>
              <a:ext cx="2116740" cy="2116740"/>
            </a:xfrm>
            <a:prstGeom prst="rect">
              <a:avLst/>
            </a:prstGeom>
          </p:spPr>
        </p:pic>
      </p:grpSp>
      <p:sp>
        <p:nvSpPr>
          <p:cNvPr id="210" name="TXT: Reports Layer"/>
          <p:cNvSpPr txBox="1"/>
          <p:nvPr/>
        </p:nvSpPr>
        <p:spPr>
          <a:xfrm>
            <a:off x="6300000" y="238878"/>
            <a:ext cx="3350000" cy="2500000"/>
          </a:xfrm>
          <a:prstGeom prst="rect">
            <a:avLst/>
          </a:prstGeom>
          <a:noFill/>
        </p:spPr>
        <p:txBody>
          <a:bodyPr wrap="square">
            <a:normAutofit/>
          </a:bodyPr>
          <a:lstStyle/>
          <a:p>
            <a:pPr marL="0" indent="0">
              <a:lnSpc>
                <a:spcPct val="90000"/>
              </a:lnSpc>
              <a:spcBef>
                <a:spcPts val="0"/>
              </a:spcBef>
              <a:buNone/>
            </a:pPr>
            <a:r>
              <a:rPr lang="en-US" sz="2400" b="1" dirty="0">
                <a:solidFill>
                  <a:srgbClr val="5C59D2"/>
                </a:solidFill>
                <a:latin typeface="Helvetica Neue" panose="02000503000000020004" pitchFamily="2" charset="0"/>
              </a:rPr>
              <a:t>Reports Layer</a:t>
            </a:r>
          </a:p>
          <a:p>
            <a:pPr marL="0" indent="0">
              <a:lnSpc>
                <a:spcPct val="90000"/>
              </a:lnSpc>
              <a:spcBef>
                <a:spcPts val="100"/>
              </a:spcBef>
              <a:buNone/>
            </a:pPr>
            <a:r>
              <a:rPr lang="en-US" sz="1400" b="0" dirty="0">
                <a:solidFill>
                  <a:srgbClr val="5C59D2"/>
                </a:solidFill>
                <a:latin typeface="Helvetica Neue" panose="02000503000000020004" pitchFamily="2" charset="0"/>
              </a:rPr>
              <a:t>Provides Guidance</a:t>
            </a:r>
            <a:endParaRPr lang="en-US" sz="1400" b="0">
              <a:solidFill>
                <a:srgbClr val="5C59D2"/>
              </a:solidFill>
              <a:latin typeface="Helvetica Neue" panose="02000503000000020004" pitchFamily="2" charset="0"/>
            </a:endParaRPr>
          </a:p>
          <a:p>
            <a:pPr marL="0" indent="0">
              <a:lnSpc>
                <a:spcPct val="90000"/>
              </a:lnSpc>
              <a:spcBef>
                <a:spcPts val="500"/>
              </a:spcBef>
              <a:buNone/>
            </a:pPr>
            <a:r>
              <a:rPr lang="en-US" sz="1800" b="1" dirty="0">
                <a:solidFill>
                  <a:srgbClr val="5C59D2"/>
                </a:solidFill>
                <a:latin typeface="Helvetica Neue" panose="02000503000000020004" pitchFamily="2" charset="0"/>
              </a:rPr>
              <a:t>What They Bring</a:t>
            </a:r>
          </a:p>
          <a:p>
            <a:pPr marL="285750" indent="-228600">
              <a:lnSpc>
                <a:spcPct val="90000"/>
              </a:lnSpc>
              <a:spcBef>
                <a:spcPts val="200"/>
              </a:spcBef>
              <a:buFont typeface="Arial" panose="020B0604020202020204" pitchFamily="34" charset="0"/>
              <a:buChar char="•"/>
            </a:pPr>
            <a:r>
              <a:rPr lang="en-US" sz="1400" b="0" dirty="0">
                <a:solidFill>
                  <a:srgbClr val="5C59D2"/>
                </a:solidFill>
                <a:latin typeface="Helvetica Neue" panose="02000503000000020004" pitchFamily="2" charset="0"/>
              </a:rPr>
              <a:t>Visibility</a:t>
            </a:r>
            <a:endParaRPr lang="en-US" sz="1400" b="0">
              <a:solidFill>
                <a:srgbClr val="5C59D2"/>
              </a:solidFill>
              <a:latin typeface="Helvetica Neue" panose="02000503000000020004" pitchFamily="2" charset="0"/>
            </a:endParaRPr>
          </a:p>
          <a:p>
            <a:pPr marL="285750" indent="-228600">
              <a:lnSpc>
                <a:spcPct val="90000"/>
              </a:lnSpc>
              <a:spcBef>
                <a:spcPts val="60"/>
              </a:spcBef>
              <a:buFont typeface="Arial" panose="020B0604020202020204" pitchFamily="34" charset="0"/>
              <a:buChar char="•"/>
            </a:pPr>
            <a:r>
              <a:rPr lang="en-US" sz="1400" b="0" dirty="0">
                <a:solidFill>
                  <a:srgbClr val="5C59D2"/>
                </a:solidFill>
                <a:latin typeface="Helvetica Neue" panose="02000503000000020004" pitchFamily="2" charset="0"/>
              </a:rPr>
              <a:t>Metrics and trends</a:t>
            </a:r>
            <a:endParaRPr lang="en-US" sz="1400" b="0">
              <a:solidFill>
                <a:srgbClr val="5C59D2"/>
              </a:solidFill>
              <a:latin typeface="Helvetica Neue" panose="02000503000000020004" pitchFamily="2" charset="0"/>
            </a:endParaRPr>
          </a:p>
          <a:p>
            <a:pPr marL="285750" indent="-228600">
              <a:lnSpc>
                <a:spcPct val="90000"/>
              </a:lnSpc>
              <a:spcBef>
                <a:spcPts val="60"/>
              </a:spcBef>
              <a:buFont typeface="Arial" panose="020B0604020202020204" pitchFamily="34" charset="0"/>
              <a:buChar char="•"/>
            </a:pPr>
            <a:r>
              <a:rPr lang="en-US" sz="1400" b="0" dirty="0">
                <a:solidFill>
                  <a:srgbClr val="5C59D2"/>
                </a:solidFill>
                <a:latin typeface="Helvetica Neue" panose="02000503000000020004" pitchFamily="2" charset="0"/>
              </a:rPr>
              <a:t>Decision support</a:t>
            </a:r>
            <a:endParaRPr lang="en-US" sz="1400" b="0">
              <a:solidFill>
                <a:srgbClr val="5C59D2"/>
              </a:solidFill>
              <a:latin typeface="Helvetica Neue" panose="02000503000000020004" pitchFamily="2" charset="0"/>
            </a:endParaRPr>
          </a:p>
          <a:p>
            <a:pPr marL="285750" indent="-228600">
              <a:lnSpc>
                <a:spcPct val="90000"/>
              </a:lnSpc>
              <a:spcBef>
                <a:spcPts val="60"/>
              </a:spcBef>
              <a:buFont typeface="Arial" panose="020B0604020202020204" pitchFamily="34" charset="0"/>
              <a:buChar char="•"/>
            </a:pPr>
            <a:r>
              <a:rPr lang="en-US" sz="1400" b="0" dirty="0">
                <a:solidFill>
                  <a:srgbClr val="5C59D2"/>
                </a:solidFill>
                <a:latin typeface="Helvetica Neue" panose="02000503000000020004" pitchFamily="2" charset="0"/>
              </a:rPr>
              <a:t>Status clarity</a:t>
            </a:r>
            <a:endParaRPr lang="en-US" sz="1400" b="0">
              <a:solidFill>
                <a:srgbClr val="5C59D2"/>
              </a:solidFill>
              <a:latin typeface="Helvetica Neue" panose="02000503000000020004" pitchFamily="2" charset="0"/>
            </a:endParaRPr>
          </a:p>
          <a:p>
            <a:pPr marL="285750" indent="-228600">
              <a:lnSpc>
                <a:spcPct val="90000"/>
              </a:lnSpc>
              <a:spcBef>
                <a:spcPts val="60"/>
              </a:spcBef>
              <a:buFont typeface="Arial" panose="020B0604020202020204" pitchFamily="34" charset="0"/>
              <a:buChar char="•"/>
            </a:pPr>
            <a:r>
              <a:rPr lang="en-US" sz="1400" b="0" dirty="0">
                <a:solidFill>
                  <a:srgbClr val="5C59D2"/>
                </a:solidFill>
                <a:latin typeface="Helvetica Neue" panose="02000503000000020004" pitchFamily="2" charset="0"/>
              </a:rPr>
              <a:t>Performance signals</a:t>
            </a:r>
            <a:endParaRPr lang="en-US" sz="1400" b="0">
              <a:solidFill>
                <a:srgbClr val="5C59D2"/>
              </a:solidFill>
              <a:latin typeface="Helvetica Neue" panose="02000503000000020004" pitchFamily="2" charset="0"/>
            </a:endParaRPr>
          </a:p>
        </p:txBody>
      </p:sp>
      <p:sp>
        <p:nvSpPr>
          <p:cNvPr id="211" name="TXT: Reports statement"/>
          <p:cNvSpPr txBox="1"/>
          <p:nvPr/>
        </p:nvSpPr>
        <p:spPr>
          <a:xfrm>
            <a:off x="350000" y="1520000"/>
            <a:ext cx="5900000" cy="769727"/>
          </a:xfrm>
          <a:prstGeom prst="rect">
            <a:avLst/>
          </a:prstGeom>
          <a:noFill/>
        </p:spPr>
        <p:txBody>
          <a:bodyPr wrap="square">
            <a:noAutofit/>
          </a:bodyPr>
          <a:lstStyle/>
          <a:p>
            <a:pPr marL="0" indent="0" algn="ctr">
              <a:lnSpc>
                <a:spcPct val="90000"/>
              </a:lnSpc>
              <a:spcBef>
                <a:spcPts val="0"/>
              </a:spcBef>
              <a:buNone/>
            </a:pPr>
            <a:r>
              <a:rPr lang="en-US" sz="2000" b="1" dirty="0">
                <a:solidFill>
                  <a:srgbClr val="5C59D2"/>
                </a:solidFill>
                <a:latin typeface="Helvetica Neue" panose="02000503000000020004" pitchFamily="2" charset="0"/>
              </a:rPr>
              <a:t>Reports turn KPIs into guidance</a:t>
            </a:r>
          </a:p>
          <a:p>
            <a:pPr marL="0" indent="0" algn="ctr">
              <a:lnSpc>
                <a:spcPct val="90000"/>
              </a:lnSpc>
              <a:spcBef>
                <a:spcPts val="0"/>
              </a:spcBef>
              <a:buNone/>
            </a:pPr>
            <a:r>
              <a:rPr lang="en-US" sz="2000" b="1" dirty="0">
                <a:solidFill>
                  <a:srgbClr val="5C59D2"/>
                </a:solidFill>
                <a:latin typeface="Helvetica Neue" panose="02000503000000020004" pitchFamily="2" charset="0"/>
              </a:rPr>
              <a:t>so teams know what needs attention.</a:t>
            </a:r>
          </a:p>
        </p:txBody>
      </p:sp>
      <p:pic>
        <p:nvPicPr>
          <p:cNvPr id="7" name="Reports">
            <a:extLst>
              <a:ext uri="{FF2B5EF4-FFF2-40B4-BE49-F238E27FC236}">
                <a16:creationId xmlns:a16="http://schemas.microsoft.com/office/drawing/2014/main" id="{58138EF3-4E91-53DC-A02D-F7BEA1A8C79A}"/>
              </a:ext>
            </a:extLst>
          </p:cNvPr>
          <p:cNvPicPr>
            <a:picLocks noChangeAspect="1"/>
          </p:cNvPicPr>
          <p:nvPr/>
        </p:nvPicPr>
        <p:blipFill>
          <a:blip r:embed="rId12">
            <a:extLst>
              <a:ext uri="{BEBA8EAE-BF5A-486C-A8C5-ECC9F3942E4B}">
                <a14:imgProps xmlns:a14="http://schemas.microsoft.com/office/drawing/2010/main">
                  <a14:imgLayer r:embed="rId18">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6199094" y="3265105"/>
            <a:ext cx="3181656" cy="2157992"/>
          </a:xfrm>
          <a:prstGeom prst="rect">
            <a:avLst/>
          </a:prstGeom>
        </p:spPr>
      </p:pic>
      <p:pic>
        <p:nvPicPr>
          <p:cNvPr id="8" name="Spine bulb on">
            <a:hlinkClick r:id="rId19" action="ppaction://hlinksldjump"/>
            <a:extLst>
              <a:ext uri="{FF2B5EF4-FFF2-40B4-BE49-F238E27FC236}">
                <a16:creationId xmlns:a16="http://schemas.microsoft.com/office/drawing/2014/main" id="{61F3EFCC-E6CA-691C-53BB-8328DA3DA341}"/>
              </a:ext>
            </a:extLst>
          </p:cNvPr>
          <p:cNvPicPr>
            <a:picLocks noChangeAspect="1"/>
          </p:cNvPicPr>
          <p:nvPr/>
        </p:nvPicPr>
        <p:blipFill>
          <a:blip r:embed="rId20"/>
          <a:stretch>
            <a:fillRect/>
          </a:stretch>
        </p:blipFill>
        <p:spPr>
          <a:xfrm>
            <a:off x="8548740" y="584799"/>
            <a:ext cx="850000" cy="850000"/>
          </a:xfrm>
          <a:prstGeom prst="rect">
            <a:avLst/>
          </a:prstGeom>
        </p:spPr>
      </p:pic>
      <p:pic>
        <p:nvPicPr>
          <p:cNvPr id="9" name="Spine star on">
            <a:hlinkClick r:id="rId21" action="ppaction://hlinksldjump"/>
            <a:extLst>
              <a:ext uri="{FF2B5EF4-FFF2-40B4-BE49-F238E27FC236}">
                <a16:creationId xmlns:a16="http://schemas.microsoft.com/office/drawing/2014/main" id="{50B3BDBF-21F3-D96C-6E7A-9EC74D66C8FC}"/>
              </a:ext>
            </a:extLst>
          </p:cNvPr>
          <p:cNvPicPr>
            <a:picLocks noChangeAspect="1"/>
          </p:cNvPicPr>
          <p:nvPr/>
        </p:nvPicPr>
        <p:blipFill>
          <a:blip r:embed="rId22"/>
          <a:stretch>
            <a:fillRect/>
          </a:stretch>
        </p:blipFill>
        <p:spPr>
          <a:xfrm>
            <a:off x="3629201" y="159407"/>
            <a:ext cx="850392" cy="850392"/>
          </a:xfrm>
          <a:prstGeom prst="rect">
            <a:avLst/>
          </a:prstGeom>
        </p:spPr>
      </p:pic>
    </p:spTree>
    <p:extLst>
      <p:ext uri="{BB962C8B-B14F-4D97-AF65-F5344CB8AC3E}">
        <p14:creationId xmlns:p14="http://schemas.microsoft.com/office/powerpoint/2010/main" val="972855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TCM Title Block">
            <a:extLst>
              <a:ext uri="{FF2B5EF4-FFF2-40B4-BE49-F238E27FC236}">
                <a16:creationId xmlns:a16="http://schemas.microsoft.com/office/drawing/2014/main" id="{C2F37CD0-C16A-80FF-500A-E9EC46C5DEA4}"/>
              </a:ext>
            </a:extLst>
          </p:cNvPr>
          <p:cNvGrpSpPr>
            <a:grpSpLocks/>
          </p:cNvGrpSpPr>
          <p:nvPr/>
        </p:nvGrpSpPr>
        <p:grpSpPr>
          <a:xfrm>
            <a:off x="297698" y="128071"/>
            <a:ext cx="5901396" cy="1294098"/>
            <a:chOff x="297698" y="128071"/>
            <a:chExt cx="5901396" cy="1294098"/>
          </a:xfrm>
        </p:grpSpPr>
        <p:sp>
          <p:nvSpPr>
            <p:cNvPr id="35" name="TB TCM blk bkg">
              <a:extLst>
                <a:ext uri="{FF2B5EF4-FFF2-40B4-BE49-F238E27FC236}">
                  <a16:creationId xmlns:a16="http://schemas.microsoft.com/office/drawing/2014/main" id="{1C458F68-AC0D-6683-BCAB-B0D61B0C2BEA}"/>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B TCM accent">
              <a:extLst>
                <a:ext uri="{FF2B5EF4-FFF2-40B4-BE49-F238E27FC236}">
                  <a16:creationId xmlns:a16="http://schemas.microsoft.com/office/drawing/2014/main" id="{C3AC0702-A316-AC09-F387-4C061FCE6DA1}"/>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B TCM super">
              <a:extLst>
                <a:ext uri="{FF2B5EF4-FFF2-40B4-BE49-F238E27FC236}">
                  <a16:creationId xmlns:a16="http://schemas.microsoft.com/office/drawing/2014/main" id="{6592CE75-6F8D-D75C-3732-ADA87E4FDC19}"/>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38" name="TB TCM sub">
              <a:extLst>
                <a:ext uri="{FF2B5EF4-FFF2-40B4-BE49-F238E27FC236}">
                  <a16:creationId xmlns:a16="http://schemas.microsoft.com/office/drawing/2014/main" id="{4B4CF223-73D1-ABCC-1490-4F1822EC4478}"/>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39" name="TB TCM main">
              <a:extLst>
                <a:ext uri="{FF2B5EF4-FFF2-40B4-BE49-F238E27FC236}">
                  <a16:creationId xmlns:a16="http://schemas.microsoft.com/office/drawing/2014/main" id="{5BDA7F06-1E40-B95C-3934-AD053ACC53B2}"/>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13" name="Group 12">
            <a:extLst>
              <a:ext uri="{FF2B5EF4-FFF2-40B4-BE49-F238E27FC236}">
                <a16:creationId xmlns:a16="http://schemas.microsoft.com/office/drawing/2014/main" id="{5BB26307-A43C-6B55-7B85-0F5E565ECF4F}"/>
              </a:ext>
            </a:extLst>
          </p:cNvPr>
          <p:cNvGrpSpPr/>
          <p:nvPr/>
        </p:nvGrpSpPr>
        <p:grpSpPr>
          <a:xfrm>
            <a:off x="298237" y="5028457"/>
            <a:ext cx="11595525" cy="1371600"/>
            <a:chOff x="298237" y="5028457"/>
            <a:chExt cx="11595525" cy="1371600"/>
          </a:xfrm>
        </p:grpSpPr>
        <p:grpSp>
          <p:nvGrpSpPr>
            <p:cNvPr id="45" name="Foundation Layer">
              <a:extLst>
                <a:ext uri="{FF2B5EF4-FFF2-40B4-BE49-F238E27FC236}">
                  <a16:creationId xmlns:a16="http://schemas.microsoft.com/office/drawing/2014/main" id="{9CF29710-DD32-089F-7CF2-FCA9AE1CBBEF}"/>
                </a:ext>
              </a:extLst>
            </p:cNvPr>
            <p:cNvGrpSpPr>
              <a:grpSpLocks/>
            </p:cNvGrpSpPr>
            <p:nvPr/>
          </p:nvGrpSpPr>
          <p:grpSpPr>
            <a:xfrm>
              <a:off x="298237" y="5028457"/>
              <a:ext cx="2286000" cy="1371600"/>
              <a:chOff x="297698" y="128071"/>
              <a:chExt cx="2286000" cy="1371600"/>
            </a:xfrm>
          </p:grpSpPr>
          <p:sp>
            <p:nvSpPr>
              <p:cNvPr id="46" name="TB  ENAB blk bkg">
                <a:extLst>
                  <a:ext uri="{FF2B5EF4-FFF2-40B4-BE49-F238E27FC236}">
                    <a16:creationId xmlns:a16="http://schemas.microsoft.com/office/drawing/2014/main" id="{93F8BA33-8D21-CC6F-A9FB-CB97941B1E1B}"/>
                  </a:ext>
                </a:extLst>
              </p:cNvPr>
              <p:cNvSpPr>
                <a:spLocks noGrp="1" noRot="1" noMove="1" noResize="1" noEditPoints="1" noAdjustHandles="1" noChangeArrowheads="1" noChangeShapeType="1"/>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B ENAB accent">
                <a:extLst>
                  <a:ext uri="{FF2B5EF4-FFF2-40B4-BE49-F238E27FC236}">
                    <a16:creationId xmlns:a16="http://schemas.microsoft.com/office/drawing/2014/main" id="{4D425CF4-6B24-1C29-C234-C355F2177503}"/>
                  </a:ext>
                </a:extLst>
              </p:cNvPr>
              <p:cNvSpPr>
                <a:spLocks noGrp="1" noRot="1" noMove="1" noResize="1" noEditPoints="1" noAdjustHandles="1" noChangeArrowheads="1" noChangeShapeType="1"/>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B ENAB super">
                <a:extLst>
                  <a:ext uri="{FF2B5EF4-FFF2-40B4-BE49-F238E27FC236}">
                    <a16:creationId xmlns:a16="http://schemas.microsoft.com/office/drawing/2014/main" id="{9F5411BE-8D32-CD1D-83D3-6A2D225D357A}"/>
                  </a:ext>
                </a:extLst>
              </p:cNvPr>
              <p:cNvSpPr txBox="1">
                <a:spLocks/>
              </p:cNvSpPr>
              <p:nvPr/>
            </p:nvSpPr>
            <p:spPr>
              <a:xfrm>
                <a:off x="482008" y="277579"/>
                <a:ext cx="1696778" cy="253916"/>
              </a:xfrm>
              <a:prstGeom prst="rect">
                <a:avLst/>
              </a:prstGeom>
              <a:noFill/>
            </p:spPr>
            <p:txBody>
              <a:bodyPr wrap="square" rtlCol="0">
                <a:spAutoFit/>
              </a:bodyPr>
              <a:lstStyle/>
              <a:p>
                <a:r>
                  <a:rPr lang="en-US" sz="1050" b="1" dirty="0">
                    <a:solidFill>
                      <a:srgbClr val="E4C79A"/>
                    </a:solidFill>
                  </a:rPr>
                  <a:t>ENABLEMENT ART</a:t>
                </a:r>
              </a:p>
            </p:txBody>
          </p:sp>
          <p:sp>
            <p:nvSpPr>
              <p:cNvPr id="49" name="TB ENAB sub">
                <a:extLst>
                  <a:ext uri="{FF2B5EF4-FFF2-40B4-BE49-F238E27FC236}">
                    <a16:creationId xmlns:a16="http://schemas.microsoft.com/office/drawing/2014/main" id="{04012DCD-71CC-A03A-0542-015C5D1EDB05}"/>
                  </a:ext>
                </a:extLst>
              </p:cNvPr>
              <p:cNvSpPr txBox="1">
                <a:spLocks/>
              </p:cNvSpPr>
              <p:nvPr/>
            </p:nvSpPr>
            <p:spPr>
              <a:xfrm>
                <a:off x="482008" y="1015983"/>
                <a:ext cx="2000758" cy="307777"/>
              </a:xfrm>
              <a:prstGeom prst="rect">
                <a:avLst/>
              </a:prstGeom>
              <a:noFill/>
            </p:spPr>
            <p:txBody>
              <a:bodyPr wrap="square" rtlCol="0">
                <a:spAutoFit/>
              </a:bodyPr>
              <a:lstStyle/>
              <a:p>
                <a:r>
                  <a:rPr lang="en-US" sz="1400" i="1" dirty="0">
                    <a:solidFill>
                      <a:schemeClr val="bg1">
                        <a:lumMod val="95000"/>
                      </a:schemeClr>
                    </a:solidFill>
                  </a:rPr>
                  <a:t>Provides Strength</a:t>
                </a:r>
              </a:p>
            </p:txBody>
          </p:sp>
          <p:sp>
            <p:nvSpPr>
              <p:cNvPr id="50" name="TB ENAB main">
                <a:extLst>
                  <a:ext uri="{FF2B5EF4-FFF2-40B4-BE49-F238E27FC236}">
                    <a16:creationId xmlns:a16="http://schemas.microsoft.com/office/drawing/2014/main" id="{524E668A-2182-9005-A9AE-EE0734997948}"/>
                  </a:ext>
                </a:extLst>
              </p:cNvPr>
              <p:cNvSpPr txBox="1">
                <a:spLocks/>
              </p:cNvSpPr>
              <p:nvPr/>
            </p:nvSpPr>
            <p:spPr>
              <a:xfrm>
                <a:off x="482008" y="512129"/>
                <a:ext cx="2000758" cy="523220"/>
              </a:xfrm>
              <a:prstGeom prst="rect">
                <a:avLst/>
              </a:prstGeom>
              <a:noFill/>
            </p:spPr>
            <p:txBody>
              <a:bodyPr wrap="square" rtlCol="0">
                <a:spAutoFit/>
              </a:bodyPr>
              <a:lstStyle/>
              <a:p>
                <a:r>
                  <a:rPr lang="en-US" sz="2800" b="1" dirty="0">
                    <a:solidFill>
                      <a:schemeClr val="bg1"/>
                    </a:solidFill>
                    <a:latin typeface="+mn-ea"/>
                  </a:rPr>
                  <a:t>Foundation</a:t>
                </a:r>
              </a:p>
            </p:txBody>
          </p:sp>
        </p:grpSp>
        <p:grpSp>
          <p:nvGrpSpPr>
            <p:cNvPr id="57" name="MBOM Title Block">
              <a:extLst>
                <a:ext uri="{FF2B5EF4-FFF2-40B4-BE49-F238E27FC236}">
                  <a16:creationId xmlns:a16="http://schemas.microsoft.com/office/drawing/2014/main" id="{23436D7A-1E47-A112-E668-342B51CC6EEA}"/>
                </a:ext>
              </a:extLst>
            </p:cNvPr>
            <p:cNvGrpSpPr>
              <a:grpSpLocks/>
            </p:cNvGrpSpPr>
            <p:nvPr/>
          </p:nvGrpSpPr>
          <p:grpSpPr>
            <a:xfrm>
              <a:off x="3401412" y="5028457"/>
              <a:ext cx="2286000" cy="1371600"/>
              <a:chOff x="297698" y="128071"/>
              <a:chExt cx="4933206" cy="1371600"/>
            </a:xfrm>
          </p:grpSpPr>
          <p:sp>
            <p:nvSpPr>
              <p:cNvPr id="58" name="TB MBOM blk bkg">
                <a:extLst>
                  <a:ext uri="{FF2B5EF4-FFF2-40B4-BE49-F238E27FC236}">
                    <a16:creationId xmlns:a16="http://schemas.microsoft.com/office/drawing/2014/main" id="{E8B8093F-0106-FF1D-BDFF-85179BABA8EF}"/>
                  </a:ext>
                </a:extLst>
              </p:cNvPr>
              <p:cNvSpPr>
                <a:spLocks noGrp="1" noRot="1" noMove="1" noResize="1" noEditPoints="1" noAdjustHandles="1" noChangeArrowheads="1" noChangeShapeType="1"/>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B MBOM accent">
                <a:extLst>
                  <a:ext uri="{FF2B5EF4-FFF2-40B4-BE49-F238E27FC236}">
                    <a16:creationId xmlns:a16="http://schemas.microsoft.com/office/drawing/2014/main" id="{A40B60AC-4ED0-5B91-4267-C1307C3BF7B1}"/>
                  </a:ext>
                </a:extLst>
              </p:cNvPr>
              <p:cNvSpPr>
                <a:spLocks noGrp="1" noRot="1" noMove="1" noResize="1" noEditPoints="1" noAdjustHandles="1" noChangeArrowheads="1" noChangeShapeType="1"/>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B MBOM super">
                <a:extLst>
                  <a:ext uri="{FF2B5EF4-FFF2-40B4-BE49-F238E27FC236}">
                    <a16:creationId xmlns:a16="http://schemas.microsoft.com/office/drawing/2014/main" id="{1C600F41-1B37-1D64-B13E-83744AEE8BF7}"/>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a:solidFill>
                      <a:srgbClr val="A6E2E8"/>
                    </a:solidFill>
                  </a:rPr>
                  <a:t>MBOM MANAGEMENT ART</a:t>
                </a:r>
              </a:p>
            </p:txBody>
          </p:sp>
          <p:sp>
            <p:nvSpPr>
              <p:cNvPr id="61" name="TB MBOM sub">
                <a:extLst>
                  <a:ext uri="{FF2B5EF4-FFF2-40B4-BE49-F238E27FC236}">
                    <a16:creationId xmlns:a16="http://schemas.microsoft.com/office/drawing/2014/main" id="{388BD4EB-9218-2E53-9FB0-32191FA75B0E}"/>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a:solidFill>
                      <a:schemeClr val="bg1">
                        <a:lumMod val="95000"/>
                      </a:schemeClr>
                    </a:solidFill>
                  </a:rPr>
                  <a:t>Provides  Flow </a:t>
                </a:r>
              </a:p>
            </p:txBody>
          </p:sp>
          <p:sp>
            <p:nvSpPr>
              <p:cNvPr id="62" name="TB MBOM main">
                <a:extLst>
                  <a:ext uri="{FF2B5EF4-FFF2-40B4-BE49-F238E27FC236}">
                    <a16:creationId xmlns:a16="http://schemas.microsoft.com/office/drawing/2014/main" id="{6FCC6FAA-17A4-2FFD-21C2-63D03B944728}"/>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a:solidFill>
                      <a:schemeClr val="bg1"/>
                    </a:solidFill>
                    <a:latin typeface="+mn-ea"/>
                  </a:rPr>
                  <a:t>Conduit</a:t>
                </a:r>
              </a:p>
            </p:txBody>
          </p:sp>
        </p:grpSp>
        <p:grpSp>
          <p:nvGrpSpPr>
            <p:cNvPr id="63" name="CULTIVATION Title Block">
              <a:extLst>
                <a:ext uri="{FF2B5EF4-FFF2-40B4-BE49-F238E27FC236}">
                  <a16:creationId xmlns:a16="http://schemas.microsoft.com/office/drawing/2014/main" id="{E95FDD13-F9F6-AD96-86A0-EA17AD2B6EFF}"/>
                </a:ext>
              </a:extLst>
            </p:cNvPr>
            <p:cNvGrpSpPr>
              <a:grpSpLocks/>
            </p:cNvGrpSpPr>
            <p:nvPr/>
          </p:nvGrpSpPr>
          <p:grpSpPr>
            <a:xfrm>
              <a:off x="6504587" y="5028457"/>
              <a:ext cx="2286000" cy="1371600"/>
              <a:chOff x="297698" y="128071"/>
              <a:chExt cx="4933206" cy="1371600"/>
            </a:xfrm>
          </p:grpSpPr>
          <p:sp>
            <p:nvSpPr>
              <p:cNvPr id="64" name="TB PP blk bkg">
                <a:extLst>
                  <a:ext uri="{FF2B5EF4-FFF2-40B4-BE49-F238E27FC236}">
                    <a16:creationId xmlns:a16="http://schemas.microsoft.com/office/drawing/2014/main" id="{D760717B-B6FE-F0D8-D3D5-D8AB53412461}"/>
                  </a:ext>
                </a:extLst>
              </p:cNvPr>
              <p:cNvSpPr>
                <a:spLocks noGrp="1" noRot="1" noMove="1" noResize="1" noEditPoints="1" noAdjustHandles="1" noChangeArrowheads="1" noChangeShapeType="1"/>
              </p:cNvSpPr>
              <p:nvPr/>
            </p:nvSpPr>
            <p:spPr>
              <a:xfrm>
                <a:off x="297698" y="128071"/>
                <a:ext cx="4933206" cy="1371600"/>
              </a:xfrm>
              <a:prstGeom prst="roundRect">
                <a:avLst>
                  <a:gd name="adj" fmla="val 10704"/>
                </a:avLst>
              </a:prstGeom>
              <a:solidFill>
                <a:srgbClr val="6A49B6"/>
              </a:solidFill>
              <a:ln w="19050">
                <a:solidFill>
                  <a:srgbClr val="7B4F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B PP accent">
                <a:extLst>
                  <a:ext uri="{FF2B5EF4-FFF2-40B4-BE49-F238E27FC236}">
                    <a16:creationId xmlns:a16="http://schemas.microsoft.com/office/drawing/2014/main" id="{EC71494D-21D1-89E3-AECF-597091832066}"/>
                  </a:ext>
                </a:extLst>
              </p:cNvPr>
              <p:cNvSpPr>
                <a:spLocks noGrp="1" noRot="1" noMove="1" noResize="1" noEditPoints="1" noAdjustHandles="1" noChangeArrowheads="1" noChangeShapeType="1"/>
              </p:cNvSpPr>
              <p:nvPr/>
            </p:nvSpPr>
            <p:spPr>
              <a:xfrm>
                <a:off x="527297" y="327752"/>
                <a:ext cx="138130" cy="1005840"/>
              </a:xfrm>
              <a:prstGeom prst="roundRect">
                <a:avLst>
                  <a:gd name="adj" fmla="val 50000"/>
                </a:avLst>
              </a:prstGeom>
              <a:solidFill>
                <a:srgbClr val="7B4F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PP sub">
                <a:extLst>
                  <a:ext uri="{FF2B5EF4-FFF2-40B4-BE49-F238E27FC236}">
                    <a16:creationId xmlns:a16="http://schemas.microsoft.com/office/drawing/2014/main" id="{3A7B1BEF-3DF0-A902-DFE4-FAA99EB65BFE}"/>
                  </a:ext>
                </a:extLst>
              </p:cNvPr>
              <p:cNvSpPr txBox="1">
                <a:spLocks/>
              </p:cNvSpPr>
              <p:nvPr/>
            </p:nvSpPr>
            <p:spPr>
              <a:xfrm>
                <a:off x="651747" y="1025815"/>
                <a:ext cx="4167269" cy="307777"/>
              </a:xfrm>
              <a:prstGeom prst="rect">
                <a:avLst/>
              </a:prstGeom>
              <a:noFill/>
            </p:spPr>
            <p:txBody>
              <a:bodyPr wrap="square" rtlCol="0">
                <a:spAutoFit/>
              </a:bodyPr>
              <a:lstStyle/>
              <a:p>
                <a:r>
                  <a:rPr lang="en-US" sz="1400" i="1">
                    <a:solidFill>
                      <a:schemeClr val="bg1">
                        <a:lumMod val="95000"/>
                      </a:schemeClr>
                    </a:solidFill>
                  </a:rPr>
                  <a:t>Creates Capability</a:t>
                </a:r>
              </a:p>
            </p:txBody>
          </p:sp>
          <p:sp>
            <p:nvSpPr>
              <p:cNvPr id="66" name="TB PP super">
                <a:extLst>
                  <a:ext uri="{FF2B5EF4-FFF2-40B4-BE49-F238E27FC236}">
                    <a16:creationId xmlns:a16="http://schemas.microsoft.com/office/drawing/2014/main" id="{603A0293-D4C6-11E0-5340-EE973479801E}"/>
                  </a:ext>
                </a:extLst>
              </p:cNvPr>
              <p:cNvSpPr txBox="1">
                <a:spLocks/>
              </p:cNvSpPr>
              <p:nvPr/>
            </p:nvSpPr>
            <p:spPr>
              <a:xfrm>
                <a:off x="651747" y="287411"/>
                <a:ext cx="3396344" cy="253916"/>
              </a:xfrm>
              <a:prstGeom prst="rect">
                <a:avLst/>
              </a:prstGeom>
              <a:noFill/>
            </p:spPr>
            <p:txBody>
              <a:bodyPr wrap="square" rtlCol="0">
                <a:spAutoFit/>
              </a:bodyPr>
              <a:lstStyle/>
              <a:p>
                <a:r>
                  <a:rPr lang="en-US" sz="1050" b="1">
                    <a:solidFill>
                      <a:srgbClr val="C9B6F0"/>
                    </a:solidFill>
                  </a:rPr>
                  <a:t>PROCESS PLANNING ART</a:t>
                </a:r>
              </a:p>
            </p:txBody>
          </p:sp>
          <p:sp>
            <p:nvSpPr>
              <p:cNvPr id="68" name="TB PP main">
                <a:extLst>
                  <a:ext uri="{FF2B5EF4-FFF2-40B4-BE49-F238E27FC236}">
                    <a16:creationId xmlns:a16="http://schemas.microsoft.com/office/drawing/2014/main" id="{44AF6A8A-D1CF-7310-58F6-F47E14E16357}"/>
                  </a:ext>
                </a:extLst>
              </p:cNvPr>
              <p:cNvSpPr txBox="1">
                <a:spLocks/>
              </p:cNvSpPr>
              <p:nvPr/>
            </p:nvSpPr>
            <p:spPr>
              <a:xfrm>
                <a:off x="651747" y="516075"/>
                <a:ext cx="4167269" cy="523220"/>
              </a:xfrm>
              <a:prstGeom prst="rect">
                <a:avLst/>
              </a:prstGeom>
              <a:noFill/>
            </p:spPr>
            <p:txBody>
              <a:bodyPr wrap="square" rtlCol="0">
                <a:spAutoFit/>
              </a:bodyPr>
              <a:lstStyle/>
              <a:p>
                <a:r>
                  <a:rPr lang="en-US" sz="2800" b="1" dirty="0">
                    <a:solidFill>
                      <a:schemeClr val="bg1"/>
                    </a:solidFill>
                    <a:latin typeface="+mn-ea"/>
                  </a:rPr>
                  <a:t>Cultivation</a:t>
                </a:r>
              </a:p>
            </p:txBody>
          </p:sp>
        </p:grpSp>
        <p:grpSp>
          <p:nvGrpSpPr>
            <p:cNvPr id="69" name="INSIGHT Title Block">
              <a:extLst>
                <a:ext uri="{FF2B5EF4-FFF2-40B4-BE49-F238E27FC236}">
                  <a16:creationId xmlns:a16="http://schemas.microsoft.com/office/drawing/2014/main" id="{68A3A5F5-7B1C-BA52-B79F-1E80825BBB32}"/>
                </a:ext>
              </a:extLst>
            </p:cNvPr>
            <p:cNvGrpSpPr>
              <a:grpSpLocks/>
            </p:cNvGrpSpPr>
            <p:nvPr/>
          </p:nvGrpSpPr>
          <p:grpSpPr>
            <a:xfrm>
              <a:off x="9607762" y="5028457"/>
              <a:ext cx="2286000" cy="1371600"/>
              <a:chOff x="297696" y="128071"/>
              <a:chExt cx="4933205" cy="1371600"/>
            </a:xfrm>
          </p:grpSpPr>
          <p:sp>
            <p:nvSpPr>
              <p:cNvPr id="70" name="TB REP blk bkg">
                <a:extLst>
                  <a:ext uri="{FF2B5EF4-FFF2-40B4-BE49-F238E27FC236}">
                    <a16:creationId xmlns:a16="http://schemas.microsoft.com/office/drawing/2014/main" id="{F4055306-DBE4-AEF2-8053-038F1D0D5BD5}"/>
                  </a:ext>
                </a:extLst>
              </p:cNvPr>
              <p:cNvSpPr>
                <a:spLocks noGrp="1" noRot="1" noMove="1" noResize="1" noEditPoints="1" noAdjustHandles="1" noChangeArrowheads="1" noChangeShapeType="1"/>
              </p:cNvSpPr>
              <p:nvPr/>
            </p:nvSpPr>
            <p:spPr>
              <a:xfrm>
                <a:off x="297696" y="128071"/>
                <a:ext cx="4933205" cy="1371600"/>
              </a:xfrm>
              <a:prstGeom prst="roundRect">
                <a:avLst>
                  <a:gd name="adj" fmla="val 10704"/>
                </a:avLst>
              </a:prstGeom>
              <a:solidFill>
                <a:srgbClr val="5C59D2"/>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B REP accent">
                <a:extLst>
                  <a:ext uri="{FF2B5EF4-FFF2-40B4-BE49-F238E27FC236}">
                    <a16:creationId xmlns:a16="http://schemas.microsoft.com/office/drawing/2014/main" id="{1F298FC3-698C-FF3B-19B8-CB6E6F56FB5E}"/>
                  </a:ext>
                </a:extLst>
              </p:cNvPr>
              <p:cNvSpPr>
                <a:spLocks noGrp="1" noRot="1" noMove="1" noResize="1" noEditPoints="1" noAdjustHandles="1" noChangeArrowheads="1" noChangeShapeType="1"/>
              </p:cNvSpPr>
              <p:nvPr/>
            </p:nvSpPr>
            <p:spPr>
              <a:xfrm>
                <a:off x="506080" y="356671"/>
                <a:ext cx="138130" cy="914400"/>
              </a:xfrm>
              <a:prstGeom prst="roundRect">
                <a:avLst>
                  <a:gd name="adj" fmla="val 50000"/>
                </a:avLst>
              </a:prstGeom>
              <a:solidFill>
                <a:srgbClr val="6C67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REP sub">
                <a:extLst>
                  <a:ext uri="{FF2B5EF4-FFF2-40B4-BE49-F238E27FC236}">
                    <a16:creationId xmlns:a16="http://schemas.microsoft.com/office/drawing/2014/main" id="{7664ADFC-7D4F-F394-EBC0-59639276A20F}"/>
                  </a:ext>
                </a:extLst>
              </p:cNvPr>
              <p:cNvSpPr txBox="1">
                <a:spLocks/>
              </p:cNvSpPr>
              <p:nvPr/>
            </p:nvSpPr>
            <p:spPr>
              <a:xfrm>
                <a:off x="672965" y="987879"/>
                <a:ext cx="3861603" cy="307777"/>
              </a:xfrm>
              <a:prstGeom prst="rect">
                <a:avLst/>
              </a:prstGeom>
              <a:noFill/>
            </p:spPr>
            <p:txBody>
              <a:bodyPr wrap="square" rtlCol="0">
                <a:spAutoFit/>
              </a:bodyPr>
              <a:lstStyle/>
              <a:p>
                <a:r>
                  <a:rPr lang="en-US" sz="1400" i="1">
                    <a:solidFill>
                      <a:schemeClr val="bg1">
                        <a:lumMod val="95000"/>
                      </a:schemeClr>
                    </a:solidFill>
                  </a:rPr>
                  <a:t>Provides Guidance</a:t>
                </a:r>
              </a:p>
            </p:txBody>
          </p:sp>
          <p:sp>
            <p:nvSpPr>
              <p:cNvPr id="72" name="TB REP super">
                <a:extLst>
                  <a:ext uri="{FF2B5EF4-FFF2-40B4-BE49-F238E27FC236}">
                    <a16:creationId xmlns:a16="http://schemas.microsoft.com/office/drawing/2014/main" id="{35E8291E-7F22-D4F7-42B3-EC445811085E}"/>
                  </a:ext>
                </a:extLst>
              </p:cNvPr>
              <p:cNvSpPr txBox="1">
                <a:spLocks/>
              </p:cNvSpPr>
              <p:nvPr/>
            </p:nvSpPr>
            <p:spPr>
              <a:xfrm>
                <a:off x="672965" y="277579"/>
                <a:ext cx="3396343" cy="253916"/>
              </a:xfrm>
              <a:prstGeom prst="rect">
                <a:avLst/>
              </a:prstGeom>
              <a:noFill/>
            </p:spPr>
            <p:txBody>
              <a:bodyPr wrap="square" rtlCol="0">
                <a:spAutoFit/>
              </a:bodyPr>
              <a:lstStyle/>
              <a:p>
                <a:r>
                  <a:rPr lang="en-US" sz="1050" b="1">
                    <a:solidFill>
                      <a:srgbClr val="C3C0F5"/>
                    </a:solidFill>
                  </a:rPr>
                  <a:t>REPORTS LAYER</a:t>
                </a:r>
              </a:p>
            </p:txBody>
          </p:sp>
          <p:sp>
            <p:nvSpPr>
              <p:cNvPr id="74" name="TB REP main">
                <a:extLst>
                  <a:ext uri="{FF2B5EF4-FFF2-40B4-BE49-F238E27FC236}">
                    <a16:creationId xmlns:a16="http://schemas.microsoft.com/office/drawing/2014/main" id="{E7457517-AAEC-A8E3-6C86-9F37985A344A}"/>
                  </a:ext>
                </a:extLst>
              </p:cNvPr>
              <p:cNvSpPr txBox="1">
                <a:spLocks/>
              </p:cNvSpPr>
              <p:nvPr/>
            </p:nvSpPr>
            <p:spPr>
              <a:xfrm>
                <a:off x="672965" y="486579"/>
                <a:ext cx="3236198" cy="523220"/>
              </a:xfrm>
              <a:prstGeom prst="rect">
                <a:avLst/>
              </a:prstGeom>
              <a:noFill/>
            </p:spPr>
            <p:txBody>
              <a:bodyPr wrap="square" rtlCol="0">
                <a:spAutoFit/>
              </a:bodyPr>
              <a:lstStyle/>
              <a:p>
                <a:r>
                  <a:rPr lang="en-US" sz="2800" b="1">
                    <a:solidFill>
                      <a:schemeClr val="bg1"/>
                    </a:solidFill>
                    <a:latin typeface="+mn-ea"/>
                  </a:rPr>
                  <a:t>Insight</a:t>
                </a:r>
              </a:p>
            </p:txBody>
          </p:sp>
        </p:grpSp>
      </p:grpSp>
      <p:grpSp>
        <p:nvGrpSpPr>
          <p:cNvPr id="10" name="Group 9">
            <a:extLst>
              <a:ext uri="{FF2B5EF4-FFF2-40B4-BE49-F238E27FC236}">
                <a16:creationId xmlns:a16="http://schemas.microsoft.com/office/drawing/2014/main" id="{A5D59FE2-B07E-1407-822D-7F8A61E4E50B}"/>
              </a:ext>
            </a:extLst>
          </p:cNvPr>
          <p:cNvGrpSpPr/>
          <p:nvPr/>
        </p:nvGrpSpPr>
        <p:grpSpPr>
          <a:xfrm>
            <a:off x="32925" y="1400348"/>
            <a:ext cx="12068411" cy="2816625"/>
            <a:chOff x="32925" y="1400348"/>
            <a:chExt cx="12068411" cy="2816625"/>
          </a:xfrm>
        </p:grpSpPr>
        <p:pic>
          <p:nvPicPr>
            <p:cNvPr id="2" name="Iris">
              <a:extLst>
                <a:ext uri="{FF2B5EF4-FFF2-40B4-BE49-F238E27FC236}">
                  <a16:creationId xmlns:a16="http://schemas.microsoft.com/office/drawing/2014/main" id="{FEDE77FD-70ED-12A5-1572-4B35628B3C5A}"/>
                </a:ext>
              </a:extLst>
            </p:cNvPr>
            <p:cNvPicPr preferRelativeResize="0">
              <a:picLocks noChangeAspect="1"/>
            </p:cNvPicPr>
            <p:nvPr/>
          </p:nvPicPr>
          <p:blipFill>
            <a:blip r:embed="rId2">
              <a:extLst>
                <a:ext uri="{28A0092B-C50C-407E-A947-70E740481C1C}">
                  <a14:useLocalDpi xmlns:a14="http://schemas.microsoft.com/office/drawing/2010/main" val="0"/>
                </a:ext>
              </a:extLst>
            </a:blip>
            <a:srcRect l="8482" t="4073" r="10886" b="9038"/>
            <a:stretch>
              <a:fillRect/>
            </a:stretch>
          </p:blipFill>
          <p:spPr>
            <a:xfrm>
              <a:off x="6424494" y="1529816"/>
              <a:ext cx="2366093" cy="2549705"/>
            </a:xfrm>
            <a:prstGeom prst="rect">
              <a:avLst/>
            </a:prstGeom>
          </p:spPr>
        </p:pic>
        <p:pic>
          <p:nvPicPr>
            <p:cNvPr id="11" name="MBOM Management">
              <a:extLst>
                <a:ext uri="{FF2B5EF4-FFF2-40B4-BE49-F238E27FC236}">
                  <a16:creationId xmlns:a16="http://schemas.microsoft.com/office/drawing/2014/main" id="{69AB4235-305C-8B75-CE86-7C4BBE47AEEC}"/>
                </a:ext>
              </a:extLst>
            </p:cNvPr>
            <p:cNvPicPr>
              <a:picLocks noChangeAspect="1"/>
            </p:cNvPicPr>
            <p:nvPr/>
          </p:nvPicPr>
          <p:blipFill>
            <a:blip r:embed="rId3">
              <a:extLst>
                <a:ext uri="{28A0092B-C50C-407E-A947-70E740481C1C}">
                  <a14:useLocalDpi xmlns:a14="http://schemas.microsoft.com/office/drawing/2010/main" val="0"/>
                </a:ext>
              </a:extLst>
            </a:blip>
            <a:srcRect t="11191" b="12980"/>
            <a:stretch>
              <a:fillRect/>
            </a:stretch>
          </p:blipFill>
          <p:spPr>
            <a:xfrm>
              <a:off x="2863185" y="1638102"/>
              <a:ext cx="3232816" cy="2451400"/>
            </a:xfrm>
            <a:prstGeom prst="rect">
              <a:avLst/>
            </a:prstGeom>
          </p:spPr>
        </p:pic>
        <p:pic>
          <p:nvPicPr>
            <p:cNvPr id="14" name="Reports">
              <a:extLst>
                <a:ext uri="{FF2B5EF4-FFF2-40B4-BE49-F238E27FC236}">
                  <a16:creationId xmlns:a16="http://schemas.microsoft.com/office/drawing/2014/main" id="{432C33C4-3CE6-C297-A108-20D57C83B607}"/>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9400189" y="1898550"/>
              <a:ext cx="2701147" cy="1832198"/>
            </a:xfrm>
            <a:prstGeom prst="rect">
              <a:avLst/>
            </a:prstGeom>
          </p:spPr>
        </p:pic>
        <p:pic>
          <p:nvPicPr>
            <p:cNvPr id="4" name="Architecture">
              <a:extLst>
                <a:ext uri="{FF2B5EF4-FFF2-40B4-BE49-F238E27FC236}">
                  <a16:creationId xmlns:a16="http://schemas.microsoft.com/office/drawing/2014/main" id="{543A4C42-A8DE-AC42-BE3F-164492F18E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925" y="1400348"/>
              <a:ext cx="2816624" cy="2816625"/>
            </a:xfrm>
            <a:prstGeom prst="rect">
              <a:avLst/>
            </a:prstGeom>
          </p:spPr>
        </p:pic>
      </p:grpSp>
      <p:grpSp>
        <p:nvGrpSpPr>
          <p:cNvPr id="12" name="Group 11">
            <a:extLst>
              <a:ext uri="{FF2B5EF4-FFF2-40B4-BE49-F238E27FC236}">
                <a16:creationId xmlns:a16="http://schemas.microsoft.com/office/drawing/2014/main" id="{C32547F4-4013-5156-B6DA-69474D68E016}"/>
              </a:ext>
            </a:extLst>
          </p:cNvPr>
          <p:cNvGrpSpPr/>
          <p:nvPr/>
        </p:nvGrpSpPr>
        <p:grpSpPr>
          <a:xfrm>
            <a:off x="1016237" y="4053331"/>
            <a:ext cx="10159525" cy="850000"/>
            <a:chOff x="1016237" y="4168688"/>
            <a:chExt cx="10159525" cy="850000"/>
          </a:xfrm>
        </p:grpSpPr>
        <p:pic>
          <p:nvPicPr>
            <p:cNvPr id="3" name="Spine bulb on">
              <a:hlinkClick r:id="rId7" action="ppaction://hlinksldjump"/>
              <a:extLst>
                <a:ext uri="{FF2B5EF4-FFF2-40B4-BE49-F238E27FC236}">
                  <a16:creationId xmlns:a16="http://schemas.microsoft.com/office/drawing/2014/main" id="{3B7B6B70-7480-48C2-DB46-19473BB2962D}"/>
                </a:ext>
              </a:extLst>
            </p:cNvPr>
            <p:cNvPicPr>
              <a:picLocks noChangeAspect="1"/>
            </p:cNvPicPr>
            <p:nvPr/>
          </p:nvPicPr>
          <p:blipFill>
            <a:blip r:embed="rId8"/>
            <a:stretch>
              <a:fillRect/>
            </a:stretch>
          </p:blipFill>
          <p:spPr>
            <a:xfrm>
              <a:off x="10325762" y="4168688"/>
              <a:ext cx="850000" cy="850000"/>
            </a:xfrm>
            <a:prstGeom prst="rect">
              <a:avLst/>
            </a:prstGeom>
            <a:ln>
              <a:noFill/>
            </a:ln>
          </p:spPr>
        </p:pic>
        <p:pic>
          <p:nvPicPr>
            <p:cNvPr id="5" name="Spine flower on">
              <a:hlinkClick r:id="rId9" action="ppaction://hlinksldjump"/>
              <a:extLst>
                <a:ext uri="{FF2B5EF4-FFF2-40B4-BE49-F238E27FC236}">
                  <a16:creationId xmlns:a16="http://schemas.microsoft.com/office/drawing/2014/main" id="{53A51DDC-37DB-C917-1613-CD7473827FE8}"/>
                </a:ext>
              </a:extLst>
            </p:cNvPr>
            <p:cNvPicPr>
              <a:picLocks noChangeAspect="1"/>
            </p:cNvPicPr>
            <p:nvPr/>
          </p:nvPicPr>
          <p:blipFill>
            <a:blip r:embed="rId10">
              <a:alphaModFix/>
              <a:extLst>
                <a:ext uri="{BEBA8EAE-BF5A-486C-A8C5-ECC9F3942E4B}">
                  <a14:imgProps xmlns:a14="http://schemas.microsoft.com/office/drawing/2010/main">
                    <a14:imgLayer r:embed="rId11">
                      <a14:imgEffect>
                        <a14:colorTemperature colorTemp="8800"/>
                      </a14:imgEffect>
                      <a14:imgEffect>
                        <a14:saturation sat="400000"/>
                      </a14:imgEffect>
                    </a14:imgLayer>
                  </a14:imgProps>
                </a:ext>
              </a:extLst>
            </a:blip>
            <a:stretch>
              <a:fillRect/>
            </a:stretch>
          </p:blipFill>
          <p:spPr>
            <a:xfrm>
              <a:off x="7222587" y="4168688"/>
              <a:ext cx="850000" cy="850000"/>
            </a:xfrm>
            <a:prstGeom prst="rect">
              <a:avLst/>
            </a:prstGeom>
            <a:ln w="12700">
              <a:noFill/>
            </a:ln>
          </p:spPr>
        </p:pic>
        <p:pic>
          <p:nvPicPr>
            <p:cNvPr id="6" name="Spine flow on">
              <a:hlinkClick r:id="rId12" action="ppaction://hlinksldjump"/>
              <a:extLst>
                <a:ext uri="{FF2B5EF4-FFF2-40B4-BE49-F238E27FC236}">
                  <a16:creationId xmlns:a16="http://schemas.microsoft.com/office/drawing/2014/main" id="{232C7073-C6FE-F0A2-BABD-E0F2A70D087A}"/>
                </a:ext>
              </a:extLst>
            </p:cNvPr>
            <p:cNvPicPr>
              <a:picLocks noChangeAspect="1"/>
            </p:cNvPicPr>
            <p:nvPr/>
          </p:nvPicPr>
          <p:blipFill>
            <a:blip r:embed="rId13"/>
            <a:stretch>
              <a:fillRect/>
            </a:stretch>
          </p:blipFill>
          <p:spPr>
            <a:xfrm>
              <a:off x="4119412" y="4168688"/>
              <a:ext cx="850000" cy="850000"/>
            </a:xfrm>
            <a:prstGeom prst="rect">
              <a:avLst/>
            </a:prstGeom>
            <a:ln>
              <a:noFill/>
            </a:ln>
          </p:spPr>
        </p:pic>
        <p:pic>
          <p:nvPicPr>
            <p:cNvPr id="7" name="Spine pillar on">
              <a:hlinkClick r:id="rId14" action="ppaction://hlinksldjump"/>
              <a:extLst>
                <a:ext uri="{FF2B5EF4-FFF2-40B4-BE49-F238E27FC236}">
                  <a16:creationId xmlns:a16="http://schemas.microsoft.com/office/drawing/2014/main" id="{658FDD00-EF30-279D-91DF-2F34D87A6AB0}"/>
                </a:ext>
              </a:extLst>
            </p:cNvPr>
            <p:cNvPicPr>
              <a:picLocks noChangeAspect="1"/>
            </p:cNvPicPr>
            <p:nvPr/>
          </p:nvPicPr>
          <p:blipFill>
            <a:blip r:embed="rId15"/>
            <a:stretch>
              <a:fillRect/>
            </a:stretch>
          </p:blipFill>
          <p:spPr>
            <a:xfrm>
              <a:off x="1016237" y="4168688"/>
              <a:ext cx="850000" cy="850000"/>
            </a:xfrm>
            <a:prstGeom prst="rect">
              <a:avLst/>
            </a:prstGeom>
            <a:ln>
              <a:noFill/>
            </a:ln>
          </p:spPr>
        </p:pic>
      </p:grpSp>
      <p:pic>
        <p:nvPicPr>
          <p:cNvPr id="15" name="Spine star on">
            <a:hlinkClick r:id="rId16" action="ppaction://hlinksldjump"/>
            <a:extLst>
              <a:ext uri="{FF2B5EF4-FFF2-40B4-BE49-F238E27FC236}">
                <a16:creationId xmlns:a16="http://schemas.microsoft.com/office/drawing/2014/main" id="{36E870A0-64E1-FF77-E262-283F8E36EA51}"/>
              </a:ext>
            </a:extLst>
          </p:cNvPr>
          <p:cNvPicPr>
            <a:picLocks noChangeAspect="1"/>
          </p:cNvPicPr>
          <p:nvPr/>
        </p:nvPicPr>
        <p:blipFill>
          <a:blip r:embed="rId17"/>
          <a:stretch>
            <a:fillRect/>
          </a:stretch>
        </p:blipFill>
        <p:spPr>
          <a:xfrm>
            <a:off x="3629201" y="159407"/>
            <a:ext cx="850392" cy="85039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Bakground Tree Image" hidden="1"/>
          <p:cNvPicPr>
            <a:picLocks noChangeAspect="1"/>
          </p:cNvPicPr>
          <p:nvPr/>
        </p:nvPicPr>
        <p:blipFill>
          <a:blip r:embed="rId3"/>
          <a:stretch>
            <a:fillRect/>
          </a:stretch>
        </p:blipFill>
        <p:spPr>
          <a:xfrm>
            <a:off x="0" y="0"/>
            <a:ext cx="12192000" cy="6858000"/>
          </a:xfrm>
          <a:prstGeom prst="rect">
            <a:avLst/>
          </a:prstGeom>
          <a:ln w="28575">
            <a:solidFill>
              <a:schemeClr val="tx1"/>
            </a:solidFill>
          </a:ln>
        </p:spPr>
      </p:pic>
      <p:pic>
        <p:nvPicPr>
          <p:cNvPr id="333" name="Backkground - Modern Tree"/>
          <p:cNvPicPr>
            <a:picLocks noGrp="1" noRot="1" noChangeAspect="1" noMove="1" noResize="1" noEditPoints="1" noAdjustHandles="1" noChangeArrowheads="1" noChangeShapeType="1" noCrop="1"/>
          </p:cNvPicPr>
          <p:nvPr/>
        </p:nvPicPr>
        <p:blipFill>
          <a:blip r:embed="rId4"/>
          <a:stretch>
            <a:fillRect/>
          </a:stretch>
        </p:blipFill>
        <p:spPr>
          <a:xfrm>
            <a:off x="0" y="0"/>
            <a:ext cx="12192000" cy="6858000"/>
          </a:xfrm>
          <a:prstGeom prst="rect">
            <a:avLst/>
          </a:prstGeom>
        </p:spPr>
      </p:pic>
      <p:sp>
        <p:nvSpPr>
          <p:cNvPr id="320" name="TB Panel">
            <a:extLst>
              <a:ext uri="{FF2B5EF4-FFF2-40B4-BE49-F238E27FC236}">
                <a16:creationId xmlns:a16="http://schemas.microsoft.com/office/drawing/2014/main" id="{8549D239-CA8F-4682-B2CB-4FDC5D36107F}"/>
              </a:ext>
            </a:extLst>
          </p:cNvPr>
          <p:cNvSpPr>
            <a:spLocks noGrp="1"/>
          </p:cNvSpPr>
          <p:nvPr/>
        </p:nvSpPr>
        <p:spPr>
          <a:xfrm>
            <a:off x="514350" y="685800"/>
            <a:ext cx="5600700" cy="1988200"/>
          </a:xfrm>
          <a:prstGeom prst="roundRect">
            <a:avLst>
              <a:gd name="adj" fmla="val 7000"/>
            </a:avLst>
          </a:prstGeom>
          <a:solidFill>
            <a:srgbClr val="163254">
              <a:alpha val="90000"/>
            </a:srgbClr>
          </a:solidFill>
          <a:ln w="19050">
            <a:solidFill>
              <a:srgbClr val="E7B93C">
                <a:alpha val="92000"/>
              </a:srgbClr>
            </a:solidFill>
          </a:ln>
        </p:spPr>
        <p:txBody>
          <a:bodyPr/>
          <a:lstStyle/>
          <a:p>
            <a:endParaRPr/>
          </a:p>
        </p:txBody>
      </p:sp>
      <p:sp>
        <p:nvSpPr>
          <p:cNvPr id="321" name="TB Accent">
            <a:extLst>
              <a:ext uri="{FF2B5EF4-FFF2-40B4-BE49-F238E27FC236}">
                <a16:creationId xmlns:a16="http://schemas.microsoft.com/office/drawing/2014/main" id="{6FE8DE2B-1AAD-49D9-A083-794B24CE95B7}"/>
              </a:ext>
            </a:extLst>
          </p:cNvPr>
          <p:cNvSpPr>
            <a:spLocks noGrp="1"/>
          </p:cNvSpPr>
          <p:nvPr/>
        </p:nvSpPr>
        <p:spPr>
          <a:xfrm>
            <a:off x="605790" y="914400"/>
            <a:ext cx="64008" cy="1601400"/>
          </a:xfrm>
          <a:prstGeom prst="roundRect">
            <a:avLst>
              <a:gd name="adj" fmla="val 50000"/>
            </a:avLst>
          </a:prstGeom>
          <a:solidFill>
            <a:srgbClr val="E7B93C"/>
          </a:solidFill>
          <a:ln>
            <a:noFill/>
          </a:ln>
        </p:spPr>
        <p:txBody>
          <a:bodyPr/>
          <a:lstStyle/>
          <a:p>
            <a:endParaRPr/>
          </a:p>
        </p:txBody>
      </p:sp>
      <p:sp>
        <p:nvSpPr>
          <p:cNvPr id="322" name="TB Super">
            <a:extLst>
              <a:ext uri="{FF2B5EF4-FFF2-40B4-BE49-F238E27FC236}">
                <a16:creationId xmlns:a16="http://schemas.microsoft.com/office/drawing/2014/main" id="{A5A82AEA-DE18-44F9-94FC-6C9DD87D9535}"/>
              </a:ext>
            </a:extLst>
          </p:cNvPr>
          <p:cNvSpPr>
            <a:spLocks noGrp="1"/>
          </p:cNvSpPr>
          <p:nvPr/>
        </p:nvSpPr>
        <p:spPr>
          <a:xfrm>
            <a:off x="810398" y="910965"/>
            <a:ext cx="4700000" cy="247650"/>
          </a:xfrm>
          <a:prstGeom prst="rect">
            <a:avLst/>
          </a:prstGeom>
        </p:spPr>
        <p:txBody>
          <a:bodyPr wrap="square" anchor="t">
            <a:noAutofit/>
          </a:bodyPr>
          <a:lstStyle/>
          <a:p>
            <a:pPr algn="l">
              <a:buNone/>
            </a:pPr>
            <a:r>
              <a:rPr sz="1050" b="1" dirty="0">
                <a:solidFill>
                  <a:srgbClr val="F2D98A"/>
                </a:solidFill>
              </a:rPr>
              <a:t>TCM PROGRAM  ›  ORIENTATION LAYER</a:t>
            </a:r>
          </a:p>
        </p:txBody>
      </p:sp>
      <p:sp>
        <p:nvSpPr>
          <p:cNvPr id="323" name="TB Main">
            <a:extLst>
              <a:ext uri="{FF2B5EF4-FFF2-40B4-BE49-F238E27FC236}">
                <a16:creationId xmlns:a16="http://schemas.microsoft.com/office/drawing/2014/main" id="{CBA4CC15-9DEC-47C2-B4D7-C054D241B782}"/>
              </a:ext>
            </a:extLst>
          </p:cNvPr>
          <p:cNvSpPr>
            <a:spLocks noGrp="1"/>
          </p:cNvSpPr>
          <p:nvPr/>
        </p:nvSpPr>
        <p:spPr>
          <a:xfrm>
            <a:off x="810398" y="1278615"/>
            <a:ext cx="4700000" cy="434919"/>
          </a:xfrm>
          <a:prstGeom prst="rect">
            <a:avLst/>
          </a:prstGeom>
        </p:spPr>
        <p:txBody>
          <a:bodyPr wrap="square" anchor="t">
            <a:noAutofit/>
          </a:bodyPr>
          <a:lstStyle/>
          <a:p>
            <a:pPr algn="l">
              <a:buNone/>
            </a:pPr>
            <a:r>
              <a:rPr lang="en-US" sz="2850" b="1">
                <a:solidFill>
                  <a:srgbClr val="FFFFFF"/>
                </a:solidFill>
              </a:rPr>
              <a:t>PI-OCT26 SYSTEM DEMO #1</a:t>
            </a:r>
            <a:endParaRPr sz="2850" b="1">
              <a:solidFill>
                <a:srgbClr val="FFFFFF"/>
              </a:solidFill>
            </a:endParaRPr>
          </a:p>
        </p:txBody>
      </p:sp>
      <p:sp>
        <p:nvSpPr>
          <p:cNvPr id="324" name="TB Sub">
            <a:extLst>
              <a:ext uri="{FF2B5EF4-FFF2-40B4-BE49-F238E27FC236}">
                <a16:creationId xmlns:a16="http://schemas.microsoft.com/office/drawing/2014/main" id="{F3A4F13D-DEC2-4434-8556-BE20AA078698}"/>
              </a:ext>
            </a:extLst>
          </p:cNvPr>
          <p:cNvSpPr>
            <a:spLocks noGrp="1"/>
          </p:cNvSpPr>
          <p:nvPr/>
        </p:nvSpPr>
        <p:spPr>
          <a:xfrm>
            <a:off x="810398" y="1833534"/>
            <a:ext cx="5180483" cy="247650"/>
          </a:xfrm>
          <a:prstGeom prst="rect">
            <a:avLst/>
          </a:prstGeom>
        </p:spPr>
        <p:txBody>
          <a:bodyPr wrap="square" anchor="t">
            <a:noAutofit/>
          </a:bodyPr>
          <a:lstStyle/>
          <a:p>
            <a:r>
              <a:rPr lang="en-US" sz="1400" i="1" dirty="0">
                <a:solidFill>
                  <a:srgbClr val="E9EDF3"/>
                </a:solidFill>
              </a:rPr>
              <a:t>A shared system for turning uncertainty into coordinated capability.    </a:t>
            </a:r>
          </a:p>
          <a:p>
            <a:endParaRPr lang="en-US" sz="1400" dirty="0">
              <a:solidFill>
                <a:srgbClr val="E9EDF3"/>
              </a:solidFill>
            </a:endParaRPr>
          </a:p>
        </p:txBody>
      </p:sp>
      <p:sp>
        <p:nvSpPr>
          <p:cNvPr id="11" name="Spine Panel">
            <a:extLst>
              <a:ext uri="{FF2B5EF4-FFF2-40B4-BE49-F238E27FC236}">
                <a16:creationId xmlns:a16="http://schemas.microsoft.com/office/drawing/2014/main" id="{4975D679-C613-6C45-F1B3-A1F8482C8606}"/>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B189C67D-C954-4CA1-92D9-F21A9AE7B7E0}"/>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41" name="Spine flower on">
            <a:hlinkClick r:id="rId5" action="ppaction://hlinksldjump"/>
          </p:cNvPr>
          <p:cNvPicPr>
            <a:picLocks noChangeAspect="1"/>
          </p:cNvPicPr>
          <p:nvPr/>
        </p:nvPicPr>
        <p:blipFill>
          <a:blip r:embed="rId6"/>
          <a:stretch>
            <a:fillRect/>
          </a:stretch>
        </p:blipFill>
        <p:spPr>
          <a:xfrm>
            <a:off x="11065000" y="1824000"/>
            <a:ext cx="850000" cy="850000"/>
          </a:xfrm>
          <a:prstGeom prst="rect">
            <a:avLst/>
          </a:prstGeom>
        </p:spPr>
      </p:pic>
      <p:pic>
        <p:nvPicPr>
          <p:cNvPr id="342" name="Spine star on">
            <a:hlinkClick r:id="rId7" action="ppaction://hlinksldjump"/>
          </p:cNvPr>
          <p:cNvPicPr>
            <a:picLocks noChangeAspect="1"/>
          </p:cNvPicPr>
          <p:nvPr/>
        </p:nvPicPr>
        <p:blipFill>
          <a:blip r:embed="rId8"/>
          <a:stretch>
            <a:fillRect/>
          </a:stretch>
        </p:blipFill>
        <p:spPr>
          <a:xfrm>
            <a:off x="11087500" y="533608"/>
            <a:ext cx="850392" cy="850392"/>
          </a:xfrm>
          <a:prstGeom prst="rect">
            <a:avLst/>
          </a:prstGeom>
        </p:spPr>
      </p:pic>
      <p:pic>
        <p:nvPicPr>
          <p:cNvPr id="343" name="Spine flow on">
            <a:hlinkClick r:id="rId9" action="ppaction://hlinksldjump"/>
          </p:cNvPr>
          <p:cNvPicPr>
            <a:picLocks noChangeAspect="1"/>
          </p:cNvPicPr>
          <p:nvPr/>
        </p:nvPicPr>
        <p:blipFill>
          <a:blip r:embed="rId10"/>
          <a:stretch>
            <a:fillRect/>
          </a:stretch>
        </p:blipFill>
        <p:spPr>
          <a:xfrm>
            <a:off x="11065000" y="3004000"/>
            <a:ext cx="850000" cy="850000"/>
          </a:xfrm>
          <a:prstGeom prst="rect">
            <a:avLst/>
          </a:prstGeom>
        </p:spPr>
      </p:pic>
      <p:pic>
        <p:nvPicPr>
          <p:cNvPr id="344" name="Spine pillar on">
            <a:hlinkClick r:id="rId11" action="ppaction://hlinksldjump"/>
          </p:cNvPr>
          <p:cNvPicPr>
            <a:picLocks noChangeAspect="1"/>
          </p:cNvPicPr>
          <p:nvPr/>
        </p:nvPicPr>
        <p:blipFill>
          <a:blip r:embed="rId12"/>
          <a:stretch>
            <a:fillRect/>
          </a:stretch>
        </p:blipFill>
        <p:spPr>
          <a:xfrm>
            <a:off x="11065000" y="4184000"/>
            <a:ext cx="850000" cy="850000"/>
          </a:xfrm>
          <a:prstGeom prst="rect">
            <a:avLst/>
          </a:prstGeom>
        </p:spPr>
      </p:pic>
      <p:pic>
        <p:nvPicPr>
          <p:cNvPr id="345" name="Spine bulb on">
            <a:hlinkClick r:id="rId13" action="ppaction://hlinksldjump"/>
          </p:cNvPr>
          <p:cNvPicPr>
            <a:picLocks noChangeAspect="1"/>
          </p:cNvPicPr>
          <p:nvPr/>
        </p:nvPicPr>
        <p:blipFill>
          <a:blip r:embed="rId14"/>
          <a:stretch>
            <a:fillRect/>
          </a:stretch>
        </p:blipFill>
        <p:spPr>
          <a:xfrm>
            <a:off x="11065000" y="5364000"/>
            <a:ext cx="850000" cy="850000"/>
          </a:xfrm>
          <a:prstGeom prst="rect">
            <a:avLst/>
          </a:prstGeom>
        </p:spPr>
      </p:pic>
      <p:sp>
        <p:nvSpPr>
          <p:cNvPr id="2" name="TextBox 1">
            <a:extLst>
              <a:ext uri="{FF2B5EF4-FFF2-40B4-BE49-F238E27FC236}">
                <a16:creationId xmlns:a16="http://schemas.microsoft.com/office/drawing/2014/main" id="{F4B00A28-F328-292F-2E38-294D0AB60D1D}"/>
              </a:ext>
            </a:extLst>
          </p:cNvPr>
          <p:cNvSpPr txBox="1"/>
          <p:nvPr/>
        </p:nvSpPr>
        <p:spPr>
          <a:xfrm>
            <a:off x="669798" y="3429000"/>
            <a:ext cx="5974916" cy="1495602"/>
          </a:xfrm>
          <a:prstGeom prst="rect">
            <a:avLst/>
          </a:prstGeom>
          <a:noFill/>
          <a:effectLst>
            <a:glow rad="127000">
              <a:srgbClr val="0A0A0A">
                <a:alpha val="15103"/>
              </a:srgbClr>
            </a:glow>
          </a:effectLst>
        </p:spPr>
        <p:txBody>
          <a:bodyPr wrap="square" lIns="45720" tIns="18288" rIns="45720" bIns="18288" rtlCol="0">
            <a:spAutoFit/>
          </a:bodyPr>
          <a:lstStyle/>
          <a:p>
            <a:pPr>
              <a:lnSpc>
                <a:spcPct val="135000"/>
              </a:lnSpc>
            </a:pPr>
            <a: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The future remains unknown.</a:t>
            </a:r>
          </a:p>
          <a:p>
            <a:pPr>
              <a:lnSpc>
                <a:spcPct val="135000"/>
              </a:lnSpc>
            </a:pPr>
            <a: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AI will multiply either </a:t>
            </a:r>
          </a:p>
          <a:p>
            <a:pPr>
              <a:lnSpc>
                <a:spcPct val="135000"/>
              </a:lnSpc>
            </a:pPr>
            <a: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our clarity or our confusion.</a:t>
            </a:r>
          </a:p>
        </p:txBody>
      </p:sp>
      <p:sp>
        <p:nvSpPr>
          <p:cNvPr id="3" name="TB Super">
            <a:extLst>
              <a:ext uri="{FF2B5EF4-FFF2-40B4-BE49-F238E27FC236}">
                <a16:creationId xmlns:a16="http://schemas.microsoft.com/office/drawing/2014/main" id="{0D89CDB1-247C-9DCA-A681-0187C9448CCA}"/>
              </a:ext>
            </a:extLst>
          </p:cNvPr>
          <p:cNvSpPr>
            <a:spLocks noGrp="1"/>
          </p:cNvSpPr>
          <p:nvPr/>
        </p:nvSpPr>
        <p:spPr>
          <a:xfrm>
            <a:off x="810398" y="2201184"/>
            <a:ext cx="4700000" cy="247650"/>
          </a:xfrm>
          <a:prstGeom prst="rect">
            <a:avLst/>
          </a:prstGeom>
        </p:spPr>
        <p:txBody>
          <a:bodyPr wrap="square" anchor="t">
            <a:noAutofit/>
          </a:bodyPr>
          <a:lstStyle/>
          <a:p>
            <a:pPr algn="l">
              <a:buNone/>
            </a:pPr>
            <a:r>
              <a:rPr lang="en-US" sz="1050" b="1" dirty="0">
                <a:solidFill>
                  <a:srgbClr val="F2D98A"/>
                </a:solidFill>
              </a:rPr>
              <a:t>STRENGTH </a:t>
            </a:r>
            <a:r>
              <a:rPr lang="en-US" sz="1050" b="1" dirty="0">
                <a:solidFill>
                  <a:srgbClr val="F2D98A"/>
                </a:solidFill>
                <a:sym typeface="Wingdings" pitchFamily="2" charset="2"/>
              </a:rPr>
              <a:t> FLOW  CAPABILITY  GUIDANCE</a:t>
            </a:r>
            <a:r>
              <a:rPr lang="en-US" sz="1050" b="1" dirty="0">
                <a:solidFill>
                  <a:srgbClr val="F2D98A"/>
                </a:solidFill>
              </a:rPr>
              <a:t> </a:t>
            </a:r>
            <a:endParaRPr sz="1050" b="1" dirty="0">
              <a:solidFill>
                <a:srgbClr val="F2D98A"/>
              </a:solidFill>
            </a:endParaRPr>
          </a:p>
        </p:txBody>
      </p:sp>
    </p:spTree>
    <p:extLst>
      <p:ext uri="{BB962C8B-B14F-4D97-AF65-F5344CB8AC3E}">
        <p14:creationId xmlns:p14="http://schemas.microsoft.com/office/powerpoint/2010/main" val="2683692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BACKGROND: Flower Arangement"/>
          <p:cNvPicPr>
            <a:picLocks noChangeAspect="1"/>
          </p:cNvPicPr>
          <p:nvPr/>
        </p:nvPicPr>
        <p:blipFill>
          <a:blip r:embed="rId3"/>
          <a:srcRect t="27" b="27"/>
          <a:stretch>
            <a:fillRect/>
          </a:stretch>
        </p:blipFill>
        <p:spPr>
          <a:xfrm>
            <a:off x="0" y="0"/>
            <a:ext cx="12192000" cy="6858000"/>
          </a:xfrm>
          <a:prstGeom prst="rect">
            <a:avLst/>
          </a:prstGeom>
        </p:spPr>
      </p:pic>
      <p:sp>
        <p:nvSpPr>
          <p:cNvPr id="320" name="TB Panel">
            <a:extLst>
              <a:ext uri="{FF2B5EF4-FFF2-40B4-BE49-F238E27FC236}">
                <a16:creationId xmlns:a16="http://schemas.microsoft.com/office/drawing/2014/main" id="{C31DF475-C021-210E-9D54-16F0EF426776}"/>
              </a:ext>
            </a:extLst>
          </p:cNvPr>
          <p:cNvSpPr>
            <a:spLocks noGrp="1"/>
          </p:cNvSpPr>
          <p:nvPr/>
        </p:nvSpPr>
        <p:spPr>
          <a:xfrm>
            <a:off x="514350" y="685799"/>
            <a:ext cx="5600700" cy="2008239"/>
          </a:xfrm>
          <a:prstGeom prst="roundRect">
            <a:avLst>
              <a:gd name="adj" fmla="val 7000"/>
            </a:avLst>
          </a:prstGeom>
          <a:solidFill>
            <a:srgbClr val="5C37B0">
              <a:alpha val="90000"/>
            </a:srgbClr>
          </a:solidFill>
          <a:ln w="19050">
            <a:solidFill>
              <a:srgbClr val="7B4FD6">
                <a:alpha val="91765"/>
              </a:srgbClr>
            </a:solidFill>
          </a:ln>
        </p:spPr>
        <p:txBody>
          <a:bodyPr/>
          <a:lstStyle/>
          <a:p>
            <a:endParaRPr/>
          </a:p>
        </p:txBody>
      </p:sp>
      <p:sp>
        <p:nvSpPr>
          <p:cNvPr id="321" name="TB Accent">
            <a:extLst>
              <a:ext uri="{FF2B5EF4-FFF2-40B4-BE49-F238E27FC236}">
                <a16:creationId xmlns:a16="http://schemas.microsoft.com/office/drawing/2014/main" id="{A1DF98D5-47AA-D640-0437-4D2DFDDE77FD}"/>
              </a:ext>
            </a:extLst>
          </p:cNvPr>
          <p:cNvSpPr>
            <a:spLocks noGrp="1"/>
          </p:cNvSpPr>
          <p:nvPr/>
        </p:nvSpPr>
        <p:spPr>
          <a:xfrm>
            <a:off x="605790" y="914400"/>
            <a:ext cx="86210" cy="1601400"/>
          </a:xfrm>
          <a:prstGeom prst="roundRect">
            <a:avLst>
              <a:gd name="adj" fmla="val 50000"/>
            </a:avLst>
          </a:prstGeom>
          <a:solidFill>
            <a:srgbClr val="7B4FD6"/>
          </a:solidFill>
          <a:ln>
            <a:noFill/>
          </a:ln>
        </p:spPr>
        <p:txBody>
          <a:bodyPr/>
          <a:lstStyle/>
          <a:p>
            <a:endParaRPr/>
          </a:p>
        </p:txBody>
      </p:sp>
      <p:sp>
        <p:nvSpPr>
          <p:cNvPr id="322" name="TB Super">
            <a:extLst>
              <a:ext uri="{FF2B5EF4-FFF2-40B4-BE49-F238E27FC236}">
                <a16:creationId xmlns:a16="http://schemas.microsoft.com/office/drawing/2014/main" id="{5A3C2EE2-9A98-5DC0-7E10-244A0DD4183D}"/>
              </a:ext>
            </a:extLst>
          </p:cNvPr>
          <p:cNvSpPr>
            <a:spLocks noGrp="1"/>
          </p:cNvSpPr>
          <p:nvPr/>
        </p:nvSpPr>
        <p:spPr>
          <a:xfrm>
            <a:off x="806958" y="905000"/>
            <a:ext cx="4700000" cy="247650"/>
          </a:xfrm>
          <a:prstGeom prst="rect">
            <a:avLst/>
          </a:prstGeom>
        </p:spPr>
        <p:txBody>
          <a:bodyPr wrap="square" lIns="91440" tIns="45720" rIns="91440" bIns="45720" anchor="t">
            <a:noAutofit/>
          </a:bodyPr>
          <a:lstStyle/>
          <a:p>
            <a:r>
              <a:rPr sz="1050" b="1">
                <a:solidFill>
                  <a:srgbClr val="C9B6F0"/>
                </a:solidFill>
              </a:rPr>
              <a:t>TCM PROGRAM   › </a:t>
            </a:r>
            <a:r>
              <a:rPr lang="en-US" sz="1050" b="1">
                <a:solidFill>
                  <a:srgbClr val="C9B6F0"/>
                </a:solidFill>
              </a:rPr>
              <a:t> </a:t>
            </a:r>
            <a:r>
              <a:rPr sz="1050" b="1">
                <a:solidFill>
                  <a:srgbClr val="C9B6F0"/>
                </a:solidFill>
              </a:rPr>
              <a:t>CULTIVATION LAYER</a:t>
            </a:r>
            <a:r>
              <a:rPr lang="en-US" sz="1050" b="1">
                <a:solidFill>
                  <a:srgbClr val="C9B6F0"/>
                </a:solidFill>
              </a:rPr>
              <a:t> </a:t>
            </a:r>
            <a:endParaRPr sz="1050" b="1">
              <a:solidFill>
                <a:srgbClr val="C9B6F0"/>
              </a:solidFill>
            </a:endParaRPr>
          </a:p>
        </p:txBody>
      </p:sp>
      <p:sp>
        <p:nvSpPr>
          <p:cNvPr id="323" name="TB Main">
            <a:extLst>
              <a:ext uri="{FF2B5EF4-FFF2-40B4-BE49-F238E27FC236}">
                <a16:creationId xmlns:a16="http://schemas.microsoft.com/office/drawing/2014/main" id="{1CC3497E-7EF4-51A8-071D-84C56AF05869}"/>
              </a:ext>
            </a:extLst>
          </p:cNvPr>
          <p:cNvSpPr>
            <a:spLocks noGrp="1"/>
          </p:cNvSpPr>
          <p:nvPr/>
        </p:nvSpPr>
        <p:spPr>
          <a:xfrm>
            <a:off x="806958" y="1150000"/>
            <a:ext cx="4700000" cy="620000"/>
          </a:xfrm>
          <a:prstGeom prst="rect">
            <a:avLst/>
          </a:prstGeom>
        </p:spPr>
        <p:txBody>
          <a:bodyPr wrap="square" lIns="91440" tIns="45720" rIns="91440" bIns="45720" anchor="t">
            <a:noAutofit/>
          </a:bodyPr>
          <a:lstStyle/>
          <a:p>
            <a:r>
              <a:rPr lang="en-US" sz="2850" b="1" dirty="0">
                <a:solidFill>
                  <a:srgbClr val="FFFFFF"/>
                </a:solidFill>
              </a:rPr>
              <a:t>PROCESS PLANNING</a:t>
            </a:r>
            <a:r>
              <a:rPr sz="2850" b="1" dirty="0">
                <a:solidFill>
                  <a:srgbClr val="FFFFFF"/>
                </a:solidFill>
              </a:rPr>
              <a:t> ART</a:t>
            </a:r>
          </a:p>
        </p:txBody>
      </p:sp>
      <p:sp>
        <p:nvSpPr>
          <p:cNvPr id="324" name="TB Sub">
            <a:extLst>
              <a:ext uri="{FF2B5EF4-FFF2-40B4-BE49-F238E27FC236}">
                <a16:creationId xmlns:a16="http://schemas.microsoft.com/office/drawing/2014/main" id="{F3057BAF-E739-05DE-0499-180D7ADCC57E}"/>
              </a:ext>
            </a:extLst>
          </p:cNvPr>
          <p:cNvSpPr>
            <a:spLocks noGrp="1"/>
          </p:cNvSpPr>
          <p:nvPr/>
        </p:nvSpPr>
        <p:spPr>
          <a:xfrm>
            <a:off x="806958" y="1800000"/>
            <a:ext cx="4991214" cy="791500"/>
          </a:xfrm>
          <a:prstGeom prst="rect">
            <a:avLst/>
          </a:prstGeom>
        </p:spPr>
        <p:txBody>
          <a:bodyPr wrap="square" anchor="t">
            <a:noAutofit/>
          </a:bodyPr>
          <a:lstStyle/>
          <a:p>
            <a:r>
              <a:rPr lang="en-US" sz="1400" i="1" dirty="0">
                <a:solidFill>
                  <a:srgbClr val="E9EDF3"/>
                </a:solidFill>
              </a:rPr>
              <a:t>Shared practices turn individual expertise into repeatable clarity</a:t>
            </a:r>
          </a:p>
        </p:txBody>
      </p:sp>
      <p:sp>
        <p:nvSpPr>
          <p:cNvPr id="2" name="Spine Panel">
            <a:extLst>
              <a:ext uri="{FF2B5EF4-FFF2-40B4-BE49-F238E27FC236}">
                <a16:creationId xmlns:a16="http://schemas.microsoft.com/office/drawing/2014/main" id="{AF1643BC-6C94-C446-1F29-946B5AC81135}"/>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3" name="Spine Line">
            <a:extLst>
              <a:ext uri="{FF2B5EF4-FFF2-40B4-BE49-F238E27FC236}">
                <a16:creationId xmlns:a16="http://schemas.microsoft.com/office/drawing/2014/main" id="{D05E5325-DC4A-EA85-B98B-51F3D1935EC9}"/>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39" name="Spine flower on">
            <a:hlinkClick r:id="rId4" action="ppaction://hlinksldjump"/>
          </p:cNvPr>
          <p:cNvPicPr>
            <a:picLocks noChangeAspect="1"/>
          </p:cNvPicPr>
          <p:nvPr/>
        </p:nvPicPr>
        <p:blipFill>
          <a:blip r:embed="rId5">
            <a:alphaModFix/>
            <a:extLst>
              <a:ext uri="{BEBA8EAE-BF5A-486C-A8C5-ECC9F3942E4B}">
                <a14:imgProps xmlns:a14="http://schemas.microsoft.com/office/drawing/2010/main">
                  <a14:imgLayer r:embed="rId6">
                    <a14:imgEffect>
                      <a14:colorTemperature colorTemp="8800"/>
                    </a14:imgEffect>
                    <a14:imgEffect>
                      <a14:saturation sat="400000"/>
                    </a14:imgEffect>
                  </a14:imgLayer>
                </a14:imgProps>
              </a:ext>
            </a:extLst>
          </a:blip>
          <a:stretch>
            <a:fillRect/>
          </a:stretch>
        </p:blipFill>
        <p:spPr>
          <a:xfrm>
            <a:off x="11065000" y="1741500"/>
            <a:ext cx="850000" cy="850000"/>
          </a:xfrm>
          <a:prstGeom prst="rect">
            <a:avLst/>
          </a:prstGeom>
          <a:ln w="12700">
            <a:solidFill>
              <a:schemeClr val="tx1"/>
            </a:solidFill>
          </a:ln>
        </p:spPr>
      </p:pic>
      <p:pic>
        <p:nvPicPr>
          <p:cNvPr id="340" name="Spine star on">
            <a:hlinkClick r:id="rId7" action="ppaction://hlinksldjump"/>
          </p:cNvPr>
          <p:cNvPicPr>
            <a:picLocks noChangeAspect="1"/>
          </p:cNvPicPr>
          <p:nvPr/>
        </p:nvPicPr>
        <p:blipFill>
          <a:blip r:embed="rId8"/>
          <a:stretch>
            <a:fillRect/>
          </a:stretch>
        </p:blipFill>
        <p:spPr>
          <a:xfrm>
            <a:off x="11087500" y="533608"/>
            <a:ext cx="850392" cy="850392"/>
          </a:xfrm>
          <a:prstGeom prst="rect">
            <a:avLst/>
          </a:prstGeom>
        </p:spPr>
      </p:pic>
      <p:pic>
        <p:nvPicPr>
          <p:cNvPr id="341" name="Spine flow on">
            <a:hlinkClick r:id="rId9" action="ppaction://hlinksldjump"/>
          </p:cNvPr>
          <p:cNvPicPr>
            <a:picLocks noChangeAspect="1"/>
          </p:cNvPicPr>
          <p:nvPr/>
        </p:nvPicPr>
        <p:blipFill>
          <a:blip r:embed="rId10"/>
          <a:stretch>
            <a:fillRect/>
          </a:stretch>
        </p:blipFill>
        <p:spPr>
          <a:xfrm>
            <a:off x="11065000" y="2949000"/>
            <a:ext cx="850000" cy="850000"/>
          </a:xfrm>
          <a:prstGeom prst="rect">
            <a:avLst/>
          </a:prstGeom>
        </p:spPr>
      </p:pic>
      <p:pic>
        <p:nvPicPr>
          <p:cNvPr id="342" name="Spine pillar on">
            <a:hlinkClick r:id="rId11" action="ppaction://hlinksldjump"/>
          </p:cNvPr>
          <p:cNvPicPr>
            <a:picLocks noChangeAspect="1"/>
          </p:cNvPicPr>
          <p:nvPr/>
        </p:nvPicPr>
        <p:blipFill>
          <a:blip r:embed="rId12"/>
          <a:stretch>
            <a:fillRect/>
          </a:stretch>
        </p:blipFill>
        <p:spPr>
          <a:xfrm>
            <a:off x="11065000" y="4156500"/>
            <a:ext cx="850000" cy="850000"/>
          </a:xfrm>
          <a:prstGeom prst="rect">
            <a:avLst/>
          </a:prstGeom>
        </p:spPr>
      </p:pic>
      <p:pic>
        <p:nvPicPr>
          <p:cNvPr id="343" name="Spine bulb on">
            <a:hlinkClick r:id="rId13" action="ppaction://hlinksldjump"/>
          </p:cNvPr>
          <p:cNvPicPr>
            <a:picLocks noChangeAspect="1"/>
          </p:cNvPicPr>
          <p:nvPr/>
        </p:nvPicPr>
        <p:blipFill>
          <a:blip r:embed="rId14"/>
          <a:stretch>
            <a:fillRect/>
          </a:stretch>
        </p:blipFill>
        <p:spPr>
          <a:xfrm>
            <a:off x="11065000" y="5364000"/>
            <a:ext cx="850000" cy="850000"/>
          </a:xfrm>
          <a:prstGeom prst="rect">
            <a:avLst/>
          </a:prstGeom>
        </p:spPr>
      </p:pic>
      <p:sp>
        <p:nvSpPr>
          <p:cNvPr id="4" name="TextBox 3">
            <a:extLst>
              <a:ext uri="{FF2B5EF4-FFF2-40B4-BE49-F238E27FC236}">
                <a16:creationId xmlns:a16="http://schemas.microsoft.com/office/drawing/2014/main" id="{DB262AE7-5AC0-E6D6-980D-76FBAD7FDC49}"/>
              </a:ext>
            </a:extLst>
          </p:cNvPr>
          <p:cNvSpPr txBox="1"/>
          <p:nvPr/>
        </p:nvSpPr>
        <p:spPr>
          <a:xfrm>
            <a:off x="514350" y="3584496"/>
            <a:ext cx="4992608" cy="997004"/>
          </a:xfrm>
          <a:prstGeom prst="rect">
            <a:avLst/>
          </a:prstGeom>
          <a:noFill/>
          <a:effectLst>
            <a:glow rad="127000">
              <a:srgbClr val="1A0F14">
                <a:alpha val="26275"/>
              </a:srgbClr>
            </a:glow>
          </a:effectLst>
        </p:spPr>
        <p:txBody>
          <a:bodyPr wrap="square" lIns="45720" tIns="18288" rIns="45720" bIns="18288" rtlCol="0">
            <a:spAutoFit/>
          </a:bodyPr>
          <a:lstStyle/>
          <a:p>
            <a:pPr>
              <a:lnSpc>
                <a:spcPct val="135000"/>
              </a:lnSpc>
            </a:pPr>
            <a:r>
              <a:rPr lang="en-US" sz="240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What we cultivate together, </a:t>
            </a:r>
          </a:p>
          <a:p>
            <a:pPr>
              <a:lnSpc>
                <a:spcPct val="135000"/>
              </a:lnSpc>
            </a:pPr>
            <a:r>
              <a:rPr lang="en-US" sz="240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AI will amplify—clarity or confusion.</a:t>
            </a:r>
          </a:p>
        </p:txBody>
      </p:sp>
      <p:sp>
        <p:nvSpPr>
          <p:cNvPr id="5" name="Sub line">
            <a:extLst>
              <a:ext uri="{FF2B5EF4-FFF2-40B4-BE49-F238E27FC236}">
                <a16:creationId xmlns:a16="http://schemas.microsoft.com/office/drawing/2014/main" id="{D2D4DF41-3539-17C9-5DB5-E718886FD550}"/>
              </a:ext>
            </a:extLst>
          </p:cNvPr>
          <p:cNvSpPr>
            <a:spLocks/>
          </p:cNvSpPr>
          <p:nvPr/>
        </p:nvSpPr>
        <p:spPr>
          <a:xfrm>
            <a:off x="877494" y="2275800"/>
            <a:ext cx="4110323" cy="240000"/>
          </a:xfrm>
          <a:prstGeom prst="rect">
            <a:avLst/>
          </a:prstGeom>
          <a:noFill/>
        </p:spPr>
        <p:txBody>
          <a:bodyPr wrap="square" lIns="0" tIns="0" rIns="0" bIns="0" anchor="t"/>
          <a:lstStyle/>
          <a:p>
            <a:pPr>
              <a:buNone/>
            </a:pPr>
            <a:r>
              <a:rPr lang="en-US" sz="1150" i="1">
                <a:solidFill>
                  <a:srgbClr val="D9CFF2"/>
                </a:solidFill>
              </a:rPr>
              <a:t> PI-OCT26 SD #1  ·  TC2612 ·  45 FEATURES (40 SDD) </a:t>
            </a:r>
          </a:p>
        </p:txBody>
      </p:sp>
    </p:spTree>
    <p:extLst>
      <p:ext uri="{BB962C8B-B14F-4D97-AF65-F5344CB8AC3E}">
        <p14:creationId xmlns:p14="http://schemas.microsoft.com/office/powerpoint/2010/main" val="1203626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nd - Lotus"/>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E6E5D111-364A-4001-9366-8DFE09EB7FBD}"/>
              </a:ext>
            </a:extLst>
          </p:cNvPr>
          <p:cNvSpPr>
            <a:spLocks noGrp="1"/>
          </p:cNvSpPr>
          <p:nvPr/>
        </p:nvSpPr>
        <p:spPr>
          <a:xfrm>
            <a:off x="514350" y="723900"/>
            <a:ext cx="5429250" cy="1952625"/>
          </a:xfrm>
          <a:prstGeom prst="roundRect">
            <a:avLst>
              <a:gd name="adj" fmla="val 3902"/>
            </a:avLst>
          </a:prstGeom>
          <a:solidFill>
            <a:srgbClr val="52399D"/>
          </a:solidFill>
          <a:ln w="19050">
            <a:solidFill>
              <a:srgbClr val="714FD6">
                <a:alpha val="92520"/>
              </a:srgbClr>
            </a:solidFill>
            <a:prstDash val="solid"/>
          </a:ln>
        </p:spPr>
        <p:txBody>
          <a:bodyPr/>
          <a:lstStyle/>
          <a:p>
            <a:endParaRPr/>
          </a:p>
        </p:txBody>
      </p:sp>
      <p:sp>
        <p:nvSpPr>
          <p:cNvPr id="4" name="Title">
            <a:extLst>
              <a:ext uri="{FF2B5EF4-FFF2-40B4-BE49-F238E27FC236}">
                <a16:creationId xmlns:a16="http://schemas.microsoft.com/office/drawing/2014/main" id="{2B213A7C-471E-4D2A-949C-1C53E9F144C2}"/>
              </a:ext>
            </a:extLst>
          </p:cNvPr>
          <p:cNvSpPr>
            <a:spLocks noGrp="1"/>
          </p:cNvSpPr>
          <p:nvPr/>
        </p:nvSpPr>
        <p:spPr>
          <a:xfrm>
            <a:off x="762000" y="1362912"/>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LOTUS</a:t>
            </a:r>
            <a:endParaRPr sz="2775" b="1">
              <a:solidFill>
                <a:srgbClr val="FFFFFF"/>
              </a:solidFill>
            </a:endParaRPr>
          </a:p>
        </p:txBody>
      </p:sp>
      <p:sp>
        <p:nvSpPr>
          <p:cNvPr id="5" name="Descriptor">
            <a:extLst>
              <a:ext uri="{FF2B5EF4-FFF2-40B4-BE49-F238E27FC236}">
                <a16:creationId xmlns:a16="http://schemas.microsoft.com/office/drawing/2014/main" id="{04B7878C-FB6B-4DFD-8B55-C896F3F2D7F0}"/>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0EEF6"/>
                </a:solidFill>
              </a:defRPr>
            </a:pPr>
            <a:r>
              <a:rPr lang="en-US" sz="1350" i="1">
                <a:solidFill>
                  <a:srgbClr val="C8BCEB"/>
                </a:solidFill>
              </a:rPr>
              <a:t>Renewal assembly &amp; infrastructure</a:t>
            </a:r>
          </a:p>
        </p:txBody>
      </p:sp>
      <p:sp>
        <p:nvSpPr>
          <p:cNvPr id="950" name="Leadership Card"/>
          <p:cNvSpPr/>
          <p:nvPr/>
        </p:nvSpPr>
        <p:spPr>
          <a:xfrm>
            <a:off x="514350" y="2820000"/>
            <a:ext cx="3990000" cy="3450000"/>
          </a:xfrm>
          <a:prstGeom prst="roundRect">
            <a:avLst>
              <a:gd name="adj" fmla="val 5500"/>
            </a:avLst>
          </a:prstGeom>
          <a:solidFill>
            <a:srgbClr val="221436">
              <a:alpha val="80254"/>
            </a:srgbClr>
          </a:solidFill>
          <a:ln w="19050">
            <a:solidFill>
              <a:srgbClr val="714FD6">
                <a:alpha val="9252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714FD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714FD6"/>
          </a:solidFill>
          <a:ln>
            <a:noFill/>
          </a:ln>
        </p:spPr>
        <p:txBody>
          <a:bodyPr/>
          <a:lstStyle/>
          <a:p>
            <a:endParaRPr lang="en-US">
              <a:solidFill>
                <a:srgbClr val="BEB1E7"/>
              </a:solidFill>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BEB1E7"/>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marL="0" indent="0">
              <a:spcBef>
                <a:spcPts val="0"/>
              </a:spcBef>
              <a:buNone/>
            </a:pPr>
            <a:r>
              <a:rPr lang="en-US" sz="1150">
                <a:solidFill>
                  <a:srgbClr val="C8BCEB"/>
                </a:solidFill>
              </a:rPr>
              <a:t>Lean-Agile Leader</a:t>
            </a:r>
            <a:br>
              <a:rPr lang="en-US" sz="600"/>
            </a:br>
            <a:r>
              <a:rPr lang="en-US" sz="1350" b="1">
                <a:solidFill>
                  <a:srgbClr val="FFFFFF"/>
                </a:solidFill>
              </a:rPr>
              <a:t>Sandeep </a:t>
            </a:r>
            <a:r>
              <a:rPr lang="en-US" sz="1350" b="1" err="1">
                <a:solidFill>
                  <a:srgbClr val="FFFFFF"/>
                </a:solidFill>
              </a:rPr>
              <a:t>Sankpal</a:t>
            </a:r>
          </a:p>
          <a:p>
            <a:pPr marL="0" indent="0">
              <a:spcBef>
                <a:spcPts val="600"/>
              </a:spcBef>
              <a:buNone/>
            </a:pPr>
            <a:r>
              <a:rPr lang="en-US" sz="1150">
                <a:solidFill>
                  <a:srgbClr val="C8BCEB"/>
                </a:solidFill>
              </a:rPr>
              <a:t>Product Owner</a:t>
            </a:r>
            <a:br>
              <a:rPr lang="en-US" sz="600"/>
            </a:br>
            <a:r>
              <a:rPr lang="en-US" sz="1350" b="1">
                <a:solidFill>
                  <a:srgbClr val="FFFFFF"/>
                </a:solidFill>
              </a:rPr>
              <a:t>Shashank </a:t>
            </a:r>
            <a:r>
              <a:rPr lang="en-US" sz="1350" b="1" err="1">
                <a:solidFill>
                  <a:srgbClr val="FFFFFF"/>
                </a:solidFill>
              </a:rPr>
              <a:t>Alandikar</a:t>
            </a:r>
          </a:p>
          <a:p>
            <a:pPr marL="0" indent="0">
              <a:spcBef>
                <a:spcPts val="600"/>
              </a:spcBef>
              <a:buNone/>
            </a:pPr>
            <a:r>
              <a:rPr lang="en-US" sz="1150">
                <a:solidFill>
                  <a:srgbClr val="C8BCEB"/>
                </a:solidFill>
              </a:rPr>
              <a:t>Scrum Master</a:t>
            </a:r>
            <a:br>
              <a:rPr lang="en-US" sz="600"/>
            </a:br>
            <a:r>
              <a:rPr lang="en-US" sz="1350" b="1">
                <a:solidFill>
                  <a:srgbClr val="FFFFFF"/>
                </a:solidFill>
              </a:rPr>
              <a:t>Kuldeep Gaikwad</a:t>
            </a:r>
          </a:p>
        </p:txBody>
      </p:sp>
      <p:sp>
        <p:nvSpPr>
          <p:cNvPr id="955" name="Ownership Card"/>
          <p:cNvSpPr/>
          <p:nvPr/>
        </p:nvSpPr>
        <p:spPr>
          <a:xfrm>
            <a:off x="4704350" y="2820000"/>
            <a:ext cx="5915650" cy="3450000"/>
          </a:xfrm>
          <a:prstGeom prst="roundRect">
            <a:avLst>
              <a:gd name="adj" fmla="val 5500"/>
            </a:avLst>
          </a:prstGeom>
          <a:solidFill>
            <a:srgbClr val="221436">
              <a:alpha val="82000"/>
            </a:srgbClr>
          </a:solidFill>
          <a:ln w="19050">
            <a:solidFill>
              <a:srgbClr val="714FD6">
                <a:alpha val="92520"/>
              </a:srgbClr>
            </a:solidFill>
          </a:ln>
        </p:spPr>
        <p:txBody>
          <a:bodyPr/>
          <a:lstStyle/>
          <a:p>
            <a:r>
              <a:rPr lang="en-US"/>
              <a:t> </a:t>
            </a:r>
            <a:endParaRPr/>
          </a:p>
        </p:txBody>
      </p:sp>
      <p:sp>
        <p:nvSpPr>
          <p:cNvPr id="956" name="Card Accent"/>
          <p:cNvSpPr/>
          <p:nvPr/>
        </p:nvSpPr>
        <p:spPr>
          <a:xfrm>
            <a:off x="4795790" y="2950000"/>
            <a:ext cx="55000" cy="3190000"/>
          </a:xfrm>
          <a:prstGeom prst="roundRect">
            <a:avLst>
              <a:gd name="adj" fmla="val 50000"/>
            </a:avLst>
          </a:prstGeom>
          <a:solidFill>
            <a:srgbClr val="714FD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714FD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BEB1E7"/>
                </a:solidFill>
              </a:rPr>
              <a:t>OWNERSHIP</a:t>
            </a:r>
          </a:p>
        </p:txBody>
      </p:sp>
      <p:sp>
        <p:nvSpPr>
          <p:cNvPr id="960" name="Ownership Text"/>
          <p:cNvSpPr>
            <a:spLocks noGrp="1"/>
          </p:cNvSpPr>
          <p:nvPr/>
        </p:nvSpPr>
        <p:spPr>
          <a:xfrm>
            <a:off x="4944350" y="3590000"/>
            <a:ext cx="265000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Infrastructure</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Framework Services</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Manage WP &amp; Task Navigations</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High Level Planning</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PERT</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Summary &amp; Files tabs</a:t>
            </a:r>
          </a:p>
        </p:txBody>
      </p:sp>
      <p:sp>
        <p:nvSpPr>
          <p:cNvPr id="961" name="Ownership Text 2"/>
          <p:cNvSpPr>
            <a:spLocks noGrp="1"/>
          </p:cNvSpPr>
          <p:nvPr/>
        </p:nvSpPr>
        <p:spPr>
          <a:xfrm>
            <a:off x="7830000" y="3590000"/>
            <a:ext cx="265000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Change Management – BOP</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BOE Authoring</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Integration with Quality Planning (</a:t>
            </a:r>
            <a:r>
              <a:rPr lang="en-US" sz="1350" dirty="0" err="1">
                <a:solidFill>
                  <a:srgbClr val="F0F8FA"/>
                </a:solidFill>
                <a:latin typeface="Segoe UI"/>
                <a:cs typeface="Segoe UI"/>
              </a:rPr>
              <a:t>TcQ</a:t>
            </a:r>
            <a:r>
              <a:rPr lang="en-US" sz="1350" dirty="0">
                <a:solidFill>
                  <a:srgbClr val="F0F8FA"/>
                </a:solidFill>
                <a:latin typeface="Segoe UI"/>
                <a:cs typeface="Segoe UI"/>
              </a:rPr>
              <a:t>)</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Accountability Check</a:t>
            </a:r>
          </a:p>
          <a:p>
            <a:pPr marL="228600" indent="-228600">
              <a:spcBef>
                <a:spcPts val="200"/>
              </a:spcBef>
              <a:buNone/>
            </a:pPr>
            <a:r>
              <a:rPr lang="en-US" sz="1350" dirty="0">
                <a:solidFill>
                  <a:srgbClr val="8966F2"/>
                </a:solidFill>
              </a:rPr>
              <a:t>▪  </a:t>
            </a:r>
            <a:r>
              <a:rPr lang="en-US" sz="1350" dirty="0">
                <a:solidFill>
                  <a:srgbClr val="F0F8FA"/>
                </a:solidFill>
                <a:latin typeface="Segoe UI"/>
                <a:cs typeface="Segoe UI"/>
              </a:rPr>
              <a:t>DIPA</a:t>
            </a:r>
          </a:p>
        </p:txBody>
      </p:sp>
      <p:grpSp>
        <p:nvGrpSpPr>
          <p:cNvPr id="15" name="Vertical Spine - Flowers">
            <a:extLst>
              <a:ext uri="{FF2B5EF4-FFF2-40B4-BE49-F238E27FC236}">
                <a16:creationId xmlns:a16="http://schemas.microsoft.com/office/drawing/2014/main" id="{CE265CAB-EAEA-AD57-4716-8C624D121451}"/>
              </a:ext>
            </a:extLst>
          </p:cNvPr>
          <p:cNvGrpSpPr>
            <a:grpSpLocks noGrp="1" noUngrp="1" noRot="1" noMove="1" noResize="1"/>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D415CC22-96CC-2CCC-F3D6-9A27682E9320}"/>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648C0C49-CFB2-C41F-C895-888ED594045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610841DC-8398-7394-C00D-65E411F22DB4}"/>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5AF8AD5A-5D3F-60EC-3AD3-171E492DA25F}"/>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9D5F48D6-3983-07C0-A752-46F5C7DFE507}"/>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0948BCDE-4E86-D719-632F-54A9FAC2DAFD}"/>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4CAB8096-800D-34D5-19C4-886402873AA7}"/>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
        <p:nvSpPr>
          <p:cNvPr id="8" name="TB Accent">
            <a:extLst>
              <a:ext uri="{FF2B5EF4-FFF2-40B4-BE49-F238E27FC236}">
                <a16:creationId xmlns:a16="http://schemas.microsoft.com/office/drawing/2014/main" id="{FB4D5173-0B88-3BA0-832D-56E5D4E70B06}"/>
              </a:ext>
            </a:extLst>
          </p:cNvPr>
          <p:cNvSpPr>
            <a:spLocks noGrp="1"/>
          </p:cNvSpPr>
          <p:nvPr/>
        </p:nvSpPr>
        <p:spPr>
          <a:xfrm>
            <a:off x="605790" y="952500"/>
            <a:ext cx="64008" cy="1495425"/>
          </a:xfrm>
          <a:prstGeom prst="roundRect">
            <a:avLst>
              <a:gd name="adj" fmla="val 50000"/>
            </a:avLst>
          </a:prstGeom>
          <a:solidFill>
            <a:srgbClr val="714FD6"/>
          </a:solidFill>
          <a:ln>
            <a:noFill/>
          </a:ln>
        </p:spPr>
        <p:txBody>
          <a:bodyPr/>
          <a:lstStyle/>
          <a:p>
            <a:endParaRPr/>
          </a:p>
        </p:txBody>
      </p:sp>
      <p:sp>
        <p:nvSpPr>
          <p:cNvPr id="9" name="TB Super">
            <a:extLst>
              <a:ext uri="{FF2B5EF4-FFF2-40B4-BE49-F238E27FC236}">
                <a16:creationId xmlns:a16="http://schemas.microsoft.com/office/drawing/2014/main" id="{67CE7415-2F78-B49D-4D2B-6E6D4FFE63BA}"/>
              </a:ext>
            </a:extLst>
          </p:cNvPr>
          <p:cNvSpPr>
            <a:spLocks noGrp="1"/>
          </p:cNvSpPr>
          <p:nvPr/>
        </p:nvSpPr>
        <p:spPr>
          <a:xfrm>
            <a:off x="762000" y="1010262"/>
            <a:ext cx="4700000" cy="247650"/>
          </a:xfrm>
          <a:prstGeom prst="rect">
            <a:avLst/>
          </a:prstGeom>
        </p:spPr>
        <p:txBody>
          <a:bodyPr wrap="square" lIns="91440" tIns="45720" rIns="91440" bIns="45720" anchor="t">
            <a:noAutofit/>
          </a:bodyPr>
          <a:lstStyle/>
          <a:p>
            <a:r>
              <a:rPr lang="en-US" sz="1050" b="1">
                <a:solidFill>
                  <a:srgbClr val="C6B9EF"/>
                </a:solidFill>
              </a:rPr>
              <a:t>TCM PROGRAM ›  PROCESS PLANNING ART &gt; CULTIVATION LAYER</a:t>
            </a:r>
          </a:p>
        </p:txBody>
      </p:sp>
    </p:spTree>
    <p:extLst>
      <p:ext uri="{BB962C8B-B14F-4D97-AF65-F5344CB8AC3E}">
        <p14:creationId xmlns:p14="http://schemas.microsoft.com/office/powerpoint/2010/main" val="142768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03F1D-9B0D-EAF0-5C71-D8B9577B1A8E}"/>
            </a:ext>
          </a:extLst>
        </p:cNvPr>
        <p:cNvGrpSpPr/>
        <p:nvPr/>
      </p:nvGrpSpPr>
      <p:grpSpPr>
        <a:xfrm>
          <a:off x="0" y="0"/>
          <a:ext cx="0" cy="0"/>
          <a:chOff x="0" y="0"/>
          <a:chExt cx="0" cy="0"/>
        </a:xfrm>
      </p:grpSpPr>
      <p:pic>
        <p:nvPicPr>
          <p:cNvPr id="10" name="Picture 9" descr="The essence of Easy Plan the application. ">
            <a:extLst>
              <a:ext uri="{FF2B5EF4-FFF2-40B4-BE49-F238E27FC236}">
                <a16:creationId xmlns:a16="http://schemas.microsoft.com/office/drawing/2014/main" id="{38A7F7B4-FB64-748A-6E18-B39AA925352B}"/>
              </a:ext>
            </a:extLst>
          </p:cNvPr>
          <p:cNvPicPr>
            <a:picLocks noChangeAspect="1"/>
          </p:cNvPicPr>
          <p:nvPr/>
        </p:nvPicPr>
        <p:blipFill>
          <a:blip r:embed="rId3"/>
          <a:srcRect t="11048" b="16951"/>
          <a:stretch>
            <a:fillRect/>
          </a:stretch>
        </p:blipFill>
        <p:spPr>
          <a:xfrm>
            <a:off x="1609" y="879256"/>
            <a:ext cx="12188805" cy="5857941"/>
          </a:xfrm>
          <a:prstGeom prst="rect">
            <a:avLst/>
          </a:prstGeom>
          <a:noFill/>
          <a:effectLst>
            <a:outerShdw blurRad="50800" dist="50800" dir="5400000" algn="ctr" rotWithShape="0">
              <a:srgbClr val="F8F8FA"/>
            </a:outerShdw>
          </a:effectLst>
        </p:spPr>
      </p:pic>
      <p:pic>
        <p:nvPicPr>
          <p:cNvPr id="5" name="Picture 4" descr="The essence of Easy Plan the appliction. " hidden="1">
            <a:extLst>
              <a:ext uri="{FF2B5EF4-FFF2-40B4-BE49-F238E27FC236}">
                <a16:creationId xmlns:a16="http://schemas.microsoft.com/office/drawing/2014/main" id="{16AEAED5-533C-4D5C-A322-ABA9A4268EDB}"/>
              </a:ext>
            </a:extLst>
          </p:cNvPr>
          <p:cNvPicPr>
            <a:picLocks noChangeAspect="1"/>
          </p:cNvPicPr>
          <p:nvPr/>
        </p:nvPicPr>
        <p:blipFill>
          <a:blip r:embed="rId4">
            <a:alphaModFix/>
          </a:blip>
          <a:stretch>
            <a:fillRect/>
          </a:stretch>
        </p:blipFill>
        <p:spPr>
          <a:xfrm>
            <a:off x="-106132" y="-170118"/>
            <a:ext cx="12296545" cy="8197696"/>
          </a:xfrm>
          <a:prstGeom prst="rect">
            <a:avLst/>
          </a:prstGeom>
        </p:spPr>
      </p:pic>
      <p:sp>
        <p:nvSpPr>
          <p:cNvPr id="3" name="TextBox 2">
            <a:extLst>
              <a:ext uri="{FF2B5EF4-FFF2-40B4-BE49-F238E27FC236}">
                <a16:creationId xmlns:a16="http://schemas.microsoft.com/office/drawing/2014/main" id="{43378613-7295-AE09-C4B3-FC7D7102B40F}"/>
              </a:ext>
            </a:extLst>
          </p:cNvPr>
          <p:cNvSpPr txBox="1"/>
          <p:nvPr/>
        </p:nvSpPr>
        <p:spPr>
          <a:xfrm>
            <a:off x="1589" y="120805"/>
            <a:ext cx="12188825" cy="825943"/>
          </a:xfrm>
          <a:prstGeom prst="rect">
            <a:avLst/>
          </a:prstGeom>
          <a:gradFill>
            <a:gsLst>
              <a:gs pos="22000">
                <a:schemeClr val="bg1"/>
              </a:gs>
              <a:gs pos="100000">
                <a:srgbClr val="F9F9FB"/>
              </a:gs>
            </a:gsLst>
            <a:lin ang="5400000" scaled="1"/>
          </a:gradFill>
        </p:spPr>
        <p:txBody>
          <a:bodyPr wrap="square" rtlCol="0">
            <a:normAutofit fontScale="92500"/>
          </a:bodyPr>
          <a:lstStyle/>
          <a:p>
            <a:pPr algn="ctr"/>
            <a:r>
              <a:rPr lang="en-US" sz="3600" b="1" dirty="0">
                <a:latin typeface="Helvetica Neue Medium" panose="02000503000000020004" pitchFamily="2" charset="0"/>
                <a:ea typeface="Helvetica Neue Medium" panose="02000503000000020004" pitchFamily="2" charset="0"/>
                <a:cs typeface="Helvetica Neue Medium" panose="02000503000000020004" pitchFamily="2" charset="0"/>
              </a:rPr>
              <a:t>Easy Plan System</a:t>
            </a:r>
            <a:r>
              <a:rPr lang="en-US" sz="3600" dirty="0">
                <a:latin typeface="Helvetica Neue Medium" panose="02000503000000020004" pitchFamily="2" charset="0"/>
                <a:ea typeface="Helvetica Neue Medium" panose="02000503000000020004" pitchFamily="2" charset="0"/>
                <a:cs typeface="Helvetica Neue Medium" panose="02000503000000020004" pitchFamily="2" charset="0"/>
              </a:rPr>
              <a:t>: Full Engineering     Manufacturing Loop</a:t>
            </a:r>
          </a:p>
        </p:txBody>
      </p:sp>
      <p:cxnSp>
        <p:nvCxnSpPr>
          <p:cNvPr id="6" name="Straight Arrow Connector 5">
            <a:extLst>
              <a:ext uri="{FF2B5EF4-FFF2-40B4-BE49-F238E27FC236}">
                <a16:creationId xmlns:a16="http://schemas.microsoft.com/office/drawing/2014/main" id="{CB08D3AD-DFCA-EAE1-5AD0-BFAFAA9B2788}"/>
              </a:ext>
            </a:extLst>
          </p:cNvPr>
          <p:cNvCxnSpPr>
            <a:cxnSpLocks/>
          </p:cNvCxnSpPr>
          <p:nvPr/>
        </p:nvCxnSpPr>
        <p:spPr>
          <a:xfrm>
            <a:off x="7264400" y="457200"/>
            <a:ext cx="491067" cy="0"/>
          </a:xfrm>
          <a:prstGeom prst="straightConnector1">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5246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2E1B57"/>
              </a:gs>
              <a:gs pos="55000">
                <a:srgbClr val="1A10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hidden="1"/>
          <p:cNvSpPr>
            <a:spLocks/>
          </p:cNvSpPr>
          <p:nvPr/>
        </p:nvSpPr>
        <p:spPr>
          <a:xfrm>
            <a:off x="0" y="13443"/>
            <a:ext cx="10950000" cy="1560000"/>
          </a:xfrm>
          <a:prstGeom prst="rect">
            <a:avLst/>
          </a:prstGeom>
          <a:gradFill>
            <a:gsLst>
              <a:gs pos="0">
                <a:srgbClr val="170D2E">
                  <a:alpha val="93000"/>
                </a:srgbClr>
              </a:gs>
              <a:gs pos="100000">
                <a:srgbClr val="170D2E">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714FD6"/>
          </a:solidFill>
          <a:ln>
            <a:noFill/>
          </a:ln>
        </p:spPr>
        <p:txBody>
          <a:bodyPr/>
          <a:lstStyle/>
          <a:p>
            <a:endParaRPr/>
          </a:p>
        </p:txBody>
      </p:sp>
      <p:graphicFrame>
        <p:nvGraphicFramePr>
          <p:cNvPr id="40" name="Feature Index Table"/>
          <p:cNvGraphicFramePr>
            <a:graphicFrameLocks/>
          </p:cNvGraphicFramePr>
          <p:nvPr>
            <p:extLst>
              <p:ext uri="{D42A27DB-BD31-4B8C-83A1-F6EECF244321}">
                <p14:modId xmlns:p14="http://schemas.microsoft.com/office/powerpoint/2010/main" val="1732030036"/>
              </p:ext>
            </p:extLst>
          </p:nvPr>
        </p:nvGraphicFramePr>
        <p:xfrm>
          <a:off x="410459" y="1897871"/>
          <a:ext cx="10370000" cy="2968699"/>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BEB1E7"/>
                          </a:solidFill>
                        </a:rPr>
                        <a:t>TEAM (FLOWER)</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tc>
                  <a:txBody>
                    <a:bodyPr/>
                    <a:lstStyle/>
                    <a:p>
                      <a:pPr algn="ctr"/>
                      <a:r>
                        <a:rPr lang="en-US" sz="1000" b="1">
                          <a:solidFill>
                            <a:srgbClr val="BEB1E7"/>
                          </a:solidFill>
                        </a:rPr>
                        <a:t>SDD</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tc>
                  <a:txBody>
                    <a:bodyPr/>
                    <a:lstStyle/>
                    <a:p>
                      <a:pPr algn="l"/>
                      <a:r>
                        <a:rPr lang="en-US" sz="1000" b="1" spc="30">
                          <a:solidFill>
                            <a:srgbClr val="BEB1E7"/>
                          </a:solidFill>
                        </a:rPr>
                        <a:t>FEATURE ID</a:t>
                      </a:r>
                    </a:p>
                  </a:txBody>
                  <a:tcPr marL="72000" marR="54000" marT="32000" marB="32000" anchor="ctr">
                    <a:lnL w="6350" cap="flat" cmpd="sng" algn="ctr">
                      <a:solidFill>
                        <a:srgbClr val="714FD6">
                          <a:alpha val="82000"/>
                        </a:srgbClr>
                      </a:solidFill>
                      <a:prstDash val="solid"/>
                      <a:round/>
                      <a:headEnd type="none" w="med" len="med"/>
                      <a:tailEnd type="none" w="med" len="med"/>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tc>
                  <a:txBody>
                    <a:bodyPr/>
                    <a:lstStyle/>
                    <a:p>
                      <a:pPr algn="l"/>
                      <a:r>
                        <a:rPr lang="en-US" sz="1000" b="1" spc="30">
                          <a:solidFill>
                            <a:srgbClr val="BEB1E7"/>
                          </a:solidFill>
                        </a:rPr>
                        <a:t>FEATURE NAME</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tc>
                  <a:txBody>
                    <a:bodyPr/>
                    <a:lstStyle/>
                    <a:p>
                      <a:pPr algn="ctr"/>
                      <a:r>
                        <a:rPr lang="en-US" sz="1000" b="1" spc="30">
                          <a:solidFill>
                            <a:srgbClr val="BEB1E7"/>
                          </a:solidFill>
                        </a:rPr>
                        <a:t>TARGET RELEASE</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tc>
                  <a:txBody>
                    <a:bodyPr/>
                    <a:lstStyle/>
                    <a:p>
                      <a:pPr algn="l"/>
                      <a:r>
                        <a:rPr lang="en-US" sz="1000" b="1" spc="30">
                          <a:solidFill>
                            <a:srgbClr val="BEB1E7"/>
                          </a:solidFill>
                        </a:rPr>
                        <a:t>WHO IT’S FOR</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714FD6">
                        <a:alpha val="92000"/>
                      </a:srgbClr>
                    </a:solidFill>
                  </a:tcPr>
                </a:tc>
                <a:extLst>
                  <a:ext uri="{0D108BD9-81ED-4DB2-BD59-A6C34878D82A}">
                    <a16:rowId xmlns:a16="http://schemas.microsoft.com/office/drawing/2014/main" val="10000"/>
                  </a:ext>
                </a:extLst>
              </a:tr>
              <a:tr h="423800">
                <a:tc>
                  <a:txBody>
                    <a:bodyPr/>
                    <a:lstStyle/>
                    <a:p>
                      <a:pPr algn="l"/>
                      <a:r>
                        <a:rPr lang="en-US" sz="1000" b="1">
                          <a:solidFill>
                            <a:srgbClr val="B39FEF"/>
                          </a:solidFill>
                        </a:rPr>
                        <a:t>Lotus</a:t>
                      </a:r>
                    </a:p>
                  </a:txBody>
                  <a:tcPr marL="72000" marR="54000" marT="32000" marB="32000" anchor="ctr">
                    <a:lnL w="6350">
                      <a:solidFill>
                        <a:srgbClr val="714FD6">
                          <a:alpha val="82000"/>
                        </a:srgbClr>
                      </a:solidFill>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tc>
                  <a:txBody>
                    <a:bodyPr/>
                    <a:lstStyle/>
                    <a:p>
                      <a:pPr algn="ctr"/>
                      <a:r>
                        <a:rPr lang="en-US" sz="950" b="1">
                          <a:solidFill>
                            <a:srgbClr val="D8D0F1"/>
                          </a:solidFill>
                        </a:rPr>
                        <a:t>SDD</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tc>
                  <a:txBody>
                    <a:bodyPr/>
                    <a:lstStyle/>
                    <a:p>
                      <a:pPr algn="l"/>
                      <a:r>
                        <a:rPr lang="en-US" sz="1000" u="sng">
                          <a:solidFill>
                            <a:srgbClr val="C9B8F5"/>
                          </a:solidFill>
                        </a:rPr>
                        <a:t>TCM-468974</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tc>
                  <a:txBody>
                    <a:bodyPr/>
                    <a:lstStyle/>
                    <a:p>
                      <a:pPr algn="l"/>
                      <a:r>
                        <a:rPr lang="en-US" sz="1000">
                          <a:solidFill>
                            <a:srgbClr val="D8D0F1"/>
                          </a:solidFill>
                        </a:rPr>
                        <a:t>Characteristics in EP - Support "produced in"</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tc>
                  <a:txBody>
                    <a:bodyPr/>
                    <a:lstStyle/>
                    <a:p>
                      <a:pPr algn="ctr"/>
                      <a:r>
                        <a:rPr lang="en-US" sz="1000" b="1">
                          <a:solidFill>
                            <a:srgbClr val="D8D0F1"/>
                          </a:solidFill>
                        </a:rPr>
                        <a:t>TC2612</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tc>
                  <a:txBody>
                    <a:bodyPr/>
                    <a:lstStyle/>
                    <a:p>
                      <a:pPr>
                        <a:spcBef>
                          <a:spcPts val="700"/>
                        </a:spcBef>
                      </a:pPr>
                      <a:r>
                        <a:rPr lang="en-IN" sz="1000" i="1">
                          <a:solidFill>
                            <a:srgbClr val="C2CAD6"/>
                          </a:solidFill>
                        </a:rPr>
                        <a:t>ITP Aero</a:t>
                      </a:r>
                    </a:p>
                    <a:p>
                      <a:pPr>
                        <a:spcBef>
                          <a:spcPts val="700"/>
                        </a:spcBef>
                      </a:pPr>
                      <a:r>
                        <a:rPr lang="en-IN" sz="1000" i="1">
                          <a:solidFill>
                            <a:srgbClr val="C2CAD6"/>
                          </a:solidFill>
                        </a:rPr>
                        <a:t>P&amp;W</a:t>
                      </a:r>
                    </a:p>
                  </a:txBody>
                  <a:tcPr marL="72000" marR="54000" marT="32000" marB="32000" anchor="ctr">
                    <a:lnL w="6350" cap="flat" cmpd="sng" algn="ctr">
                      <a:solidFill>
                        <a:srgbClr val="714FD6">
                          <a:alpha val="82000"/>
                        </a:srgbClr>
                      </a:solidFill>
                      <a:prstDash val="solid"/>
                      <a:round/>
                      <a:headEnd type="none" w="med" len="med"/>
                      <a:tailEnd type="none" w="med" len="med"/>
                    </a:lnL>
                    <a:lnR w="6350">
                      <a:solidFill>
                        <a:srgbClr val="714FD6">
                          <a:alpha val="82000"/>
                        </a:srgbClr>
                      </a:solidFill>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34265E">
                        <a:alpha val="100000"/>
                      </a:srgbClr>
                    </a:solidFill>
                  </a:tcPr>
                </a:tc>
                <a:extLst>
                  <a:ext uri="{0D108BD9-81ED-4DB2-BD59-A6C34878D82A}">
                    <a16:rowId xmlns:a16="http://schemas.microsoft.com/office/drawing/2014/main" val="10002"/>
                  </a:ext>
                </a:extLst>
              </a:tr>
              <a:tr h="423800">
                <a:tc>
                  <a:txBody>
                    <a:bodyPr/>
                    <a:lstStyle/>
                    <a:p>
                      <a:pPr algn="l"/>
                      <a:r>
                        <a:rPr lang="en-US" sz="1000" b="1">
                          <a:solidFill>
                            <a:srgbClr val="B39FEF"/>
                          </a:solidFill>
                        </a:rPr>
                        <a:t>Lotus</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tc>
                  <a:txBody>
                    <a:bodyPr/>
                    <a:lstStyle/>
                    <a:p>
                      <a:pPr algn="ctr"/>
                      <a:r>
                        <a:rPr lang="en-US" sz="950" b="1">
                          <a:solidFill>
                            <a:srgbClr val="D8D0F1"/>
                          </a:solidFill>
                        </a:rPr>
                        <a:t>SDD</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tc>
                  <a:txBody>
                    <a:bodyPr/>
                    <a:lstStyle/>
                    <a:p>
                      <a:pPr algn="l"/>
                      <a:r>
                        <a:rPr lang="en-US" sz="1000" u="sng">
                          <a:solidFill>
                            <a:srgbClr val="C9B8F5"/>
                          </a:solidFill>
                        </a:rPr>
                        <a:t>TCM-468871</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tc>
                  <a:txBody>
                    <a:bodyPr/>
                    <a:lstStyle/>
                    <a:p>
                      <a:pPr algn="l"/>
                      <a:r>
                        <a:rPr lang="en-US" sz="1000">
                          <a:solidFill>
                            <a:srgbClr val="D8D0F1"/>
                          </a:solidFill>
                        </a:rPr>
                        <a:t>[2612] DIPA support for Mixed Production</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tc>
                  <a:txBody>
                    <a:bodyPr/>
                    <a:lstStyle/>
                    <a:p>
                      <a:pPr algn="ctr"/>
                      <a:r>
                        <a:rPr lang="en-US" sz="1000" b="1">
                          <a:solidFill>
                            <a:srgbClr val="D8D0F1"/>
                          </a:solidFill>
                        </a:rPr>
                        <a:t>TC2612</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tc>
                  <a:txBody>
                    <a:bodyPr/>
                    <a:lstStyle/>
                    <a:p>
                      <a:pPr marL="0" algn="l">
                        <a:buNone/>
                      </a:pPr>
                      <a:r>
                        <a:rPr lang="en-IN" sz="1000">
                          <a:solidFill>
                            <a:schemeClr val="bg1"/>
                          </a:solidFill>
                          <a:latin typeface="+mn-lt"/>
                          <a:ea typeface="+mn-ea"/>
                          <a:cs typeface="+mn-cs"/>
                        </a:rPr>
                        <a:t>Ford &amp; Ceer</a:t>
                      </a:r>
                      <a:endParaRPr lang="en-US" sz="1000">
                        <a:solidFill>
                          <a:schemeClr val="bg1"/>
                        </a:solidFill>
                        <a:latin typeface="+mn-lt"/>
                        <a:ea typeface="+mn-ea"/>
                        <a:cs typeface="+mn-cs"/>
                      </a:endParaRP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a:solidFill>
                        <a:srgbClr val="714FD6">
                          <a:alpha val="82000"/>
                        </a:srgbClr>
                      </a:solidFill>
                    </a:lnB>
                    <a:solidFill>
                      <a:srgbClr val="1E1537">
                        <a:alpha val="100000"/>
                      </a:srgbClr>
                    </a:solidFill>
                  </a:tcPr>
                </a:tc>
                <a:extLst>
                  <a:ext uri="{0D108BD9-81ED-4DB2-BD59-A6C34878D82A}">
                    <a16:rowId xmlns:a16="http://schemas.microsoft.com/office/drawing/2014/main" val="10003"/>
                  </a:ext>
                </a:extLst>
              </a:tr>
              <a:tr h="423799">
                <a:tc>
                  <a:txBody>
                    <a:bodyPr/>
                    <a:lstStyle/>
                    <a:p>
                      <a:pPr lvl="0" algn="l">
                        <a:buNone/>
                      </a:pPr>
                      <a:r>
                        <a:rPr lang="en-IN" sz="1000" b="1">
                          <a:solidFill>
                            <a:srgbClr val="B39FEF"/>
                          </a:solidFill>
                        </a:rPr>
                        <a:t>Lotus</a:t>
                      </a:r>
                      <a:endParaRPr lang="en-US" sz="1000" b="1">
                        <a:solidFill>
                          <a:srgbClr val="B39FEF"/>
                        </a:solidFill>
                      </a:endParaRPr>
                    </a:p>
                  </a:txBody>
                  <a:tcPr marL="72000" marR="54000" marT="32000" marB="32000" anchor="ctr">
                    <a:lnL w="6350">
                      <a:solidFill>
                        <a:srgbClr val="714FD6">
                          <a:alpha val="82000"/>
                        </a:srgbClr>
                      </a:solidFill>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a:solidFill>
                        <a:srgbClr val="714FD6">
                          <a:alpha val="82000"/>
                        </a:srgbClr>
                      </a:solidFill>
                    </a:lnB>
                    <a:solidFill>
                      <a:srgbClr val="34265E">
                        <a:alpha val="100000"/>
                      </a:srgbClr>
                    </a:solidFill>
                  </a:tcPr>
                </a:tc>
                <a:tc>
                  <a:txBody>
                    <a:bodyPr/>
                    <a:lstStyle/>
                    <a:p>
                      <a:pPr lvl="0" algn="ctr">
                        <a:buNone/>
                      </a:pPr>
                      <a:r>
                        <a:rPr lang="en-IN" sz="950" b="1">
                          <a:solidFill>
                            <a:srgbClr val="D8D0F1"/>
                          </a:solidFill>
                        </a:rPr>
                        <a:t>SDD</a:t>
                      </a:r>
                      <a:endParaRPr lang="en-US" sz="950" b="1">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a:solidFill>
                        <a:srgbClr val="714FD6">
                          <a:alpha val="82000"/>
                        </a:srgbClr>
                      </a:solidFill>
                    </a:lnB>
                    <a:solidFill>
                      <a:srgbClr val="34265E">
                        <a:alpha val="100000"/>
                      </a:srgbClr>
                    </a:solidFill>
                  </a:tcPr>
                </a:tc>
                <a:tc>
                  <a:txBody>
                    <a:bodyPr/>
                    <a:lstStyle/>
                    <a:p>
                      <a:pPr lvl="0" algn="l">
                        <a:buNone/>
                      </a:pPr>
                      <a:r>
                        <a:rPr lang="en-US" sz="1000" b="1">
                          <a:solidFill>
                            <a:srgbClr val="000000"/>
                          </a:solidFill>
                          <a:ea typeface="Arial Unicode MS"/>
                          <a:cs typeface="Arial Unicode MS"/>
                          <a:hlinkClick r:id="rId3"/>
                        </a:rPr>
                        <a:t>TCM-470177</a:t>
                      </a:r>
                      <a:r>
                        <a:rPr lang="en-US" sz="1000">
                          <a:solidFill>
                            <a:srgbClr val="000000"/>
                          </a:solidFill>
                          <a:ea typeface="Arial Unicode MS"/>
                          <a:cs typeface="Arial Unicode MS"/>
                        </a:rPr>
                        <a:t> -</a:t>
                      </a:r>
                      <a:endParaRPr lang="en-US" sz="1000" u="sng">
                        <a:solidFill>
                          <a:srgbClr val="C9B8F5"/>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a:solidFill>
                        <a:srgbClr val="714FD6">
                          <a:alpha val="82000"/>
                        </a:srgbClr>
                      </a:solidFill>
                    </a:lnB>
                    <a:solidFill>
                      <a:srgbClr val="34265E">
                        <a:alpha val="100000"/>
                      </a:srgbClr>
                    </a:solidFill>
                  </a:tcPr>
                </a:tc>
                <a:tc>
                  <a:txBody>
                    <a:bodyPr/>
                    <a:lstStyle/>
                    <a:p>
                      <a:pPr lvl="0" algn="l">
                        <a:buNone/>
                      </a:pPr>
                      <a:r>
                        <a:rPr lang="en-IN" sz="1000">
                          <a:solidFill>
                            <a:schemeClr val="bg1"/>
                          </a:solidFill>
                          <a:ea typeface="Arial Unicode MS"/>
                          <a:cs typeface="Arial Unicode MS"/>
                        </a:rPr>
                        <a:t>[2612] Expose Workflow and Participants tab in Planning pages </a:t>
                      </a:r>
                      <a:endParaRPr lang="en-US" sz="1000">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a:solidFill>
                        <a:srgbClr val="714FD6">
                          <a:alpha val="82000"/>
                        </a:srgbClr>
                      </a:solidFill>
                    </a:lnB>
                    <a:solidFill>
                      <a:srgbClr val="34265E">
                        <a:alpha val="100000"/>
                      </a:srgbClr>
                    </a:solidFill>
                  </a:tcPr>
                </a:tc>
                <a:tc>
                  <a:txBody>
                    <a:bodyPr/>
                    <a:lstStyle/>
                    <a:p>
                      <a:pPr lvl="0" algn="ctr">
                        <a:buNone/>
                      </a:pPr>
                      <a:r>
                        <a:rPr lang="en-IN" sz="1000" b="1">
                          <a:solidFill>
                            <a:srgbClr val="D8D0F1"/>
                          </a:solidFill>
                        </a:rPr>
                        <a:t>TC2612</a:t>
                      </a:r>
                      <a:endParaRPr lang="en-US" sz="1000" b="1">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a:solidFill>
                        <a:srgbClr val="714FD6">
                          <a:alpha val="82000"/>
                        </a:srgbClr>
                      </a:solidFill>
                    </a:lnB>
                    <a:solidFill>
                      <a:srgbClr val="34265E">
                        <a:alpha val="100000"/>
                      </a:srgbClr>
                    </a:solidFill>
                  </a:tcPr>
                </a:tc>
                <a:tc>
                  <a:txBody>
                    <a:bodyPr/>
                    <a:lstStyle/>
                    <a:p>
                      <a:pPr marL="0" lvl="0" algn="l">
                        <a:buNone/>
                      </a:pPr>
                      <a:r>
                        <a:rPr lang="en-IN" sz="1000">
                          <a:solidFill>
                            <a:schemeClr val="bg1"/>
                          </a:solidFill>
                          <a:latin typeface="+mn-lt"/>
                          <a:ea typeface="+mn-ea"/>
                          <a:cs typeface="+mn-cs"/>
                        </a:rPr>
                        <a:t>Ford &amp; BSH</a:t>
                      </a:r>
                      <a:endParaRPr lang="en-US" sz="1000">
                        <a:solidFill>
                          <a:schemeClr val="bg1"/>
                        </a:solidFill>
                        <a:latin typeface="+mn-lt"/>
                        <a:ea typeface="+mn-ea"/>
                        <a:cs typeface="+mn-cs"/>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a:solidFill>
                        <a:srgbClr val="714FD6">
                          <a:alpha val="82000"/>
                        </a:srgbClr>
                      </a:solidFill>
                    </a:lnR>
                    <a:lnT w="6350">
                      <a:solidFill>
                        <a:srgbClr val="714FD6">
                          <a:alpha val="82000"/>
                        </a:srgbClr>
                      </a:solidFill>
                    </a:lnT>
                    <a:lnB w="6350">
                      <a:solidFill>
                        <a:srgbClr val="714FD6">
                          <a:alpha val="82000"/>
                        </a:srgbClr>
                      </a:solidFill>
                    </a:lnB>
                    <a:solidFill>
                      <a:srgbClr val="34265E">
                        <a:alpha val="100000"/>
                      </a:srgbClr>
                    </a:solidFill>
                  </a:tcPr>
                </a:tc>
                <a:extLst>
                  <a:ext uri="{0D108BD9-81ED-4DB2-BD59-A6C34878D82A}">
                    <a16:rowId xmlns:a16="http://schemas.microsoft.com/office/drawing/2014/main" val="3521102714"/>
                  </a:ext>
                </a:extLst>
              </a:tr>
              <a:tr h="423800">
                <a:tc>
                  <a:txBody>
                    <a:bodyPr/>
                    <a:lstStyle/>
                    <a:p>
                      <a:pPr algn="l"/>
                      <a:r>
                        <a:rPr lang="en-US" sz="1000" b="1">
                          <a:solidFill>
                            <a:srgbClr val="B39FEF"/>
                          </a:solidFill>
                        </a:rPr>
                        <a:t>Lotus</a:t>
                      </a:r>
                    </a:p>
                  </a:txBody>
                  <a:tcPr marL="72000" marR="54000" marT="32000" marB="32000" anchor="ctr">
                    <a:lnL w="6350">
                      <a:solidFill>
                        <a:srgbClr val="714FD6">
                          <a:alpha val="82000"/>
                        </a:srgbClr>
                      </a:solidFill>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tc>
                  <a:txBody>
                    <a:bodyPr/>
                    <a:lstStyle/>
                    <a:p>
                      <a:pPr algn="ctr"/>
                      <a:r>
                        <a:rPr lang="en-US" sz="950" b="1">
                          <a:solidFill>
                            <a:srgbClr val="D8D0F1"/>
                          </a:solidFill>
                        </a:rPr>
                        <a:t>SDD</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tc>
                  <a:txBody>
                    <a:bodyPr/>
                    <a:lstStyle/>
                    <a:p>
                      <a:pPr algn="l"/>
                      <a:r>
                        <a:rPr lang="en-US" sz="1000" u="sng">
                          <a:solidFill>
                            <a:srgbClr val="C9B8F5"/>
                          </a:solidFill>
                        </a:rPr>
                        <a:t>TCM-471646</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tc>
                  <a:txBody>
                    <a:bodyPr/>
                    <a:lstStyle/>
                    <a:p>
                      <a:pPr algn="l"/>
                      <a:r>
                        <a:rPr lang="en-US" sz="1000">
                          <a:solidFill>
                            <a:srgbClr val="D8D0F1"/>
                          </a:solidFill>
                        </a:rPr>
                        <a:t>[2612] Assign Work Area to Operations in Plant BOP</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tc>
                  <a:txBody>
                    <a:bodyPr/>
                    <a:lstStyle/>
                    <a:p>
                      <a:pPr algn="ctr"/>
                      <a:r>
                        <a:rPr lang="en-US" sz="1000" b="1">
                          <a:solidFill>
                            <a:srgbClr val="D8D0F1"/>
                          </a:solidFill>
                        </a:rPr>
                        <a:t>TC2612</a:t>
                      </a: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tc>
                  <a:txBody>
                    <a:bodyPr/>
                    <a:lstStyle/>
                    <a:p>
                      <a:pPr marL="0" algn="l">
                        <a:buNone/>
                      </a:pPr>
                      <a:r>
                        <a:rPr lang="en-IN" sz="1000">
                          <a:solidFill>
                            <a:schemeClr val="bg1"/>
                          </a:solidFill>
                          <a:latin typeface="+mn-lt"/>
                          <a:ea typeface="+mn-ea"/>
                          <a:cs typeface="+mn-cs"/>
                        </a:rPr>
                        <a:t>LM</a:t>
                      </a:r>
                      <a:endParaRPr lang="en-US" sz="1000">
                        <a:solidFill>
                          <a:schemeClr val="bg1"/>
                        </a:solidFill>
                        <a:latin typeface="+mn-lt"/>
                        <a:ea typeface="+mn-ea"/>
                        <a:cs typeface="+mn-cs"/>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a:solidFill>
                        <a:srgbClr val="714FD6">
                          <a:alpha val="82000"/>
                        </a:srgbClr>
                      </a:solidFill>
                    </a:lnR>
                    <a:lnT w="6350" cap="flat" cmpd="sng" algn="ctr">
                      <a:solidFill>
                        <a:srgbClr val="714FD6">
                          <a:alpha val="82000"/>
                        </a:srgbClr>
                      </a:solidFill>
                      <a:prstDash val="solid"/>
                      <a:round/>
                      <a:headEnd type="none" w="med" len="med"/>
                      <a:tailEnd type="none" w="med" len="med"/>
                    </a:lnT>
                    <a:lnB w="6350">
                      <a:solidFill>
                        <a:srgbClr val="714FD6">
                          <a:alpha val="82000"/>
                        </a:srgbClr>
                      </a:solidFill>
                    </a:lnB>
                    <a:solidFill>
                      <a:srgbClr val="1E1537">
                        <a:alpha val="100000"/>
                      </a:srgbClr>
                    </a:solidFill>
                  </a:tcPr>
                </a:tc>
                <a:extLst>
                  <a:ext uri="{0D108BD9-81ED-4DB2-BD59-A6C34878D82A}">
                    <a16:rowId xmlns:a16="http://schemas.microsoft.com/office/drawing/2014/main" val="10007"/>
                  </a:ext>
                </a:extLst>
              </a:tr>
              <a:tr h="423800">
                <a:tc>
                  <a:txBody>
                    <a:bodyPr/>
                    <a:lstStyle/>
                    <a:p>
                      <a:pPr algn="l"/>
                      <a:r>
                        <a:rPr lang="en-US" sz="1000" b="1">
                          <a:solidFill>
                            <a:srgbClr val="B39FEF"/>
                          </a:solidFill>
                        </a:rPr>
                        <a:t>Lotus</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tc>
                  <a:txBody>
                    <a:bodyPr/>
                    <a:lstStyle/>
                    <a:p>
                      <a:pPr algn="ctr"/>
                      <a:r>
                        <a:rPr lang="en-US" sz="950" b="1">
                          <a:solidFill>
                            <a:srgbClr val="D8D0F1"/>
                          </a:solidFill>
                        </a:rPr>
                        <a:t>SDD</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tc>
                  <a:txBody>
                    <a:bodyPr/>
                    <a:lstStyle/>
                    <a:p>
                      <a:pPr algn="l"/>
                      <a:r>
                        <a:rPr lang="en-US" sz="1000" u="sng">
                          <a:solidFill>
                            <a:srgbClr val="C9B8F5"/>
                          </a:solidFill>
                        </a:rPr>
                        <a:t>TCM-471442</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tc>
                  <a:txBody>
                    <a:bodyPr/>
                    <a:lstStyle/>
                    <a:p>
                      <a:pPr algn="l"/>
                      <a:r>
                        <a:rPr lang="en-US" sz="1000">
                          <a:solidFill>
                            <a:srgbClr val="D8D0F1"/>
                          </a:solidFill>
                        </a:rPr>
                        <a:t>[2612] "Enable “Find in Process” &amp; “Find in Product BOP” in LB Page”</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tc>
                  <a:txBody>
                    <a:bodyPr/>
                    <a:lstStyle/>
                    <a:p>
                      <a:pPr algn="ctr"/>
                      <a:r>
                        <a:rPr lang="en-US" sz="1000" b="1">
                          <a:solidFill>
                            <a:srgbClr val="D8D0F1"/>
                          </a:solidFill>
                        </a:rPr>
                        <a:t>TC2612</a:t>
                      </a: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tc>
                  <a:txBody>
                    <a:bodyPr/>
                    <a:lstStyle/>
                    <a:p>
                      <a:pPr marL="0" algn="l">
                        <a:buNone/>
                      </a:pPr>
                      <a:r>
                        <a:rPr lang="en-IN" sz="1000">
                          <a:solidFill>
                            <a:schemeClr val="bg1"/>
                          </a:solidFill>
                          <a:latin typeface="+mn-lt"/>
                          <a:ea typeface="+mn-ea"/>
                          <a:cs typeface="+mn-cs"/>
                        </a:rPr>
                        <a:t>BSH</a:t>
                      </a:r>
                      <a:endParaRPr lang="en-US" sz="1000">
                        <a:solidFill>
                          <a:schemeClr val="bg1"/>
                        </a:solidFill>
                        <a:latin typeface="+mn-lt"/>
                        <a:ea typeface="+mn-ea"/>
                        <a:cs typeface="+mn-cs"/>
                      </a:endParaRPr>
                    </a:p>
                  </a:txBody>
                  <a:tcPr marL="72000" marR="54000" marT="32000" marB="32000" anchor="ctr">
                    <a:lnL w="6350">
                      <a:solidFill>
                        <a:srgbClr val="714FD6">
                          <a:alpha val="82000"/>
                        </a:srgbClr>
                      </a:solidFill>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34265E">
                        <a:alpha val="100000"/>
                      </a:srgbClr>
                    </a:solidFill>
                  </a:tcPr>
                </a:tc>
                <a:extLst>
                  <a:ext uri="{0D108BD9-81ED-4DB2-BD59-A6C34878D82A}">
                    <a16:rowId xmlns:a16="http://schemas.microsoft.com/office/drawing/2014/main" val="10008"/>
                  </a:ext>
                </a:extLst>
              </a:tr>
              <a:tr h="423800">
                <a:tc>
                  <a:txBody>
                    <a:bodyPr/>
                    <a:lstStyle/>
                    <a:p>
                      <a:pPr algn="l"/>
                      <a:r>
                        <a:rPr lang="en-IN" sz="1000" b="1" dirty="0">
                          <a:solidFill>
                            <a:srgbClr val="B39FEF"/>
                          </a:solidFill>
                        </a:rPr>
                        <a:t>Lotus</a:t>
                      </a:r>
                      <a:endParaRPr lang="en-US" sz="1000" b="1" dirty="0">
                        <a:solidFill>
                          <a:srgbClr val="B39FEF"/>
                        </a:solidFill>
                      </a:endParaRPr>
                    </a:p>
                  </a:txBody>
                  <a:tcPr marL="72000" marR="54000" marT="32000" marB="32000" anchor="ctr">
                    <a:lnL w="6350">
                      <a:solidFill>
                        <a:srgbClr val="714FD6">
                          <a:alpha val="82000"/>
                        </a:srgbClr>
                      </a:solidFill>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tc>
                  <a:txBody>
                    <a:bodyPr/>
                    <a:lstStyle/>
                    <a:p>
                      <a:pPr algn="ctr"/>
                      <a:r>
                        <a:rPr lang="en-IN" sz="950" b="1" dirty="0" err="1">
                          <a:solidFill>
                            <a:srgbClr val="D8D0F1"/>
                          </a:solidFill>
                        </a:rPr>
                        <a:t>SDD</a:t>
                      </a:r>
                      <a:endParaRPr lang="en-US" sz="950" b="1" dirty="0">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tc>
                  <a:txBody>
                    <a:bodyPr/>
                    <a:lstStyle/>
                    <a:p>
                      <a:pPr algn="l"/>
                      <a:r>
                        <a:rPr lang="en-US" sz="1000" dirty="0">
                          <a:solidFill>
                            <a:srgbClr val="000000"/>
                          </a:solidFill>
                          <a:ea typeface="Arial Unicode MS" panose="020B0604020202020204" pitchFamily="34" charset="-128"/>
                          <a:cs typeface="Arial Unicode MS" panose="020B0604020202020204" pitchFamily="34" charset="-128"/>
                          <a:hlinkClick r:id="rId4"/>
                        </a:rPr>
                        <a:t>TCM-471647</a:t>
                      </a:r>
                      <a:endParaRPr lang="en-US" sz="1000" u="sng" dirty="0">
                        <a:solidFill>
                          <a:srgbClr val="C9B8F5"/>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tc>
                  <a:txBody>
                    <a:bodyPr/>
                    <a:lstStyle/>
                    <a:p>
                      <a:pPr algn="l"/>
                      <a:r>
                        <a:rPr lang="en-IN" sz="1000" dirty="0">
                          <a:solidFill>
                            <a:schemeClr val="bg1"/>
                          </a:solidFill>
                        </a:rPr>
                        <a:t> [2612] Create Compound Op under Process in Plant BOP</a:t>
                      </a:r>
                      <a:endParaRPr lang="en-US" sz="1000" dirty="0">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tc>
                  <a:txBody>
                    <a:bodyPr/>
                    <a:lstStyle/>
                    <a:p>
                      <a:pPr algn="ctr"/>
                      <a:r>
                        <a:rPr lang="en-IN" sz="1000" b="1" dirty="0">
                          <a:solidFill>
                            <a:srgbClr val="D8D0F1"/>
                          </a:solidFill>
                        </a:rPr>
                        <a:t>TC2612</a:t>
                      </a:r>
                      <a:endParaRPr lang="en-US" sz="1000" b="1" dirty="0">
                        <a:solidFill>
                          <a:srgbClr val="D8D0F1"/>
                        </a:solidFill>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cap="flat" cmpd="sng" algn="ctr">
                      <a:solidFill>
                        <a:srgbClr val="714FD6">
                          <a:alpha val="82000"/>
                        </a:srgbClr>
                      </a:solidFill>
                      <a:prstDash val="solid"/>
                      <a:round/>
                      <a:headEnd type="none" w="med" len="med"/>
                      <a:tailEnd type="none" w="med" len="med"/>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tc>
                  <a:txBody>
                    <a:bodyPr/>
                    <a:lstStyle/>
                    <a:p>
                      <a:pPr marL="0" algn="l">
                        <a:buNone/>
                      </a:pPr>
                      <a:r>
                        <a:rPr lang="en-IN" sz="1000" dirty="0" err="1">
                          <a:solidFill>
                            <a:schemeClr val="bg1"/>
                          </a:solidFill>
                          <a:latin typeface="+mn-lt"/>
                          <a:ea typeface="+mn-ea"/>
                          <a:cs typeface="+mn-cs"/>
                        </a:rPr>
                        <a:t>LM</a:t>
                      </a:r>
                      <a:endParaRPr lang="en-US" sz="1000" dirty="0">
                        <a:solidFill>
                          <a:schemeClr val="bg1"/>
                        </a:solidFill>
                        <a:latin typeface="+mn-lt"/>
                        <a:ea typeface="+mn-ea"/>
                        <a:cs typeface="+mn-cs"/>
                      </a:endParaRPr>
                    </a:p>
                  </a:txBody>
                  <a:tcPr marL="72000" marR="54000" marT="32000" marB="32000" anchor="ctr">
                    <a:lnL w="6350" cap="flat" cmpd="sng" algn="ctr">
                      <a:solidFill>
                        <a:srgbClr val="714FD6">
                          <a:alpha val="82000"/>
                        </a:srgbClr>
                      </a:solidFill>
                      <a:prstDash val="solid"/>
                      <a:round/>
                      <a:headEnd type="none" w="med" len="med"/>
                      <a:tailEnd type="none" w="med" len="med"/>
                    </a:lnL>
                    <a:lnR w="6350">
                      <a:solidFill>
                        <a:srgbClr val="714FD6">
                          <a:alpha val="82000"/>
                        </a:srgbClr>
                      </a:solidFill>
                    </a:lnR>
                    <a:lnT w="6350">
                      <a:solidFill>
                        <a:srgbClr val="714FD6">
                          <a:alpha val="82000"/>
                        </a:srgbClr>
                      </a:solidFill>
                    </a:lnT>
                    <a:lnB w="6350" cap="flat" cmpd="sng" algn="ctr">
                      <a:solidFill>
                        <a:srgbClr val="714FD6">
                          <a:alpha val="82000"/>
                        </a:srgbClr>
                      </a:solidFill>
                      <a:prstDash val="solid"/>
                      <a:round/>
                      <a:headEnd type="none" w="med" len="med"/>
                      <a:tailEnd type="none" w="med" len="med"/>
                    </a:lnB>
                    <a:solidFill>
                      <a:srgbClr val="1E1537"/>
                    </a:solidFill>
                  </a:tcPr>
                </a:tc>
                <a:extLst>
                  <a:ext uri="{0D108BD9-81ED-4DB2-BD59-A6C34878D82A}">
                    <a16:rowId xmlns:a16="http://schemas.microsoft.com/office/drawing/2014/main" val="682719568"/>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5"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6">
              <a:extLst>
                <a:ext uri="{BEBA8EAE-BF5A-486C-A8C5-ECC9F3942E4B}">
                  <a14:imgProps xmlns:a14="http://schemas.microsoft.com/office/drawing/2010/main">
                    <a14:imgLayer r:embed="rId7">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8"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9">
              <a:extLst>
                <a:ext uri="{BEBA8EAE-BF5A-486C-A8C5-ECC9F3942E4B}">
                  <a14:imgProps xmlns:a14="http://schemas.microsoft.com/office/drawing/2010/main">
                    <a14:imgLayer r:embed="rId10">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1"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2">
              <a:extLst>
                <a:ext uri="{BEBA8EAE-BF5A-486C-A8C5-ECC9F3942E4B}">
                  <a14:imgProps xmlns:a14="http://schemas.microsoft.com/office/drawing/2010/main">
                    <a14:imgLayer r:embed="rId13">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4"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5">
              <a:extLst>
                <a:ext uri="{BEBA8EAE-BF5A-486C-A8C5-ECC9F3942E4B}">
                  <a14:imgProps xmlns:a14="http://schemas.microsoft.com/office/drawing/2010/main">
                    <a14:imgLayer r:embed="rId16">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7"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8">
              <a:extLst>
                <a:ext uri="{BEBA8EAE-BF5A-486C-A8C5-ECC9F3942E4B}">
                  <a14:imgProps xmlns:a14="http://schemas.microsoft.com/office/drawing/2010/main">
                    <a14:imgLayer r:embed="rId19">
                      <a14:imgEffect>
                        <a14:brightnessContrast bright="-25000"/>
                      </a14:imgEffect>
                    </a14:imgLayer>
                  </a14:imgProps>
                </a:ext>
              </a:extLst>
            </a:blip>
            <a:stretch>
              <a:fillRect/>
            </a:stretch>
          </p:blipFill>
          <p:spPr>
            <a:xfrm>
              <a:off x="11065000" y="5364000"/>
              <a:ext cx="850000" cy="850000"/>
            </a:xfrm>
            <a:prstGeom prst="rect">
              <a:avLst/>
            </a:prstGeom>
          </p:spPr>
        </p:pic>
      </p:grpSp>
      <p:sp>
        <p:nvSpPr>
          <p:cNvPr id="2" name="TB Panel">
            <a:extLst>
              <a:ext uri="{FF2B5EF4-FFF2-40B4-BE49-F238E27FC236}">
                <a16:creationId xmlns:a16="http://schemas.microsoft.com/office/drawing/2014/main" id="{D5FC104B-86BB-B2DA-B68B-3C88B92E3765}"/>
              </a:ext>
            </a:extLst>
          </p:cNvPr>
          <p:cNvSpPr>
            <a:spLocks noGrp="1"/>
          </p:cNvSpPr>
          <p:nvPr/>
        </p:nvSpPr>
        <p:spPr>
          <a:xfrm>
            <a:off x="479999" y="241449"/>
            <a:ext cx="5822477" cy="1112551"/>
          </a:xfrm>
          <a:prstGeom prst="roundRect">
            <a:avLst>
              <a:gd name="adj" fmla="val 7000"/>
            </a:avLst>
          </a:prstGeom>
          <a:solidFill>
            <a:srgbClr val="52399D"/>
          </a:solidFill>
          <a:ln w="19050">
            <a:solidFill>
              <a:srgbClr val="714FD6">
                <a:alpha val="92000"/>
              </a:srgbClr>
            </a:solidFill>
          </a:ln>
        </p:spPr>
        <p:txBody>
          <a:bodyPr/>
          <a:lstStyle/>
          <a:p>
            <a:endParaRPr/>
          </a:p>
        </p:txBody>
      </p:sp>
      <p:sp>
        <p:nvSpPr>
          <p:cNvPr id="3" name="TB Super">
            <a:extLst>
              <a:ext uri="{FF2B5EF4-FFF2-40B4-BE49-F238E27FC236}">
                <a16:creationId xmlns:a16="http://schemas.microsoft.com/office/drawing/2014/main" id="{101D950C-AD0B-8522-3BD7-993ADA4184B9}"/>
              </a:ext>
            </a:extLst>
          </p:cNvPr>
          <p:cNvSpPr>
            <a:spLocks noGrp="1"/>
          </p:cNvSpPr>
          <p:nvPr/>
        </p:nvSpPr>
        <p:spPr>
          <a:xfrm>
            <a:off x="569832" y="322751"/>
            <a:ext cx="4700000" cy="247650"/>
          </a:xfrm>
          <a:prstGeom prst="rect">
            <a:avLst/>
          </a:prstGeom>
        </p:spPr>
        <p:txBody>
          <a:bodyPr wrap="square" lIns="91440" tIns="45720" rIns="91440" bIns="45720" anchor="t">
            <a:noAutofit/>
          </a:bodyPr>
          <a:lstStyle/>
          <a:p>
            <a:r>
              <a:rPr lang="en-US" sz="1050" b="1">
                <a:solidFill>
                  <a:srgbClr val="C6B9EF"/>
                </a:solidFill>
              </a:rPr>
              <a:t>TCM PROGRAM ›  PROCESS PLANNING ART &gt; CULTIVATION LAYER</a:t>
            </a:r>
          </a:p>
        </p:txBody>
      </p:sp>
      <p:sp>
        <p:nvSpPr>
          <p:cNvPr id="4" name="TB Main">
            <a:extLst>
              <a:ext uri="{FF2B5EF4-FFF2-40B4-BE49-F238E27FC236}">
                <a16:creationId xmlns:a16="http://schemas.microsoft.com/office/drawing/2014/main" id="{47A34754-4541-97FE-792B-EA78226273D8}"/>
              </a:ext>
            </a:extLst>
          </p:cNvPr>
          <p:cNvSpPr>
            <a:spLocks noGrp="1"/>
          </p:cNvSpPr>
          <p:nvPr/>
        </p:nvSpPr>
        <p:spPr>
          <a:xfrm>
            <a:off x="569832" y="525788"/>
            <a:ext cx="5533368" cy="620000"/>
          </a:xfrm>
          <a:prstGeom prst="rect">
            <a:avLst/>
          </a:prstGeom>
        </p:spPr>
        <p:txBody>
          <a:bodyPr wrap="square" lIns="91440" tIns="45720" rIns="91440" bIns="45720" anchor="t">
            <a:noAutofit/>
          </a:bodyPr>
          <a:lstStyle/>
          <a:p>
            <a:r>
              <a:rPr lang="en-US" sz="2850" b="1">
                <a:solidFill>
                  <a:srgbClr val="FFFFFF"/>
                </a:solidFill>
              </a:rPr>
              <a:t>TEAM LOTUS </a:t>
            </a:r>
            <a:r>
              <a:rPr lang="en-US" sz="3200" b="1">
                <a:solidFill>
                  <a:srgbClr val="FFFFFF"/>
                </a:solidFill>
              </a:rPr>
              <a:t>— Feature Demos</a:t>
            </a:r>
            <a:r>
              <a:rPr lang="en-US" sz="2850" b="1">
                <a:solidFill>
                  <a:srgbClr val="FFFFFF"/>
                </a:solidFill>
              </a:rPr>
              <a:t> </a:t>
            </a:r>
            <a:endParaRPr sz="2850" b="1">
              <a:solidFill>
                <a:srgbClr val="FFFFFF"/>
              </a:solidFill>
            </a:endParaRPr>
          </a:p>
        </p:txBody>
      </p:sp>
      <p:sp>
        <p:nvSpPr>
          <p:cNvPr id="5" name="TB Sub">
            <a:extLst>
              <a:ext uri="{FF2B5EF4-FFF2-40B4-BE49-F238E27FC236}">
                <a16:creationId xmlns:a16="http://schemas.microsoft.com/office/drawing/2014/main" id="{7ABA8FEF-FAAE-D05D-4E06-B229195F1087}"/>
              </a:ext>
            </a:extLst>
          </p:cNvPr>
          <p:cNvSpPr>
            <a:spLocks noGrp="1"/>
          </p:cNvSpPr>
          <p:nvPr/>
        </p:nvSpPr>
        <p:spPr>
          <a:xfrm>
            <a:off x="604245" y="1021917"/>
            <a:ext cx="4991214" cy="791500"/>
          </a:xfrm>
          <a:prstGeom prst="rect">
            <a:avLst/>
          </a:prstGeom>
        </p:spPr>
        <p:txBody>
          <a:bodyPr wrap="square" anchor="t">
            <a:noAutofit/>
          </a:bodyPr>
          <a:lstStyle/>
          <a:p>
            <a:endParaRPr lang="en-US" sz="1400">
              <a:solidFill>
                <a:srgbClr val="E9EDF3"/>
              </a:solidFill>
            </a:endParaRPr>
          </a:p>
        </p:txBody>
      </p:sp>
      <p:sp>
        <p:nvSpPr>
          <p:cNvPr id="26" name="Sub line"/>
          <p:cNvSpPr>
            <a:spLocks/>
          </p:cNvSpPr>
          <p:nvPr/>
        </p:nvSpPr>
        <p:spPr>
          <a:xfrm>
            <a:off x="569832" y="1101176"/>
            <a:ext cx="4110323" cy="240000"/>
          </a:xfrm>
          <a:prstGeom prst="rect">
            <a:avLst/>
          </a:prstGeom>
          <a:noFill/>
        </p:spPr>
        <p:txBody>
          <a:bodyPr wrap="square" lIns="0" tIns="0" rIns="0" bIns="0" anchor="t"/>
          <a:lstStyle/>
          <a:p>
            <a:pPr>
              <a:buNone/>
            </a:pPr>
            <a:r>
              <a:rPr lang="en-US" sz="1150" i="1">
                <a:solidFill>
                  <a:srgbClr val="D8D0F1"/>
                </a:solidFill>
              </a:rPr>
              <a:t> PI-OCT26 SD #1  ·  TC2612 ·  6 FEATURES (6 SDD) </a:t>
            </a:r>
          </a:p>
        </p:txBody>
      </p:sp>
    </p:spTree>
    <p:extLst>
      <p:ext uri="{BB962C8B-B14F-4D97-AF65-F5344CB8AC3E}">
        <p14:creationId xmlns:p14="http://schemas.microsoft.com/office/powerpoint/2010/main" val="1019440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CEADF-82A6-E8B2-638E-46027C02462A}"/>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A534D6E1-54C5-95B3-5598-400FCDFDE9C5}"/>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2E1B57"/>
              </a:gs>
              <a:gs pos="55000">
                <a:srgbClr val="1A1030"/>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844ED6D6-AB11-C864-1D5F-282D54F1712B}"/>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538EC87E-4A19-161B-5880-F3F05D087D13}"/>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170D2E">
                  <a:alpha val="93000"/>
                </a:srgbClr>
              </a:gs>
              <a:gs pos="100000">
                <a:srgbClr val="170D2E">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43D76620-7D24-8398-0728-B40E72CC0F3C}"/>
              </a:ext>
            </a:extLst>
          </p:cNvPr>
          <p:cNvSpPr/>
          <p:nvPr/>
        </p:nvSpPr>
        <p:spPr>
          <a:xfrm>
            <a:off x="0" y="1551000"/>
            <a:ext cx="10950000" cy="9000"/>
          </a:xfrm>
          <a:prstGeom prst="rect">
            <a:avLst/>
          </a:prstGeom>
          <a:solidFill>
            <a:srgbClr val="7B4FD6">
              <a:alpha val="85000"/>
            </a:srgbClr>
          </a:solidFill>
          <a:ln>
            <a:noFill/>
          </a:ln>
        </p:spPr>
        <p:txBody>
          <a:bodyPr/>
          <a:lstStyle/>
          <a:p>
            <a:endParaRPr/>
          </a:p>
        </p:txBody>
      </p:sp>
      <p:sp>
        <p:nvSpPr>
          <p:cNvPr id="24" name="Eyebrow">
            <a:extLst>
              <a:ext uri="{FF2B5EF4-FFF2-40B4-BE49-F238E27FC236}">
                <a16:creationId xmlns:a16="http://schemas.microsoft.com/office/drawing/2014/main" id="{1CEC207B-6BB7-6F91-A541-4B4D6A001ED8}"/>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7B4FD6"/>
                </a:solidFill>
              </a:rPr>
              <a:t>SYSTEM DEMO  ·  PI-OCT26 — SD #1</a:t>
            </a:r>
          </a:p>
        </p:txBody>
      </p:sp>
      <p:sp>
        <p:nvSpPr>
          <p:cNvPr id="25" name="Feature title">
            <a:extLst>
              <a:ext uri="{FF2B5EF4-FFF2-40B4-BE49-F238E27FC236}">
                <a16:creationId xmlns:a16="http://schemas.microsoft.com/office/drawing/2014/main" id="{B6EE99AE-D214-80BF-13BF-D0DB9C0D91AF}"/>
              </a:ext>
            </a:extLst>
          </p:cNvPr>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a:t>
            </a:r>
            <a:r>
              <a:rPr lang="en-IN" sz="2800">
                <a:solidFill>
                  <a:schemeClr val="bg1"/>
                </a:solidFill>
              </a:rPr>
              <a:t>DIPA support for mixed production </a:t>
            </a:r>
            <a:r>
              <a:rPr sz="2800" b="1">
                <a:solidFill>
                  <a:srgbClr val="FFFFFF"/>
                </a:solidFill>
              </a:rPr>
              <a:t>›</a:t>
            </a:r>
          </a:p>
        </p:txBody>
      </p:sp>
      <p:sp>
        <p:nvSpPr>
          <p:cNvPr id="26" name="Team line">
            <a:extLst>
              <a:ext uri="{FF2B5EF4-FFF2-40B4-BE49-F238E27FC236}">
                <a16:creationId xmlns:a16="http://schemas.microsoft.com/office/drawing/2014/main" id="{B42FD681-7984-EC7E-71D3-CFF85E421D8B}"/>
              </a:ext>
            </a:extLst>
          </p:cNvPr>
          <p:cNvSpPr/>
          <p:nvPr/>
        </p:nvSpPr>
        <p:spPr>
          <a:xfrm>
            <a:off x="560000" y="1170000"/>
            <a:ext cx="8600000" cy="240000"/>
          </a:xfrm>
          <a:prstGeom prst="rect">
            <a:avLst/>
          </a:prstGeom>
          <a:noFill/>
        </p:spPr>
        <p:txBody>
          <a:bodyPr wrap="square" lIns="0" tIns="0" rIns="0" bIns="0" anchor="t"/>
          <a:lstStyle/>
          <a:p>
            <a:pPr>
              <a:buNone/>
            </a:pPr>
            <a:r>
              <a:rPr sz="1200" i="1">
                <a:solidFill>
                  <a:srgbClr val="D9CFF2"/>
                </a:solidFill>
              </a:rPr>
              <a:t>Team Lotus  ›  Process </a:t>
            </a:r>
            <a:r>
              <a:rPr lang="en-US" sz="1200" i="1">
                <a:solidFill>
                  <a:srgbClr val="D9CFF2"/>
                </a:solidFill>
              </a:rPr>
              <a:t>Planning</a:t>
            </a:r>
            <a:r>
              <a:rPr sz="1200" i="1">
                <a:solidFill>
                  <a:srgbClr val="D9CFF2"/>
                </a:solidFill>
              </a:rPr>
              <a:t> ART</a:t>
            </a:r>
          </a:p>
        </p:txBody>
      </p:sp>
      <p:sp>
        <p:nvSpPr>
          <p:cNvPr id="30" name="Polarion field">
            <a:extLst>
              <a:ext uri="{FF2B5EF4-FFF2-40B4-BE49-F238E27FC236}">
                <a16:creationId xmlns:a16="http://schemas.microsoft.com/office/drawing/2014/main" id="{418102A5-5C03-43F9-6D5F-D266780D3908}"/>
              </a:ext>
            </a:extLst>
          </p:cNvPr>
          <p:cNvSpPr/>
          <p:nvPr/>
        </p:nvSpPr>
        <p:spPr>
          <a:xfrm>
            <a:off x="480000" y="1700000"/>
            <a:ext cx="6100000" cy="560000"/>
          </a:xfrm>
          <a:prstGeom prst="roundRect">
            <a:avLst>
              <a:gd name="adj" fmla="val 11000"/>
            </a:avLst>
          </a:prstGeom>
          <a:solidFill>
            <a:srgbClr val="150E2C">
              <a:alpha val="88000"/>
            </a:srgbClr>
          </a:solidFill>
          <a:ln w="15875">
            <a:solidFill>
              <a:srgbClr val="7B4FD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1D9BC2E0-4A67-8F52-1BED-CF824820BFB0}"/>
              </a:ext>
            </a:extLst>
          </p:cNvPr>
          <p:cNvSpPr/>
          <p:nvPr/>
        </p:nvSpPr>
        <p:spPr>
          <a:xfrm>
            <a:off x="630000" y="1700000"/>
            <a:ext cx="5840000" cy="560000"/>
          </a:xfrm>
          <a:prstGeom prst="rect">
            <a:avLst/>
          </a:prstGeom>
          <a:noFill/>
        </p:spPr>
        <p:txBody>
          <a:bodyPr wrap="square" lIns="0" tIns="0" rIns="0" bIns="0" anchor="ctr"/>
          <a:lstStyle/>
          <a:p>
            <a:r>
              <a:rPr lang="en-US" sz="900" b="1" spc="120">
                <a:solidFill>
                  <a:srgbClr val="7B4FD6"/>
                </a:solidFill>
              </a:rPr>
              <a:t>FEATURE ID   </a:t>
            </a:r>
          </a:p>
          <a:p>
            <a:pPr>
              <a:spcBef>
                <a:spcPts val="300"/>
              </a:spcBef>
            </a:pPr>
            <a:r>
              <a:rPr lang="en-US" sz="1200">
                <a:solidFill>
                  <a:srgbClr val="D9CFF2"/>
                </a:solidFill>
                <a:ea typeface="Arial Unicode MS" panose="020B0604020202020204" pitchFamily="34" charset="-128"/>
                <a:cs typeface="Arial Unicode MS" panose="020B0604020202020204" pitchFamily="34" charset="-128"/>
                <a:hlinkClick r:id="rId3">
                  <a:extLst>
                    <a:ext uri="{A12FA001-AC4F-418D-AE19-62706E023703}">
                      <ahyp:hlinkClr xmlns:ahyp="http://schemas.microsoft.com/office/drawing/2018/hyperlinkcolor" val="tx"/>
                    </a:ext>
                  </a:extLst>
                </a:hlinkClick>
              </a:rPr>
              <a:t>TCM-468871</a:t>
            </a:r>
            <a:r>
              <a:rPr lang="en-US" sz="1200">
                <a:solidFill>
                  <a:srgbClr val="D9CFF2"/>
                </a:solidFill>
                <a:ea typeface="Arial Unicode MS" panose="020B0604020202020204" pitchFamily="34" charset="-128"/>
                <a:cs typeface="Arial Unicode MS" panose="020B0604020202020204" pitchFamily="34" charset="-128"/>
              </a:rPr>
              <a:t> </a:t>
            </a:r>
            <a:r>
              <a:rPr lang="en-IN" sz="1200">
                <a:solidFill>
                  <a:srgbClr val="D9CFF2"/>
                </a:solidFill>
              </a:rPr>
              <a:t>– DIPA support for mixed production</a:t>
            </a:r>
          </a:p>
        </p:txBody>
      </p:sp>
      <p:sp>
        <p:nvSpPr>
          <p:cNvPr id="32" name="Release field">
            <a:extLst>
              <a:ext uri="{FF2B5EF4-FFF2-40B4-BE49-F238E27FC236}">
                <a16:creationId xmlns:a16="http://schemas.microsoft.com/office/drawing/2014/main" id="{947157BF-E28F-F4BE-7723-95025797FF32}"/>
              </a:ext>
            </a:extLst>
          </p:cNvPr>
          <p:cNvSpPr/>
          <p:nvPr/>
        </p:nvSpPr>
        <p:spPr>
          <a:xfrm>
            <a:off x="6820000" y="1700000"/>
            <a:ext cx="4030000" cy="560000"/>
          </a:xfrm>
          <a:prstGeom prst="roundRect">
            <a:avLst>
              <a:gd name="adj" fmla="val 11000"/>
            </a:avLst>
          </a:prstGeom>
          <a:solidFill>
            <a:srgbClr val="150E2C">
              <a:alpha val="88000"/>
            </a:srgbClr>
          </a:solidFill>
          <a:ln w="15875">
            <a:solidFill>
              <a:srgbClr val="7B4FD6">
                <a:alpha val="90000"/>
              </a:srgbClr>
            </a:solidFill>
          </a:ln>
        </p:spPr>
        <p:txBody>
          <a:bodyPr/>
          <a:lstStyle/>
          <a:p>
            <a:endParaRPr lang="en-US"/>
          </a:p>
        </p:txBody>
      </p:sp>
      <p:sp>
        <p:nvSpPr>
          <p:cNvPr id="132" name="Release field text">
            <a:extLst>
              <a:ext uri="{FF2B5EF4-FFF2-40B4-BE49-F238E27FC236}">
                <a16:creationId xmlns:a16="http://schemas.microsoft.com/office/drawing/2014/main" id="{4EE83352-C0BD-5A30-3D0F-5F7EC6A89136}"/>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7B4FD6"/>
                </a:solidFill>
              </a:rPr>
              <a:t>TARGET RELEASE(S)   </a:t>
            </a:r>
          </a:p>
          <a:p>
            <a:pPr>
              <a:spcBef>
                <a:spcPts val="300"/>
              </a:spcBef>
            </a:pPr>
            <a:r>
              <a:rPr lang="en-US" sz="1200">
                <a:solidFill>
                  <a:srgbClr val="D9CFF2"/>
                </a:solidFill>
              </a:rPr>
              <a:t>TC2612</a:t>
            </a:r>
          </a:p>
        </p:txBody>
      </p:sp>
      <p:sp>
        <p:nvSpPr>
          <p:cNvPr id="40" name="Takeaway what">
            <a:extLst>
              <a:ext uri="{FF2B5EF4-FFF2-40B4-BE49-F238E27FC236}">
                <a16:creationId xmlns:a16="http://schemas.microsoft.com/office/drawing/2014/main" id="{D4BA760D-F3A2-4C55-7573-72B66730AD04}"/>
              </a:ext>
            </a:extLst>
          </p:cNvPr>
          <p:cNvSpPr/>
          <p:nvPr/>
        </p:nvSpPr>
        <p:spPr>
          <a:xfrm>
            <a:off x="480000"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a:p>
        </p:txBody>
      </p:sp>
      <p:sp>
        <p:nvSpPr>
          <p:cNvPr id="140" name="Takeaway what text">
            <a:extLst>
              <a:ext uri="{FF2B5EF4-FFF2-40B4-BE49-F238E27FC236}">
                <a16:creationId xmlns:a16="http://schemas.microsoft.com/office/drawing/2014/main" id="{8BD8EA9B-9A8C-7E86-C38E-A3D698AF6EC0}"/>
              </a:ext>
            </a:extLst>
          </p:cNvPr>
          <p:cNvSpPr/>
          <p:nvPr/>
        </p:nvSpPr>
        <p:spPr>
          <a:xfrm>
            <a:off x="630000" y="2560000"/>
            <a:ext cx="2996666" cy="3500000"/>
          </a:xfrm>
          <a:prstGeom prst="rect">
            <a:avLst/>
          </a:prstGeom>
          <a:noFill/>
        </p:spPr>
        <p:txBody>
          <a:bodyPr wrap="square" lIns="0" tIns="0" rIns="0" bIns="0" anchor="t"/>
          <a:lstStyle/>
          <a:p>
            <a:pPr>
              <a:buNone/>
            </a:pPr>
            <a:r>
              <a:rPr sz="1300" b="1" spc="60">
                <a:solidFill>
                  <a:srgbClr val="7B4FD6"/>
                </a:solidFill>
              </a:rPr>
              <a:t>WHAT IS IT?</a:t>
            </a:r>
          </a:p>
          <a:p>
            <a:pPr>
              <a:spcBef>
                <a:spcPts val="700"/>
              </a:spcBef>
            </a:pPr>
            <a:r>
              <a:rPr lang="en-US" sz="1200">
                <a:solidFill>
                  <a:srgbClr val="D9CFF2"/>
                </a:solidFill>
              </a:rPr>
              <a:t>In a work package with multiple products (i.e. for a mixed production scenario), the DIPA when generated or existing DIPA when displayed will be as per the product(s) that have been filtered in the Process Plan.</a:t>
            </a:r>
          </a:p>
          <a:p>
            <a:pPr>
              <a:spcBef>
                <a:spcPts val="700"/>
              </a:spcBef>
            </a:pPr>
            <a:endParaRPr lang="en-US" sz="1200">
              <a:solidFill>
                <a:srgbClr val="D9CFF2"/>
              </a:solidFill>
            </a:endParaRPr>
          </a:p>
        </p:txBody>
      </p:sp>
      <p:sp>
        <p:nvSpPr>
          <p:cNvPr id="42" name="Takeaway why">
            <a:extLst>
              <a:ext uri="{FF2B5EF4-FFF2-40B4-BE49-F238E27FC236}">
                <a16:creationId xmlns:a16="http://schemas.microsoft.com/office/drawing/2014/main" id="{4A8B5473-A50C-0C25-6B02-53CE4A8FDEF8}"/>
              </a:ext>
            </a:extLst>
          </p:cNvPr>
          <p:cNvSpPr/>
          <p:nvPr/>
        </p:nvSpPr>
        <p:spPr>
          <a:xfrm>
            <a:off x="4016666"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lang="en-US"/>
          </a:p>
        </p:txBody>
      </p:sp>
      <p:sp>
        <p:nvSpPr>
          <p:cNvPr id="142" name="Takeaway why text">
            <a:extLst>
              <a:ext uri="{FF2B5EF4-FFF2-40B4-BE49-F238E27FC236}">
                <a16:creationId xmlns:a16="http://schemas.microsoft.com/office/drawing/2014/main" id="{457CCCDB-1D41-AE34-5979-BB91B9751A1D}"/>
              </a:ext>
            </a:extLst>
          </p:cNvPr>
          <p:cNvSpPr/>
          <p:nvPr/>
        </p:nvSpPr>
        <p:spPr>
          <a:xfrm>
            <a:off x="4166666" y="2560000"/>
            <a:ext cx="2996666" cy="3500000"/>
          </a:xfrm>
          <a:prstGeom prst="rect">
            <a:avLst/>
          </a:prstGeom>
          <a:noFill/>
        </p:spPr>
        <p:txBody>
          <a:bodyPr wrap="square" lIns="0" tIns="0" rIns="0" bIns="0" anchor="t"/>
          <a:lstStyle/>
          <a:p>
            <a:pPr>
              <a:buNone/>
            </a:pPr>
            <a:r>
              <a:rPr sz="1300" b="1" spc="60">
                <a:solidFill>
                  <a:srgbClr val="7B4FD6"/>
                </a:solidFill>
              </a:rPr>
              <a:t>WHY IT MATTERS</a:t>
            </a:r>
          </a:p>
          <a:p>
            <a:pPr>
              <a:spcBef>
                <a:spcPts val="700"/>
              </a:spcBef>
            </a:pPr>
            <a:r>
              <a:rPr lang="en-US" sz="1200">
                <a:solidFill>
                  <a:srgbClr val="D9CFF2"/>
                </a:solidFill>
              </a:rPr>
              <a:t>Displaying the relevant DIPA as per the filtered product is important to ensure the ME has the accurate information to execute the analysis during simulations and when authoring work instructions.</a:t>
            </a:r>
          </a:p>
        </p:txBody>
      </p:sp>
      <p:sp>
        <p:nvSpPr>
          <p:cNvPr id="44" name="Takeaway who">
            <a:extLst>
              <a:ext uri="{FF2B5EF4-FFF2-40B4-BE49-F238E27FC236}">
                <a16:creationId xmlns:a16="http://schemas.microsoft.com/office/drawing/2014/main" id="{35BCFBC2-63D0-37BC-8C39-20E741512FFC}"/>
              </a:ext>
            </a:extLst>
          </p:cNvPr>
          <p:cNvSpPr/>
          <p:nvPr/>
        </p:nvSpPr>
        <p:spPr>
          <a:xfrm>
            <a:off x="7553332"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a:p>
        </p:txBody>
      </p:sp>
      <p:sp>
        <p:nvSpPr>
          <p:cNvPr id="144" name="Takeaway who text">
            <a:extLst>
              <a:ext uri="{FF2B5EF4-FFF2-40B4-BE49-F238E27FC236}">
                <a16:creationId xmlns:a16="http://schemas.microsoft.com/office/drawing/2014/main" id="{B444EAB4-993E-75FE-8AED-E870A8E9E7D0}"/>
              </a:ext>
            </a:extLst>
          </p:cNvPr>
          <p:cNvSpPr/>
          <p:nvPr/>
        </p:nvSpPr>
        <p:spPr>
          <a:xfrm>
            <a:off x="7703332" y="2560000"/>
            <a:ext cx="2996666" cy="3500000"/>
          </a:xfrm>
          <a:prstGeom prst="rect">
            <a:avLst/>
          </a:prstGeom>
          <a:noFill/>
        </p:spPr>
        <p:txBody>
          <a:bodyPr wrap="square" lIns="0" tIns="0" rIns="0" bIns="0" anchor="t"/>
          <a:lstStyle/>
          <a:p>
            <a:pPr>
              <a:buNone/>
            </a:pPr>
            <a:r>
              <a:rPr sz="1300" b="1" spc="60">
                <a:solidFill>
                  <a:srgbClr val="7B4FD6"/>
                </a:solidFill>
              </a:rPr>
              <a:t>WHO IT’S FOR</a:t>
            </a:r>
          </a:p>
          <a:p>
            <a:pPr>
              <a:spcBef>
                <a:spcPts val="700"/>
              </a:spcBef>
            </a:pPr>
            <a:r>
              <a:rPr lang="en-IN" sz="1200" i="1">
                <a:solidFill>
                  <a:srgbClr val="D9CFF2"/>
                </a:solidFill>
              </a:rPr>
              <a:t>Ford</a:t>
            </a:r>
          </a:p>
          <a:p>
            <a:pPr>
              <a:spcBef>
                <a:spcPts val="700"/>
              </a:spcBef>
            </a:pPr>
            <a:r>
              <a:rPr lang="en-IN" sz="1200" i="1">
                <a:solidFill>
                  <a:srgbClr val="D9CFF2"/>
                </a:solidFill>
              </a:rPr>
              <a:t>CEER</a:t>
            </a:r>
          </a:p>
        </p:txBody>
      </p:sp>
      <p:grpSp>
        <p:nvGrpSpPr>
          <p:cNvPr id="10" name="Vertical Spine - Flowers">
            <a:extLst>
              <a:ext uri="{FF2B5EF4-FFF2-40B4-BE49-F238E27FC236}">
                <a16:creationId xmlns:a16="http://schemas.microsoft.com/office/drawing/2014/main" id="{C82CCE48-B4CD-D10B-97A3-1AD388B18210}"/>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E1231B30-7C69-E1F6-E623-40D5F6A2612E}"/>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2F79E27C-97D0-2BC0-3302-083E958F4B10}"/>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F7EAF26F-1D5F-6C37-02C6-97AFAD3EF9C5}"/>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8468ACED-AAEB-59EA-C9D5-F55A3150F377}"/>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72E036B7-BC04-87EF-2CDC-E26F24B38730}"/>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D5959D88-9E5F-9D65-AE76-BD6C7CE787ED}"/>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AB41F85A-C0A0-0271-C0DD-2D0CBF95A1A0}"/>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579425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EE2E1-A66B-6963-7984-C4B85C9F475A}"/>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BC27B906-0C64-B080-E11A-974857C60968}"/>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2E1B57"/>
              </a:gs>
              <a:gs pos="55000">
                <a:srgbClr val="1A1030"/>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483E3248-21CF-F20F-BDFC-BB8506842D30}"/>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4B2EEC90-8F9D-C581-38DF-4BEC3328E433}"/>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170D2E">
                  <a:alpha val="93000"/>
                </a:srgbClr>
              </a:gs>
              <a:gs pos="100000">
                <a:srgbClr val="170D2E">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DC8A0A12-8813-99A8-B0C4-59DF699C924D}"/>
              </a:ext>
            </a:extLst>
          </p:cNvPr>
          <p:cNvSpPr/>
          <p:nvPr/>
        </p:nvSpPr>
        <p:spPr>
          <a:xfrm>
            <a:off x="0" y="1551000"/>
            <a:ext cx="10950000" cy="9000"/>
          </a:xfrm>
          <a:prstGeom prst="rect">
            <a:avLst/>
          </a:prstGeom>
          <a:solidFill>
            <a:srgbClr val="7B4FD6">
              <a:alpha val="85000"/>
            </a:srgbClr>
          </a:solidFill>
          <a:ln>
            <a:noFill/>
          </a:ln>
        </p:spPr>
        <p:txBody>
          <a:bodyPr/>
          <a:lstStyle/>
          <a:p>
            <a:endParaRPr/>
          </a:p>
        </p:txBody>
      </p:sp>
      <p:sp>
        <p:nvSpPr>
          <p:cNvPr id="24" name="Eyebrow">
            <a:extLst>
              <a:ext uri="{FF2B5EF4-FFF2-40B4-BE49-F238E27FC236}">
                <a16:creationId xmlns:a16="http://schemas.microsoft.com/office/drawing/2014/main" id="{D6DC6A54-F0EB-C44B-2BC1-8A9D05F1C640}"/>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7B4FD6"/>
                </a:solidFill>
              </a:rPr>
              <a:t>SYSTEM DEMO  ·  PI-OCT26 — SD #1</a:t>
            </a:r>
          </a:p>
        </p:txBody>
      </p:sp>
      <p:sp>
        <p:nvSpPr>
          <p:cNvPr id="25" name="Feature title">
            <a:extLst>
              <a:ext uri="{FF2B5EF4-FFF2-40B4-BE49-F238E27FC236}">
                <a16:creationId xmlns:a16="http://schemas.microsoft.com/office/drawing/2014/main" id="{0F48FDF4-1CB4-0C1C-36E6-70A3AC24D1DD}"/>
              </a:ext>
            </a:extLst>
          </p:cNvPr>
          <p:cNvSpPr/>
          <p:nvPr/>
        </p:nvSpPr>
        <p:spPr>
          <a:xfrm>
            <a:off x="548000" y="600000"/>
            <a:ext cx="8600000" cy="540000"/>
          </a:xfrm>
          <a:prstGeom prst="rect">
            <a:avLst/>
          </a:prstGeom>
          <a:noFill/>
        </p:spPr>
        <p:txBody>
          <a:bodyPr wrap="square" lIns="0" tIns="0" rIns="0" bIns="0" anchor="t"/>
          <a:lstStyle/>
          <a:p>
            <a:pPr>
              <a:buNone/>
            </a:pPr>
            <a:r>
              <a:rPr lang="en-IN" sz="2800">
                <a:solidFill>
                  <a:schemeClr val="bg1"/>
                </a:solidFill>
              </a:rPr>
              <a:t>Characteristics in EP - Support "produced in”</a:t>
            </a:r>
            <a:endParaRPr sz="2800" b="1">
              <a:solidFill>
                <a:srgbClr val="FFFFFF"/>
              </a:solidFill>
            </a:endParaRPr>
          </a:p>
        </p:txBody>
      </p:sp>
      <p:sp>
        <p:nvSpPr>
          <p:cNvPr id="26" name="Team line">
            <a:extLst>
              <a:ext uri="{FF2B5EF4-FFF2-40B4-BE49-F238E27FC236}">
                <a16:creationId xmlns:a16="http://schemas.microsoft.com/office/drawing/2014/main" id="{4F82AC7E-770B-BDD7-5B70-B0261B958113}"/>
              </a:ext>
            </a:extLst>
          </p:cNvPr>
          <p:cNvSpPr/>
          <p:nvPr/>
        </p:nvSpPr>
        <p:spPr>
          <a:xfrm>
            <a:off x="560000" y="1170000"/>
            <a:ext cx="8600000" cy="240000"/>
          </a:xfrm>
          <a:prstGeom prst="rect">
            <a:avLst/>
          </a:prstGeom>
          <a:noFill/>
        </p:spPr>
        <p:txBody>
          <a:bodyPr wrap="square" lIns="0" tIns="0" rIns="0" bIns="0" anchor="t"/>
          <a:lstStyle/>
          <a:p>
            <a:pPr>
              <a:buNone/>
            </a:pPr>
            <a:r>
              <a:rPr sz="1200" i="1">
                <a:solidFill>
                  <a:srgbClr val="D9CFF2"/>
                </a:solidFill>
              </a:rPr>
              <a:t>Team Lotus  ›  Process </a:t>
            </a:r>
            <a:r>
              <a:rPr lang="en-US" sz="1200" i="1">
                <a:solidFill>
                  <a:srgbClr val="D9CFF2"/>
                </a:solidFill>
              </a:rPr>
              <a:t>Planning</a:t>
            </a:r>
            <a:r>
              <a:rPr sz="1200" i="1">
                <a:solidFill>
                  <a:srgbClr val="D9CFF2"/>
                </a:solidFill>
              </a:rPr>
              <a:t> ART</a:t>
            </a:r>
          </a:p>
        </p:txBody>
      </p:sp>
      <p:sp>
        <p:nvSpPr>
          <p:cNvPr id="30" name="Polarion field">
            <a:extLst>
              <a:ext uri="{FF2B5EF4-FFF2-40B4-BE49-F238E27FC236}">
                <a16:creationId xmlns:a16="http://schemas.microsoft.com/office/drawing/2014/main" id="{D5885673-EDAC-12BF-3A3E-7D0162592778}"/>
              </a:ext>
            </a:extLst>
          </p:cNvPr>
          <p:cNvSpPr/>
          <p:nvPr/>
        </p:nvSpPr>
        <p:spPr>
          <a:xfrm>
            <a:off x="322000" y="1700000"/>
            <a:ext cx="6100000" cy="560000"/>
          </a:xfrm>
          <a:prstGeom prst="roundRect">
            <a:avLst>
              <a:gd name="adj" fmla="val 11000"/>
            </a:avLst>
          </a:prstGeom>
          <a:solidFill>
            <a:srgbClr val="150E2C">
              <a:alpha val="88000"/>
            </a:srgbClr>
          </a:solidFill>
          <a:ln w="15875">
            <a:solidFill>
              <a:srgbClr val="7B4FD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D3C14FF2-1B7B-69A9-7471-ED64F4EFD05B}"/>
              </a:ext>
            </a:extLst>
          </p:cNvPr>
          <p:cNvSpPr/>
          <p:nvPr/>
        </p:nvSpPr>
        <p:spPr>
          <a:xfrm>
            <a:off x="630000" y="1700000"/>
            <a:ext cx="5840000" cy="560000"/>
          </a:xfrm>
          <a:prstGeom prst="rect">
            <a:avLst/>
          </a:prstGeom>
          <a:noFill/>
        </p:spPr>
        <p:txBody>
          <a:bodyPr wrap="square" lIns="0" tIns="0" rIns="0" bIns="0" anchor="ctr"/>
          <a:lstStyle/>
          <a:p>
            <a:r>
              <a:rPr lang="en-US" sz="900" b="1" spc="120">
                <a:solidFill>
                  <a:srgbClr val="7B4FD6"/>
                </a:solidFill>
              </a:rPr>
              <a:t>FEATURE ID   </a:t>
            </a:r>
          </a:p>
          <a:p>
            <a:pPr>
              <a:spcBef>
                <a:spcPts val="300"/>
              </a:spcBef>
            </a:pPr>
            <a:r>
              <a:rPr lang="en-IN" sz="1200">
                <a:solidFill>
                  <a:srgbClr val="D9CFF2"/>
                </a:solidFill>
                <a:hlinkClick r:id="rId3">
                  <a:extLst>
                    <a:ext uri="{A12FA001-AC4F-418D-AE19-62706E023703}">
                      <ahyp:hlinkClr xmlns:ahyp="http://schemas.microsoft.com/office/drawing/2018/hyperlinkcolor" val="tx"/>
                    </a:ext>
                  </a:extLst>
                </a:hlinkClick>
              </a:rPr>
              <a:t>TCM-468974</a:t>
            </a:r>
            <a:r>
              <a:rPr lang="en-IN" sz="1200">
                <a:solidFill>
                  <a:srgbClr val="D9CFF2"/>
                </a:solidFill>
              </a:rPr>
              <a:t> - Characteristics in EP - Support "produced in"</a:t>
            </a:r>
          </a:p>
        </p:txBody>
      </p:sp>
      <p:sp>
        <p:nvSpPr>
          <p:cNvPr id="32" name="Release field">
            <a:extLst>
              <a:ext uri="{FF2B5EF4-FFF2-40B4-BE49-F238E27FC236}">
                <a16:creationId xmlns:a16="http://schemas.microsoft.com/office/drawing/2014/main" id="{69B17AA0-AB43-54A0-6E30-FAFCBB4AE252}"/>
              </a:ext>
            </a:extLst>
          </p:cNvPr>
          <p:cNvSpPr/>
          <p:nvPr/>
        </p:nvSpPr>
        <p:spPr>
          <a:xfrm>
            <a:off x="6820000" y="1700000"/>
            <a:ext cx="4030000" cy="560000"/>
          </a:xfrm>
          <a:prstGeom prst="roundRect">
            <a:avLst>
              <a:gd name="adj" fmla="val 11000"/>
            </a:avLst>
          </a:prstGeom>
          <a:solidFill>
            <a:srgbClr val="150E2C">
              <a:alpha val="88000"/>
            </a:srgbClr>
          </a:solidFill>
          <a:ln w="15875">
            <a:solidFill>
              <a:srgbClr val="7B4FD6">
                <a:alpha val="90000"/>
              </a:srgbClr>
            </a:solidFill>
          </a:ln>
        </p:spPr>
        <p:txBody>
          <a:bodyPr/>
          <a:lstStyle/>
          <a:p>
            <a:endParaRPr lang="en-US"/>
          </a:p>
        </p:txBody>
      </p:sp>
      <p:sp>
        <p:nvSpPr>
          <p:cNvPr id="132" name="Release field text">
            <a:extLst>
              <a:ext uri="{FF2B5EF4-FFF2-40B4-BE49-F238E27FC236}">
                <a16:creationId xmlns:a16="http://schemas.microsoft.com/office/drawing/2014/main" id="{0B9E5CA1-E947-67C5-0697-197EB25789E5}"/>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874FD6"/>
                </a:solidFill>
              </a:rPr>
              <a:t>TARGET RELEASE(S)   </a:t>
            </a:r>
          </a:p>
          <a:p>
            <a:pPr>
              <a:spcBef>
                <a:spcPts val="300"/>
              </a:spcBef>
            </a:pPr>
            <a:r>
              <a:rPr lang="en-US" sz="1200">
                <a:solidFill>
                  <a:srgbClr val="C9B8F5"/>
                </a:solidFill>
              </a:rPr>
              <a:t>TC2612</a:t>
            </a:r>
            <a:endParaRPr lang="en-IN" sz="1200">
              <a:solidFill>
                <a:schemeClr val="bg1"/>
              </a:solidFill>
            </a:endParaRPr>
          </a:p>
        </p:txBody>
      </p:sp>
      <p:sp>
        <p:nvSpPr>
          <p:cNvPr id="40" name="Takeaway what">
            <a:extLst>
              <a:ext uri="{FF2B5EF4-FFF2-40B4-BE49-F238E27FC236}">
                <a16:creationId xmlns:a16="http://schemas.microsoft.com/office/drawing/2014/main" id="{33BD96F1-2FB3-415E-5642-B75A7CC97866}"/>
              </a:ext>
            </a:extLst>
          </p:cNvPr>
          <p:cNvSpPr/>
          <p:nvPr/>
        </p:nvSpPr>
        <p:spPr>
          <a:xfrm>
            <a:off x="480000"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a:p>
        </p:txBody>
      </p:sp>
      <p:sp>
        <p:nvSpPr>
          <p:cNvPr id="140" name="Takeaway what text">
            <a:extLst>
              <a:ext uri="{FF2B5EF4-FFF2-40B4-BE49-F238E27FC236}">
                <a16:creationId xmlns:a16="http://schemas.microsoft.com/office/drawing/2014/main" id="{12DF9957-F3B8-B79F-7D08-EB527D998044}"/>
              </a:ext>
            </a:extLst>
          </p:cNvPr>
          <p:cNvSpPr/>
          <p:nvPr/>
        </p:nvSpPr>
        <p:spPr>
          <a:xfrm>
            <a:off x="630000" y="2560000"/>
            <a:ext cx="2996666" cy="3500000"/>
          </a:xfrm>
          <a:prstGeom prst="rect">
            <a:avLst/>
          </a:prstGeom>
          <a:noFill/>
        </p:spPr>
        <p:txBody>
          <a:bodyPr wrap="square" lIns="0" tIns="0" rIns="0" bIns="0" anchor="t"/>
          <a:lstStyle/>
          <a:p>
            <a:pPr>
              <a:buNone/>
            </a:pPr>
            <a:r>
              <a:rPr sz="1300" b="1" spc="60">
                <a:solidFill>
                  <a:srgbClr val="7B4FD6"/>
                </a:solidFill>
              </a:rPr>
              <a:t>WHAT IS IT?</a:t>
            </a:r>
          </a:p>
          <a:p>
            <a:endParaRPr lang="en-US" sz="1300" b="1" spc="60">
              <a:solidFill>
                <a:srgbClr val="7B4FD6"/>
              </a:solidFill>
            </a:endParaRPr>
          </a:p>
          <a:p>
            <a:r>
              <a:rPr lang="en-US" sz="1200">
                <a:solidFill>
                  <a:srgbClr val="D9CFF2"/>
                </a:solidFill>
              </a:rPr>
              <a:t>Characteristics for a product design are associated with the quality  and manufacturing requirements that can be associated to a PMI.</a:t>
            </a:r>
          </a:p>
          <a:p>
            <a:endParaRPr lang="en-US" sz="1200">
              <a:solidFill>
                <a:srgbClr val="D9CFF2"/>
              </a:solidFill>
            </a:endParaRPr>
          </a:p>
          <a:p>
            <a:r>
              <a:rPr lang="en-US" sz="1200">
                <a:solidFill>
                  <a:srgbClr val="D9CFF2"/>
                </a:solidFill>
              </a:rPr>
              <a:t>With this capability, the planner can associate Product Characteristics flowing in from NX to Operations in the Easy Plan BOP to allow users to identify the operations in which a characteristics is produced.</a:t>
            </a:r>
          </a:p>
          <a:p>
            <a:pPr>
              <a:spcBef>
                <a:spcPts val="700"/>
              </a:spcBef>
            </a:pPr>
            <a:endParaRPr lang="en-US" sz="1200" i="1">
              <a:solidFill>
                <a:schemeClr val="bg1"/>
              </a:solidFill>
            </a:endParaRPr>
          </a:p>
        </p:txBody>
      </p:sp>
      <p:sp>
        <p:nvSpPr>
          <p:cNvPr id="42" name="Takeaway why">
            <a:extLst>
              <a:ext uri="{FF2B5EF4-FFF2-40B4-BE49-F238E27FC236}">
                <a16:creationId xmlns:a16="http://schemas.microsoft.com/office/drawing/2014/main" id="{6D1C3538-43D5-6D3A-62A8-CC1E71D04427}"/>
              </a:ext>
            </a:extLst>
          </p:cNvPr>
          <p:cNvSpPr/>
          <p:nvPr/>
        </p:nvSpPr>
        <p:spPr>
          <a:xfrm>
            <a:off x="4016666"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lang="en-US"/>
          </a:p>
        </p:txBody>
      </p:sp>
      <p:sp>
        <p:nvSpPr>
          <p:cNvPr id="142" name="Takeaway why text">
            <a:extLst>
              <a:ext uri="{FF2B5EF4-FFF2-40B4-BE49-F238E27FC236}">
                <a16:creationId xmlns:a16="http://schemas.microsoft.com/office/drawing/2014/main" id="{E6DCACE6-3125-03EF-B694-F1F4E183B174}"/>
              </a:ext>
            </a:extLst>
          </p:cNvPr>
          <p:cNvSpPr/>
          <p:nvPr/>
        </p:nvSpPr>
        <p:spPr>
          <a:xfrm>
            <a:off x="4166666" y="2560000"/>
            <a:ext cx="2996666" cy="3500000"/>
          </a:xfrm>
          <a:prstGeom prst="rect">
            <a:avLst/>
          </a:prstGeom>
          <a:noFill/>
        </p:spPr>
        <p:txBody>
          <a:bodyPr wrap="square" lIns="0" tIns="0" rIns="0" bIns="0" anchor="t"/>
          <a:lstStyle/>
          <a:p>
            <a:pPr>
              <a:buNone/>
            </a:pPr>
            <a:r>
              <a:rPr sz="1300" b="1" spc="60">
                <a:solidFill>
                  <a:srgbClr val="7B4FD6"/>
                </a:solidFill>
              </a:rPr>
              <a:t>WHY IT MATTERS</a:t>
            </a:r>
          </a:p>
          <a:p>
            <a:endParaRPr lang="en-US" sz="1300" b="1" spc="60">
              <a:solidFill>
                <a:srgbClr val="7B4FD6"/>
              </a:solidFill>
            </a:endParaRPr>
          </a:p>
          <a:p>
            <a:r>
              <a:rPr lang="en-US" sz="1200">
                <a:solidFill>
                  <a:srgbClr val="D9CFF2"/>
                </a:solidFill>
              </a:rPr>
              <a:t>Traceability of characteristics is critical to ensure engineering requirements are being fulfilled from Engineering through Manufacturing and then downstream.</a:t>
            </a:r>
          </a:p>
          <a:p>
            <a:endParaRPr lang="en-US" sz="1200">
              <a:solidFill>
                <a:srgbClr val="D9CFF2"/>
              </a:solidFill>
            </a:endParaRPr>
          </a:p>
          <a:p>
            <a:r>
              <a:rPr lang="en-US" sz="1200">
                <a:solidFill>
                  <a:srgbClr val="D9CFF2"/>
                </a:solidFill>
              </a:rPr>
              <a:t>This capability is also required to achieve a NSE MBE Maturity Index that many A&amp;D customers are supposed to fulfil.</a:t>
            </a:r>
          </a:p>
        </p:txBody>
      </p:sp>
      <p:sp>
        <p:nvSpPr>
          <p:cNvPr id="44" name="Takeaway who">
            <a:extLst>
              <a:ext uri="{FF2B5EF4-FFF2-40B4-BE49-F238E27FC236}">
                <a16:creationId xmlns:a16="http://schemas.microsoft.com/office/drawing/2014/main" id="{F64F9440-32A1-799E-AAC2-C055901895C6}"/>
              </a:ext>
            </a:extLst>
          </p:cNvPr>
          <p:cNvSpPr/>
          <p:nvPr/>
        </p:nvSpPr>
        <p:spPr>
          <a:xfrm>
            <a:off x="7553332" y="2440000"/>
            <a:ext cx="3296666" cy="3740000"/>
          </a:xfrm>
          <a:prstGeom prst="roundRect">
            <a:avLst>
              <a:gd name="adj" fmla="val 6000"/>
            </a:avLst>
          </a:prstGeom>
          <a:solidFill>
            <a:srgbClr val="1B1436">
              <a:alpha val="82000"/>
            </a:srgbClr>
          </a:solidFill>
          <a:ln w="12700">
            <a:solidFill>
              <a:srgbClr val="7B4FD6">
                <a:alpha val="55000"/>
              </a:srgbClr>
            </a:solidFill>
          </a:ln>
        </p:spPr>
        <p:txBody>
          <a:bodyPr/>
          <a:lstStyle/>
          <a:p>
            <a:endParaRPr/>
          </a:p>
        </p:txBody>
      </p:sp>
      <p:sp>
        <p:nvSpPr>
          <p:cNvPr id="144" name="Takeaway who text">
            <a:extLst>
              <a:ext uri="{FF2B5EF4-FFF2-40B4-BE49-F238E27FC236}">
                <a16:creationId xmlns:a16="http://schemas.microsoft.com/office/drawing/2014/main" id="{BF25C03D-0FF0-8FEB-8EF6-22FADB594DEC}"/>
              </a:ext>
            </a:extLst>
          </p:cNvPr>
          <p:cNvSpPr/>
          <p:nvPr/>
        </p:nvSpPr>
        <p:spPr>
          <a:xfrm>
            <a:off x="7703332" y="2560000"/>
            <a:ext cx="2996666" cy="3500000"/>
          </a:xfrm>
          <a:prstGeom prst="rect">
            <a:avLst/>
          </a:prstGeom>
          <a:noFill/>
        </p:spPr>
        <p:txBody>
          <a:bodyPr wrap="square" lIns="0" tIns="0" rIns="0" bIns="0" anchor="t"/>
          <a:lstStyle/>
          <a:p>
            <a:pPr>
              <a:buNone/>
            </a:pPr>
            <a:r>
              <a:rPr lang="en-IN" sz="1300" b="1" spc="60">
                <a:solidFill>
                  <a:srgbClr val="7B4FD6"/>
                </a:solidFill>
              </a:rPr>
              <a:t>WHO IT’S FOR</a:t>
            </a:r>
          </a:p>
          <a:p>
            <a:pPr>
              <a:spcBef>
                <a:spcPts val="700"/>
              </a:spcBef>
            </a:pPr>
            <a:r>
              <a:rPr lang="en-IN" sz="1200" i="1">
                <a:solidFill>
                  <a:srgbClr val="C2CAD6"/>
                </a:solidFill>
              </a:rPr>
              <a:t>ITP Aero</a:t>
            </a:r>
          </a:p>
          <a:p>
            <a:pPr>
              <a:spcBef>
                <a:spcPts val="700"/>
              </a:spcBef>
            </a:pPr>
            <a:r>
              <a:rPr lang="en-IN" sz="1200" i="1">
                <a:solidFill>
                  <a:srgbClr val="C2CAD6"/>
                </a:solidFill>
              </a:rPr>
              <a:t>P&amp;W</a:t>
            </a:r>
          </a:p>
          <a:p>
            <a:pPr>
              <a:spcBef>
                <a:spcPts val="700"/>
              </a:spcBef>
            </a:pPr>
            <a:r>
              <a:rPr lang="en-IN" sz="1200" i="1">
                <a:solidFill>
                  <a:srgbClr val="C2CAD6"/>
                </a:solidFill>
              </a:rPr>
              <a:t>MBE Lifecycle – Characteristics Digital Thread</a:t>
            </a:r>
          </a:p>
        </p:txBody>
      </p:sp>
      <p:grpSp>
        <p:nvGrpSpPr>
          <p:cNvPr id="10" name="Vertical Spine - Flowers">
            <a:extLst>
              <a:ext uri="{FF2B5EF4-FFF2-40B4-BE49-F238E27FC236}">
                <a16:creationId xmlns:a16="http://schemas.microsoft.com/office/drawing/2014/main" id="{ACBF9729-897E-F12C-606C-DACE7AD1305D}"/>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839243B3-B9B9-6E91-1FE9-EB11B66A805D}"/>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F9F507DD-919D-38A4-E5B6-D866E8C41CE8}"/>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F50DE88E-4ACA-6FDA-1DD0-172F10AC67A2}"/>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AC81741E-99BF-E2EC-40CB-6C1624A01E60}"/>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73FB2C90-49D5-F505-5DD1-121B41DA7E50}"/>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279C9A8C-2031-EB61-BD7F-5D7844E3225F}"/>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508B87D5-EF3D-7220-57B8-2770450B153A}"/>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11270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nd - Jasmine"/>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A5489670-813F-45FB-95EA-3BCBF33D7AFA}"/>
              </a:ext>
            </a:extLst>
          </p:cNvPr>
          <p:cNvSpPr>
            <a:spLocks noGrp="1"/>
          </p:cNvSpPr>
          <p:nvPr/>
        </p:nvSpPr>
        <p:spPr>
          <a:xfrm>
            <a:off x="514350" y="723900"/>
            <a:ext cx="5429250" cy="1952625"/>
          </a:xfrm>
          <a:prstGeom prst="roundRect">
            <a:avLst>
              <a:gd name="adj" fmla="val 3902"/>
            </a:avLst>
          </a:prstGeom>
          <a:solidFill>
            <a:srgbClr val="6B35B7"/>
          </a:solidFill>
          <a:ln w="19050">
            <a:solidFill>
              <a:srgbClr val="874FD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E294F3E7-09CF-44AA-9F0E-C69989C46EFE}"/>
              </a:ext>
            </a:extLst>
          </p:cNvPr>
          <p:cNvSpPr/>
          <p:nvPr/>
        </p:nvSpPr>
        <p:spPr>
          <a:xfrm>
            <a:off x="605790" y="952500"/>
            <a:ext cx="64008" cy="1495425"/>
          </a:xfrm>
          <a:prstGeom prst="roundRect">
            <a:avLst>
              <a:gd name="adj" fmla="val 50000"/>
            </a:avLst>
          </a:prstGeom>
          <a:solidFill>
            <a:srgbClr val="874FD6"/>
          </a:solidFill>
          <a:ln>
            <a:noFill/>
          </a:ln>
        </p:spPr>
        <p:txBody>
          <a:bodyPr/>
          <a:lstStyle/>
          <a:p>
            <a:endParaRPr/>
          </a:p>
        </p:txBody>
      </p:sp>
      <p:sp>
        <p:nvSpPr>
          <p:cNvPr id="3" name="Breadcrumb">
            <a:extLst>
              <a:ext uri="{FF2B5EF4-FFF2-40B4-BE49-F238E27FC236}">
                <a16:creationId xmlns:a16="http://schemas.microsoft.com/office/drawing/2014/main" id="{1FBD3144-B380-4BC9-8050-7095A53BF147}"/>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D3B4FF"/>
                </a:solidFill>
              </a:defRPr>
            </a:pPr>
            <a:r>
              <a:rPr lang="en-US" sz="1050" b="1">
                <a:solidFill>
                  <a:srgbClr val="D3B4FF"/>
                </a:solidFill>
              </a:rPr>
              <a:t>TCM PROGRAM  ›  PROCESS PLANNING ART</a:t>
            </a:r>
          </a:p>
        </p:txBody>
      </p:sp>
      <p:sp>
        <p:nvSpPr>
          <p:cNvPr id="4" name="Title">
            <a:extLst>
              <a:ext uri="{FF2B5EF4-FFF2-40B4-BE49-F238E27FC236}">
                <a16:creationId xmlns:a16="http://schemas.microsoft.com/office/drawing/2014/main" id="{00613C0C-0555-481B-9A29-3F2437B0ABD7}"/>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JASMINE</a:t>
            </a:r>
            <a:endParaRPr sz="2775" b="1">
              <a:solidFill>
                <a:srgbClr val="FFFFFF"/>
              </a:solidFill>
            </a:endParaRPr>
          </a:p>
        </p:txBody>
      </p:sp>
      <p:sp>
        <p:nvSpPr>
          <p:cNvPr id="5" name="Descriptor">
            <a:extLst>
              <a:ext uri="{FF2B5EF4-FFF2-40B4-BE49-F238E27FC236}">
                <a16:creationId xmlns:a16="http://schemas.microsoft.com/office/drawing/2014/main" id="{29BF630B-403C-4185-A357-FD0B8ED289CF}"/>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EBDCFF"/>
                </a:solidFill>
              </a:defRPr>
            </a:pPr>
            <a:r>
              <a:rPr lang="en-US" sz="1350" i="1">
                <a:solidFill>
                  <a:srgbClr val="EBDCFF"/>
                </a:solidFill>
              </a:rPr>
              <a:t>Work instructions &amp; background parts management</a:t>
            </a:r>
          </a:p>
        </p:txBody>
      </p:sp>
      <p:sp>
        <p:nvSpPr>
          <p:cNvPr id="950" name="Leadership Card"/>
          <p:cNvSpPr/>
          <p:nvPr/>
        </p:nvSpPr>
        <p:spPr>
          <a:xfrm>
            <a:off x="514350" y="2820000"/>
            <a:ext cx="3990000" cy="3450000"/>
          </a:xfrm>
          <a:prstGeom prst="roundRect">
            <a:avLst>
              <a:gd name="adj" fmla="val 5500"/>
            </a:avLst>
          </a:prstGeom>
          <a:solidFill>
            <a:srgbClr val="221436">
              <a:alpha val="82000"/>
            </a:srgbClr>
          </a:solidFill>
          <a:ln w="12700">
            <a:solidFill>
              <a:srgbClr val="874FD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874FD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874FD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CEB6F0"/>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marL="0" indent="0">
              <a:spcBef>
                <a:spcPts val="0"/>
              </a:spcBef>
              <a:buNone/>
            </a:pPr>
            <a:r>
              <a:rPr lang="en-US" sz="1150">
                <a:solidFill>
                  <a:srgbClr val="CEB6F0"/>
                </a:solidFill>
              </a:rPr>
              <a:t>Lean-Agile Leader</a:t>
            </a:r>
            <a:br>
              <a:rPr lang="en-US" sz="600"/>
            </a:br>
            <a:r>
              <a:rPr lang="en-US" sz="1350" b="1">
                <a:solidFill>
                  <a:srgbClr val="FFFFFF"/>
                </a:solidFill>
              </a:rPr>
              <a:t>Charu Sharma</a:t>
            </a:r>
          </a:p>
          <a:p>
            <a:pPr marL="0" indent="0">
              <a:spcBef>
                <a:spcPts val="600"/>
              </a:spcBef>
              <a:buNone/>
            </a:pPr>
            <a:r>
              <a:rPr lang="en-US" sz="1150">
                <a:solidFill>
                  <a:srgbClr val="CEB6F0"/>
                </a:solidFill>
              </a:rPr>
              <a:t>Product Owner</a:t>
            </a:r>
            <a:br>
              <a:rPr lang="en-US" sz="600"/>
            </a:br>
            <a:r>
              <a:rPr lang="en-US" sz="1350" b="1">
                <a:solidFill>
                  <a:srgbClr val="FFFFFF"/>
                </a:solidFill>
              </a:rPr>
              <a:t>Vaibhav Betigeri</a:t>
            </a:r>
          </a:p>
          <a:p>
            <a:pPr marL="0" indent="0">
              <a:spcBef>
                <a:spcPts val="600"/>
              </a:spcBef>
              <a:buNone/>
            </a:pPr>
            <a:r>
              <a:rPr lang="en-US" sz="1150">
                <a:solidFill>
                  <a:srgbClr val="CEB6F0"/>
                </a:solidFill>
              </a:rPr>
              <a:t>Scrum Master</a:t>
            </a:r>
            <a:br>
              <a:rPr lang="en-US" sz="600"/>
            </a:br>
            <a:r>
              <a:rPr lang="en-US" sz="1350" b="1">
                <a:solidFill>
                  <a:srgbClr val="FFFFFF"/>
                </a:solidFill>
              </a:rPr>
              <a:t>Charu Sharma</a:t>
            </a:r>
          </a:p>
        </p:txBody>
      </p:sp>
      <p:sp>
        <p:nvSpPr>
          <p:cNvPr id="955" name="Ownership Card"/>
          <p:cNvSpPr/>
          <p:nvPr/>
        </p:nvSpPr>
        <p:spPr>
          <a:xfrm>
            <a:off x="4704350" y="2820000"/>
            <a:ext cx="5915650" cy="3450000"/>
          </a:xfrm>
          <a:prstGeom prst="roundRect">
            <a:avLst>
              <a:gd name="adj" fmla="val 5500"/>
            </a:avLst>
          </a:prstGeom>
          <a:solidFill>
            <a:srgbClr val="221436">
              <a:alpha val="81961"/>
            </a:srgbClr>
          </a:solidFill>
          <a:ln w="12700">
            <a:solidFill>
              <a:srgbClr val="874FD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874FD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874FD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CEB6F0"/>
                </a:solidFill>
              </a:rPr>
              <a:t>OWNERSHIP</a:t>
            </a:r>
          </a:p>
        </p:txBody>
      </p:sp>
      <p:sp>
        <p:nvSpPr>
          <p:cNvPr id="960" name="Ownership Text"/>
          <p:cNvSpPr>
            <a:spLocks noGrp="1"/>
          </p:cNvSpPr>
          <p:nvPr/>
        </p:nvSpPr>
        <p:spPr>
          <a:xfrm>
            <a:off x="4944350" y="3590000"/>
            <a:ext cx="265000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Work Instructions</a:t>
            </a: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Background Parts Management</a:t>
            </a: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PMI</a:t>
            </a: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Part Planning</a:t>
            </a: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Gallery Viewer</a:t>
            </a:r>
          </a:p>
        </p:txBody>
      </p:sp>
      <p:sp>
        <p:nvSpPr>
          <p:cNvPr id="961" name="Ownership Text 2"/>
          <p:cNvSpPr>
            <a:spLocks noGrp="1"/>
          </p:cNvSpPr>
          <p:nvPr/>
        </p:nvSpPr>
        <p:spPr>
          <a:xfrm>
            <a:off x="7830000" y="3590000"/>
            <a:ext cx="265000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Electronic work instructions</a:t>
            </a: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TWI</a:t>
            </a:r>
          </a:p>
          <a:p>
            <a:pPr marL="228600" indent="-228600">
              <a:spcBef>
                <a:spcPts val="200"/>
              </a:spcBef>
              <a:buNone/>
            </a:pPr>
            <a:r>
              <a:rPr lang="en-US" sz="1350" dirty="0">
                <a:solidFill>
                  <a:srgbClr val="9C5EF2"/>
                </a:solidFill>
              </a:rPr>
              <a:t>▪  </a:t>
            </a:r>
            <a:r>
              <a:rPr lang="en-US" sz="1350" dirty="0" err="1">
                <a:solidFill>
                  <a:srgbClr val="F0F8FA"/>
                </a:solidFill>
                <a:latin typeface="Segoe UI"/>
                <a:cs typeface="Segoe UI"/>
              </a:rPr>
              <a:t>STX</a:t>
            </a:r>
            <a:endParaRPr lang="en-US" sz="1350" dirty="0">
              <a:solidFill>
                <a:srgbClr val="F0F8FA"/>
              </a:solidFill>
              <a:latin typeface="Segoe UI"/>
              <a:cs typeface="Segoe UI"/>
            </a:endParaRPr>
          </a:p>
          <a:p>
            <a:pPr marL="228600" indent="-228600">
              <a:spcBef>
                <a:spcPts val="200"/>
              </a:spcBef>
              <a:buNone/>
            </a:pPr>
            <a:r>
              <a:rPr lang="en-US" sz="1350" dirty="0">
                <a:solidFill>
                  <a:srgbClr val="9C5EF2"/>
                </a:solidFill>
              </a:rPr>
              <a:t>▪  </a:t>
            </a:r>
            <a:r>
              <a:rPr lang="en-US" sz="1350" dirty="0">
                <a:solidFill>
                  <a:srgbClr val="F0F8FA"/>
                </a:solidFill>
                <a:latin typeface="Segoe UI"/>
                <a:cs typeface="Segoe UI"/>
              </a:rPr>
              <a:t>Battery solutions</a:t>
            </a:r>
          </a:p>
        </p:txBody>
      </p:sp>
      <p:grpSp>
        <p:nvGrpSpPr>
          <p:cNvPr id="15" name="Vertical Spine - Flowers">
            <a:extLst>
              <a:ext uri="{FF2B5EF4-FFF2-40B4-BE49-F238E27FC236}">
                <a16:creationId xmlns:a16="http://schemas.microsoft.com/office/drawing/2014/main" id="{4AA92EDF-A747-2198-44F8-438F533E6C39}"/>
              </a:ext>
            </a:extLst>
          </p:cNvPr>
          <p:cNvGrpSpPr>
            <a:grpSpLocks noGrp="1" noUngrp="1" noRot="1" noMove="1" noResize="1"/>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6748FE76-6898-A03C-4A68-BABE2BE9924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9F106E1A-1884-D5C9-5221-1CC024C74C95}"/>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EB94EB98-802C-348F-8C6F-739C57921108}"/>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C6410CF0-87FA-B762-1211-DC4E46E7C5C3}"/>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E4D31AEC-71BE-61E7-9AC0-582DFBEBA6E3}"/>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CD592171-6334-9229-A13E-659CD34AE715}"/>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64955F25-79C3-DB00-57FC-0F56E10E8CA9}"/>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927354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341B57"/>
              </a:gs>
              <a:gs pos="55000">
                <a:srgbClr val="1D10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1B0D2E">
                  <a:alpha val="93000"/>
                </a:srgbClr>
              </a:gs>
              <a:gs pos="100000">
                <a:srgbClr val="1B0D2E">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874FD6"/>
          </a:solidFill>
          <a:ln>
            <a:noFill/>
          </a:ln>
        </p:spPr>
        <p:txBody>
          <a:bodyPr/>
          <a:lstStyle/>
          <a:p>
            <a:endParaRPr/>
          </a:p>
        </p:txBody>
      </p:sp>
      <p:sp>
        <p:nvSpPr>
          <p:cNvPr id="24" name="Eyebrow"/>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874FD6"/>
                </a:solidFill>
              </a:rPr>
              <a:t>FEATURE INDEX  ·  PI-OCT26 — SD #1  ·  5 FEATURES  (4 SDD)</a:t>
            </a: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JASMINE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a:solidFill>
                  <a:srgbClr val="DECFF2"/>
                </a:solidFill>
              </a:rPr>
              <a:t>Process Planning ART  ›  PI-OCT26 SD #1  · </a:t>
            </a:r>
            <a:r>
              <a:rPr lang="en-US" sz="1150" i="1">
                <a:solidFill>
                  <a:srgbClr val="D8D0F1"/>
                </a:solidFill>
              </a:rPr>
              <a:t>5 FEATURES (4 SDD)</a:t>
            </a:r>
            <a:endParaRPr lang="en-US" sz="1150" i="1">
              <a:solidFill>
                <a:srgbClr val="DECFF2"/>
              </a:solidFill>
            </a:endParaRPr>
          </a:p>
        </p:txBody>
      </p:sp>
      <p:graphicFrame>
        <p:nvGraphicFramePr>
          <p:cNvPr id="40" name="Feature Index Table"/>
          <p:cNvGraphicFramePr>
            <a:graphicFrameLocks/>
          </p:cNvGraphicFramePr>
          <p:nvPr>
            <p:extLst>
              <p:ext uri="{D42A27DB-BD31-4B8C-83A1-F6EECF244321}">
                <p14:modId xmlns:p14="http://schemas.microsoft.com/office/powerpoint/2010/main" val="430544575"/>
              </p:ext>
            </p:extLst>
          </p:nvPr>
        </p:nvGraphicFramePr>
        <p:xfrm>
          <a:off x="480000" y="1780000"/>
          <a:ext cx="10370000" cy="2579200"/>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FFFFFF"/>
                          </a:solidFill>
                        </a:rPr>
                        <a:t>TEAM (FLOWER)</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tc>
                  <a:txBody>
                    <a:bodyPr/>
                    <a:lstStyle/>
                    <a:p>
                      <a:pPr algn="ctr"/>
                      <a:r>
                        <a:rPr lang="en-US" sz="1000" b="1">
                          <a:solidFill>
                            <a:srgbClr val="FFFFFF"/>
                          </a:solidFill>
                        </a:rPr>
                        <a:t>SDD</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tc>
                  <a:txBody>
                    <a:bodyPr/>
                    <a:lstStyle/>
                    <a:p>
                      <a:pPr algn="l"/>
                      <a:r>
                        <a:rPr lang="en-US" sz="1000" b="1" spc="30">
                          <a:solidFill>
                            <a:srgbClr val="FFFFFF"/>
                          </a:solidFill>
                        </a:rPr>
                        <a:t>FEATURE ID</a:t>
                      </a:r>
                    </a:p>
                  </a:txBody>
                  <a:tcPr marL="72000" marR="54000" marT="32000" marB="32000" anchor="ctr">
                    <a:lnL w="6350" cap="flat" cmpd="sng" algn="ctr">
                      <a:solidFill>
                        <a:srgbClr val="874FD6">
                          <a:alpha val="82000"/>
                        </a:srgbClr>
                      </a:solidFill>
                      <a:prstDash val="solid"/>
                      <a:round/>
                      <a:headEnd type="none" w="med" len="med"/>
                      <a:tailEnd type="none" w="med" len="med"/>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tc>
                  <a:txBody>
                    <a:bodyPr/>
                    <a:lstStyle/>
                    <a:p>
                      <a:pPr algn="l"/>
                      <a:r>
                        <a:rPr lang="en-US" sz="1000" b="1" spc="30">
                          <a:solidFill>
                            <a:srgbClr val="FFFFFF"/>
                          </a:solidFill>
                        </a:rPr>
                        <a:t>FEATURE NAME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tc>
                  <a:txBody>
                    <a:bodyPr/>
                    <a:lstStyle/>
                    <a:p>
                      <a:pPr algn="ctr"/>
                      <a:r>
                        <a:rPr lang="en-US" sz="1000" b="1" spc="30">
                          <a:solidFill>
                            <a:srgbClr val="FFFFFF"/>
                          </a:solidFill>
                        </a:rPr>
                        <a:t>TARGET RELEASE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tc>
                  <a:txBody>
                    <a:bodyPr/>
                    <a:lstStyle/>
                    <a:p>
                      <a:pPr algn="l"/>
                      <a:r>
                        <a:rPr lang="en-US" sz="1000" b="1" spc="30">
                          <a:solidFill>
                            <a:srgbClr val="FFFFFF"/>
                          </a:solidFill>
                        </a:rPr>
                        <a:t>WHO IT’S FOR</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874FD6">
                        <a:alpha val="92000"/>
                      </a:srgbClr>
                    </a:solidFill>
                  </a:tcPr>
                </a:tc>
                <a:extLst>
                  <a:ext uri="{0D108BD9-81ED-4DB2-BD59-A6C34878D82A}">
                    <a16:rowId xmlns:a16="http://schemas.microsoft.com/office/drawing/2014/main" val="10000"/>
                  </a:ext>
                </a:extLst>
              </a:tr>
              <a:tr h="454800">
                <a:tc>
                  <a:txBody>
                    <a:bodyPr/>
                    <a:lstStyle/>
                    <a:p>
                      <a:pPr algn="l"/>
                      <a:r>
                        <a:rPr lang="en-US" sz="1000" b="1">
                          <a:solidFill>
                            <a:srgbClr val="E1D6F0"/>
                          </a:solidFill>
                        </a:rPr>
                        <a:t>Jasmine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ctr"/>
                      <a:r>
                        <a:rPr lang="en-US" sz="950" b="1">
                          <a:solidFill>
                            <a:srgbClr val="DECFF2"/>
                          </a:solidFill>
                        </a:rPr>
                        <a:t>SDD</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r>
                        <a:rPr lang="en-US" sz="1000" u="sng">
                          <a:solidFill>
                            <a:srgbClr val="D1B8F5"/>
                          </a:solidFill>
                        </a:rPr>
                        <a:t>TCM-471259</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r>
                        <a:rPr lang="en-US" sz="1000">
                          <a:solidFill>
                            <a:srgbClr val="DECFF2"/>
                          </a:solidFill>
                        </a:rPr>
                        <a:t>Rapidus: Support copy paste of DCDs across operations</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ctr"/>
                      <a:r>
                        <a:rPr lang="en-US" sz="1000" b="1">
                          <a:solidFill>
                            <a:srgbClr val="DECFF2"/>
                          </a:solidFill>
                        </a:rPr>
                        <a:t>TC2612</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r>
                        <a:rPr lang="en-US" sz="1000" i="1" dirty="0" err="1">
                          <a:solidFill>
                            <a:srgbClr val="CAC2D6"/>
                          </a:solidFill>
                        </a:rPr>
                        <a:t>Rapidus</a:t>
                      </a:r>
                      <a:endParaRPr lang="en-US" sz="1000" i="1" dirty="0">
                        <a:solidFill>
                          <a:srgbClr val="CAC2D6"/>
                        </a:solidFill>
                      </a:endParaRP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extLst>
                  <a:ext uri="{0D108BD9-81ED-4DB2-BD59-A6C34878D82A}">
                    <a16:rowId xmlns:a16="http://schemas.microsoft.com/office/drawing/2014/main" val="10009"/>
                  </a:ext>
                </a:extLst>
              </a:tr>
              <a:tr h="448600">
                <a:tc>
                  <a:txBody>
                    <a:bodyPr/>
                    <a:lstStyle/>
                    <a:p>
                      <a:pPr algn="l"/>
                      <a:r>
                        <a:rPr lang="en-US" sz="1000" b="1">
                          <a:solidFill>
                            <a:srgbClr val="E1D6F0"/>
                          </a:solidFill>
                        </a:rPr>
                        <a:t>Jasmine</a:t>
                      </a:r>
                    </a:p>
                  </a:txBody>
                  <a:tcPr marL="72000" marR="54000" marT="32000" marB="32000" anchor="ctr">
                    <a:lnL w="6350">
                      <a:solidFill>
                        <a:srgbClr val="874FD6">
                          <a:alpha val="82000"/>
                        </a:srgbClr>
                      </a:solidFill>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tc>
                  <a:txBody>
                    <a:bodyPr/>
                    <a:lstStyle/>
                    <a:p>
                      <a:pPr algn="ctr"/>
                      <a:r>
                        <a:rPr lang="en-US" sz="950" b="1">
                          <a:solidFill>
                            <a:srgbClr val="DECFF2"/>
                          </a:solidFill>
                        </a:rPr>
                        <a:t>SDD</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tc>
                  <a:txBody>
                    <a:bodyPr/>
                    <a:lstStyle/>
                    <a:p>
                      <a:pPr algn="l"/>
                      <a:r>
                        <a:rPr lang="en-US" sz="1000" u="sng">
                          <a:solidFill>
                            <a:srgbClr val="D1B8F5"/>
                          </a:solidFill>
                        </a:rPr>
                        <a:t>TCM-470588</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tc>
                  <a:txBody>
                    <a:bodyPr/>
                    <a:lstStyle/>
                    <a:p>
                      <a:pPr algn="l"/>
                      <a:r>
                        <a:rPr lang="en-US" sz="1000">
                          <a:solidFill>
                            <a:srgbClr val="DECFF2"/>
                          </a:solidFill>
                        </a:rPr>
                        <a:t>BSH: Assignment indication while assigning product variants in production Program page.</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tc>
                  <a:txBody>
                    <a:bodyPr/>
                    <a:lstStyle/>
                    <a:p>
                      <a:pPr algn="ctr"/>
                      <a:r>
                        <a:rPr lang="en-US" sz="1000" b="1">
                          <a:solidFill>
                            <a:srgbClr val="DECFF2"/>
                          </a:solidFill>
                        </a:rPr>
                        <a:t>TC2612</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tc>
                  <a:txBody>
                    <a:bodyPr/>
                    <a:lstStyle/>
                    <a:p>
                      <a:pPr algn="l"/>
                      <a:r>
                        <a:rPr lang="en-US" sz="1000" i="1">
                          <a:solidFill>
                            <a:srgbClr val="CAC2D6"/>
                          </a:solidFill>
                        </a:rPr>
                        <a:t>BSH</a:t>
                      </a:r>
                    </a:p>
                  </a:txBody>
                  <a:tcPr marL="72000" marR="54000" marT="32000" marB="32000" anchor="ctr">
                    <a:lnL w="6350" cap="flat" cmpd="sng" algn="ctr">
                      <a:solidFill>
                        <a:srgbClr val="874FD6">
                          <a:alpha val="82000"/>
                        </a:srgbClr>
                      </a:solidFill>
                      <a:prstDash val="solid"/>
                      <a:round/>
                      <a:headEnd type="none" w="med" len="med"/>
                      <a:tailEnd type="none" w="med" len="med"/>
                    </a:lnL>
                    <a:lnR w="6350">
                      <a:solidFill>
                        <a:srgbClr val="874FD6">
                          <a:alpha val="82000"/>
                        </a:srgbClr>
                      </a:solidFill>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102A">
                        <a:alpha val="100000"/>
                      </a:srgbClr>
                    </a:solidFill>
                  </a:tcPr>
                </a:tc>
                <a:extLst>
                  <a:ext uri="{0D108BD9-81ED-4DB2-BD59-A6C34878D82A}">
                    <a16:rowId xmlns:a16="http://schemas.microsoft.com/office/drawing/2014/main" val="10001"/>
                  </a:ext>
                </a:extLst>
              </a:tr>
              <a:tr h="417600">
                <a:tc>
                  <a:txBody>
                    <a:bodyPr/>
                    <a:lstStyle/>
                    <a:p>
                      <a:pPr algn="l"/>
                      <a:r>
                        <a:rPr lang="en-US" sz="1000" b="1">
                          <a:solidFill>
                            <a:srgbClr val="E1D6F0"/>
                          </a:solidFill>
                        </a:rPr>
                        <a:t>Jasmine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tc>
                  <a:txBody>
                    <a:bodyPr/>
                    <a:lstStyle/>
                    <a:p>
                      <a:pPr algn="ctr"/>
                      <a:r>
                        <a:rPr lang="en-US" sz="950" b="1">
                          <a:solidFill>
                            <a:srgbClr val="DECFF2"/>
                          </a:solidFill>
                        </a:rPr>
                        <a:t>SDD</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tc>
                  <a:txBody>
                    <a:bodyPr/>
                    <a:lstStyle/>
                    <a:p>
                      <a:pPr algn="l"/>
                      <a:r>
                        <a:rPr lang="en-US" sz="1000" u="sng">
                          <a:solidFill>
                            <a:srgbClr val="D1B8F5"/>
                          </a:solidFill>
                        </a:rPr>
                        <a:t>TCM-469879</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tc>
                  <a:txBody>
                    <a:bodyPr/>
                    <a:lstStyle/>
                    <a:p>
                      <a:pPr algn="l"/>
                      <a:r>
                        <a:rPr lang="en-US" sz="1000">
                          <a:solidFill>
                            <a:srgbClr val="DECFF2"/>
                          </a:solidFill>
                        </a:rPr>
                        <a:t>HD Hyundai: Animations enhancement in EWI</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tc>
                  <a:txBody>
                    <a:bodyPr/>
                    <a:lstStyle/>
                    <a:p>
                      <a:pPr algn="ctr"/>
                      <a:r>
                        <a:rPr lang="en-US" sz="1000" b="1">
                          <a:solidFill>
                            <a:srgbClr val="DECFF2"/>
                          </a:solidFill>
                        </a:rPr>
                        <a:t>TC2612</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tc>
                  <a:txBody>
                    <a:bodyPr/>
                    <a:lstStyle/>
                    <a:p>
                      <a:pPr algn="l"/>
                      <a:r>
                        <a:rPr lang="en-US" sz="1000" i="1">
                          <a:solidFill>
                            <a:srgbClr val="CAC2D6"/>
                          </a:solidFill>
                        </a:rPr>
                        <a:t>HD Hyundai</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82059">
                        <a:alpha val="100000"/>
                      </a:srgbClr>
                    </a:solidFill>
                  </a:tcPr>
                </a:tc>
                <a:extLst>
                  <a:ext uri="{0D108BD9-81ED-4DB2-BD59-A6C34878D82A}">
                    <a16:rowId xmlns:a16="http://schemas.microsoft.com/office/drawing/2014/main" val="10002"/>
                  </a:ext>
                </a:extLst>
              </a:tr>
              <a:tr h="448600">
                <a:tc>
                  <a:txBody>
                    <a:bodyPr/>
                    <a:lstStyle/>
                    <a:p>
                      <a:pPr algn="l"/>
                      <a:r>
                        <a:rPr lang="en-US" sz="1000" b="1">
                          <a:solidFill>
                            <a:srgbClr val="E1D6F0"/>
                          </a:solidFill>
                        </a:rPr>
                        <a:t>Jasmine</a:t>
                      </a:r>
                    </a:p>
                  </a:txBody>
                  <a:tcPr marL="72000" marR="54000" marT="32000" marB="32000" anchor="ctr">
                    <a:lnL w="6350">
                      <a:solidFill>
                        <a:srgbClr val="874FD6">
                          <a:alpha val="82000"/>
                        </a:srgbClr>
                      </a:solidFill>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tc>
                  <a:txBody>
                    <a:bodyPr/>
                    <a:lstStyle/>
                    <a:p>
                      <a:pPr algn="ctr"/>
                      <a:endParaRPr lang="en-US"/>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tc>
                  <a:txBody>
                    <a:bodyPr/>
                    <a:lstStyle/>
                    <a:p>
                      <a:pPr algn="l"/>
                      <a:r>
                        <a:rPr lang="en-US" sz="1000" u="sng">
                          <a:solidFill>
                            <a:srgbClr val="D1B8F5"/>
                          </a:solidFill>
                        </a:rPr>
                        <a:t>TCM-469155</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tc>
                  <a:txBody>
                    <a:bodyPr/>
                    <a:lstStyle/>
                    <a:p>
                      <a:pPr algn="l"/>
                      <a:r>
                        <a:rPr lang="en-US" sz="1000">
                          <a:solidFill>
                            <a:srgbClr val="DECFF2"/>
                          </a:solidFill>
                        </a:rPr>
                        <a:t>Saab : Support Assembly PMIs on joining objects(Fasteners)</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tc>
                  <a:txBody>
                    <a:bodyPr/>
                    <a:lstStyle/>
                    <a:p>
                      <a:pPr algn="ctr"/>
                      <a:r>
                        <a:rPr lang="en-US" sz="1000" b="1">
                          <a:solidFill>
                            <a:srgbClr val="DECFF2"/>
                          </a:solidFill>
                        </a:rPr>
                        <a:t>TC2612</a:t>
                      </a:r>
                    </a:p>
                  </a:txBody>
                  <a:tcPr marL="72000" marR="54000" marT="32000" marB="32000" anchor="ctr">
                    <a:lnL w="6350" cap="flat" cmpd="sng" algn="ctr">
                      <a:solidFill>
                        <a:srgbClr val="874FD6">
                          <a:alpha val="82000"/>
                        </a:srgbClr>
                      </a:solidFill>
                      <a:prstDash val="solid"/>
                      <a:round/>
                      <a:headEnd type="none" w="med" len="med"/>
                      <a:tailEnd type="none" w="med" len="med"/>
                    </a:lnL>
                    <a:lnR w="6350" cap="flat" cmpd="sng" algn="ctr">
                      <a:solidFill>
                        <a:srgbClr val="874FD6">
                          <a:alpha val="82000"/>
                        </a:srgbClr>
                      </a:solidFill>
                      <a:prstDash val="solid"/>
                      <a:round/>
                      <a:headEnd type="none" w="med" len="med"/>
                      <a:tailEnd type="none" w="med" len="med"/>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tc>
                  <a:txBody>
                    <a:bodyPr/>
                    <a:lstStyle/>
                    <a:p>
                      <a:pPr algn="l"/>
                      <a:r>
                        <a:rPr lang="en-US" sz="1000" i="1" dirty="0">
                          <a:solidFill>
                            <a:srgbClr val="CAC2D6"/>
                          </a:solidFill>
                        </a:rPr>
                        <a:t>Saab</a:t>
                      </a:r>
                    </a:p>
                  </a:txBody>
                  <a:tcPr marL="72000" marR="54000" marT="32000" marB="32000" anchor="ctr">
                    <a:lnL w="6350" cap="flat" cmpd="sng" algn="ctr">
                      <a:solidFill>
                        <a:srgbClr val="874FD6">
                          <a:alpha val="82000"/>
                        </a:srgbClr>
                      </a:solidFill>
                      <a:prstDash val="solid"/>
                      <a:round/>
                      <a:headEnd type="none" w="med" len="med"/>
                      <a:tailEnd type="none" w="med" len="med"/>
                    </a:lnL>
                    <a:lnR w="6350">
                      <a:solidFill>
                        <a:srgbClr val="874FD6">
                          <a:alpha val="82000"/>
                        </a:srgbClr>
                      </a:solidFill>
                    </a:lnR>
                    <a:lnT w="6350" cap="flat" cmpd="sng" algn="ctr">
                      <a:solidFill>
                        <a:srgbClr val="874FD6">
                          <a:alpha val="82000"/>
                        </a:srgbClr>
                      </a:solidFill>
                      <a:prstDash val="solid"/>
                      <a:round/>
                      <a:headEnd type="none" w="med" len="med"/>
                      <a:tailEnd type="none" w="med" len="med"/>
                    </a:lnT>
                    <a:lnB w="6350">
                      <a:solidFill>
                        <a:srgbClr val="874FD6">
                          <a:alpha val="82000"/>
                        </a:srgbClr>
                      </a:solidFill>
                    </a:lnB>
                    <a:solidFill>
                      <a:srgbClr val="1B0F2A"/>
                    </a:solidFill>
                  </a:tcPr>
                </a:tc>
                <a:extLst>
                  <a:ext uri="{0D108BD9-81ED-4DB2-BD59-A6C34878D82A}">
                    <a16:rowId xmlns:a16="http://schemas.microsoft.com/office/drawing/2014/main" val="10004"/>
                  </a:ext>
                </a:extLst>
              </a:tr>
              <a:tr h="417600">
                <a:tc>
                  <a:txBody>
                    <a:bodyPr/>
                    <a:lstStyle/>
                    <a:p>
                      <a:pPr algn="l"/>
                      <a:r>
                        <a:rPr lang="en-US" sz="1000" b="1">
                          <a:solidFill>
                            <a:srgbClr val="E1D6F0"/>
                          </a:solidFill>
                        </a:rPr>
                        <a:t>Jasmine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ctr"/>
                      <a:r>
                        <a:rPr lang="en-US" sz="950" b="1">
                          <a:solidFill>
                            <a:srgbClr val="DECFF2"/>
                          </a:solidFill>
                        </a:rPr>
                        <a:t>SDD</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r>
                        <a:rPr lang="en-US" sz="1000" u="sng">
                          <a:solidFill>
                            <a:srgbClr val="D1B8F5"/>
                          </a:solidFill>
                        </a:rPr>
                        <a:t>TCM-429652</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r>
                        <a:rPr lang="en-US" sz="1000">
                          <a:solidFill>
                            <a:srgbClr val="DECFF2"/>
                          </a:solidFill>
                        </a:rPr>
                        <a:t>Allow BG parts assignments for single structure</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ctr"/>
                      <a:r>
                        <a:rPr lang="en-US" sz="1000" b="1">
                          <a:solidFill>
                            <a:srgbClr val="DECFF2"/>
                          </a:solidFill>
                        </a:rPr>
                        <a:t>TC2612</a:t>
                      </a:r>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tc>
                  <a:txBody>
                    <a:bodyPr/>
                    <a:lstStyle/>
                    <a:p>
                      <a:pPr algn="l"/>
                      <a:endParaRPr lang="en-US" sz="1000" dirty="0"/>
                    </a:p>
                  </a:txBody>
                  <a:tcPr marL="72000" marR="54000" marT="32000" marB="32000" anchor="ctr">
                    <a:lnL w="6350">
                      <a:solidFill>
                        <a:srgbClr val="874FD6">
                          <a:alpha val="82000"/>
                        </a:srgbClr>
                      </a:solidFill>
                    </a:lnL>
                    <a:lnR w="6350">
                      <a:solidFill>
                        <a:srgbClr val="874FD6">
                          <a:alpha val="82000"/>
                        </a:srgbClr>
                      </a:solidFill>
                    </a:lnR>
                    <a:lnT w="6350">
                      <a:solidFill>
                        <a:srgbClr val="874FD6">
                          <a:alpha val="82000"/>
                        </a:srgbClr>
                      </a:solidFill>
                    </a:lnT>
                    <a:lnB w="6350">
                      <a:solidFill>
                        <a:srgbClr val="874FD6">
                          <a:alpha val="82000"/>
                        </a:srgbClr>
                      </a:solidFill>
                    </a:lnB>
                    <a:solidFill>
                      <a:srgbClr val="372059"/>
                    </a:solidFill>
                  </a:tcPr>
                </a:tc>
                <a:extLst>
                  <a:ext uri="{0D108BD9-81ED-4DB2-BD59-A6C34878D82A}">
                    <a16:rowId xmlns:a16="http://schemas.microsoft.com/office/drawing/2014/main" val="10005"/>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3039747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341B57"/>
              </a:gs>
              <a:gs pos="55000">
                <a:srgbClr val="1D1030"/>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p:cNvSpPr>
            <a:spLocks noGrp="1" noRot="1" noMove="1" noResize="1" noEditPoints="1" noAdjustHandles="1" noChangeArrowheads="1" noChangeShapeType="1"/>
          </p:cNvSpPr>
          <p:nvPr/>
        </p:nvSpPr>
        <p:spPr>
          <a:xfrm>
            <a:off x="0" y="0"/>
            <a:ext cx="10950000" cy="1560000"/>
          </a:xfrm>
          <a:prstGeom prst="rect">
            <a:avLst/>
          </a:prstGeom>
          <a:gradFill>
            <a:gsLst>
              <a:gs pos="0">
                <a:srgbClr val="1B0D2E">
                  <a:alpha val="93000"/>
                </a:srgbClr>
              </a:gs>
              <a:gs pos="100000">
                <a:srgbClr val="1B0D2E">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874FD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874FD6"/>
                </a:solidFill>
              </a:rPr>
              <a:t>SYSTEM DEMO  ·  PI-OCT26 — SD #1</a:t>
            </a:r>
          </a:p>
        </p:txBody>
      </p:sp>
      <p:sp>
        <p:nvSpPr>
          <p:cNvPr id="25" name="Feature title"/>
          <p:cNvSpPr/>
          <p:nvPr/>
        </p:nvSpPr>
        <p:spPr>
          <a:xfrm>
            <a:off x="564606" y="559500"/>
            <a:ext cx="10285392" cy="540000"/>
          </a:xfrm>
          <a:prstGeom prst="rect">
            <a:avLst/>
          </a:prstGeom>
          <a:noFill/>
        </p:spPr>
        <p:txBody>
          <a:bodyPr wrap="square" lIns="0" tIns="0" rIns="0" bIns="0" anchor="t"/>
          <a:lstStyle/>
          <a:p>
            <a:pPr>
              <a:buNone/>
            </a:pPr>
            <a:r>
              <a:rPr lang="en-US" sz="2800" b="1">
                <a:solidFill>
                  <a:srgbClr val="FFFFFF"/>
                </a:solidFill>
              </a:rPr>
              <a:t> BSH: Assignment indication while assigning product variants in production Program page</a:t>
            </a:r>
            <a:endParaRPr sz="2800" b="1">
              <a:solidFill>
                <a:srgbClr val="FFFFFF"/>
              </a:solidFill>
            </a:endParaRP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DECFF2"/>
                </a:solidFill>
              </a:rPr>
              <a:t>Team Jasmine  ›  Process Planning ART</a:t>
            </a:r>
          </a:p>
        </p:txBody>
      </p:sp>
      <p:sp>
        <p:nvSpPr>
          <p:cNvPr id="130" name="Polarion field text"/>
          <p:cNvSpPr/>
          <p:nvPr/>
        </p:nvSpPr>
        <p:spPr>
          <a:xfrm>
            <a:off x="630000" y="1700000"/>
            <a:ext cx="5840000" cy="560000"/>
          </a:xfrm>
          <a:prstGeom prst="rect">
            <a:avLst/>
          </a:prstGeom>
          <a:noFill/>
        </p:spPr>
        <p:txBody>
          <a:bodyPr wrap="square" lIns="0" tIns="0" rIns="0" bIns="0" anchor="ctr"/>
          <a:lstStyle/>
          <a:p>
            <a:r>
              <a:rPr lang="en-US" sz="900" b="1" spc="120">
                <a:solidFill>
                  <a:srgbClr val="874FD6"/>
                </a:solidFill>
              </a:rPr>
              <a:t>FEATURE ID   </a:t>
            </a:r>
          </a:p>
          <a:p>
            <a:pPr>
              <a:spcBef>
                <a:spcPts val="300"/>
              </a:spcBef>
              <a:buNone/>
            </a:pPr>
            <a:r>
              <a:rPr lang="en-IN" sz="1200" b="0" i="0" u="none" strike="noStrike">
                <a:solidFill>
                  <a:srgbClr val="000000"/>
                </a:solidFill>
                <a:effectLst/>
                <a:latin typeface="Segoe UI" panose="020B0502040204020203" pitchFamily="34" charset="0"/>
                <a:hlinkClick r:id="rId3"/>
              </a:rPr>
              <a:t>TCM-470588</a:t>
            </a:r>
            <a:r>
              <a:rPr lang="en-IN" sz="1200" b="0" i="0" u="none" strike="noStrike">
                <a:solidFill>
                  <a:srgbClr val="197FA2"/>
                </a:solidFill>
                <a:effectLst/>
                <a:latin typeface="Segoe UI" panose="020B0502040204020203" pitchFamily="34" charset="0"/>
                <a:hlinkClick r:id="rId3"/>
              </a:rPr>
              <a:t> - BSH: Assignment indication while assigning product variants in production Program page.</a:t>
            </a:r>
            <a:endParaRPr lang="en-US" sz="1200" u="sng">
              <a:solidFill>
                <a:srgbClr val="D1B8F5"/>
              </a:solidFill>
            </a:endParaRPr>
          </a:p>
        </p:txBody>
      </p:sp>
      <p:sp>
        <p:nvSpPr>
          <p:cNvPr id="32" name="Release field"/>
          <p:cNvSpPr/>
          <p:nvPr/>
        </p:nvSpPr>
        <p:spPr>
          <a:xfrm>
            <a:off x="6820000" y="1700000"/>
            <a:ext cx="4030000" cy="560000"/>
          </a:xfrm>
          <a:prstGeom prst="roundRect">
            <a:avLst>
              <a:gd name="adj" fmla="val 11000"/>
            </a:avLst>
          </a:prstGeom>
          <a:solidFill>
            <a:srgbClr val="1A0E2C">
              <a:alpha val="88000"/>
            </a:srgbClr>
          </a:solidFill>
          <a:ln w="15875">
            <a:solidFill>
              <a:srgbClr val="874FD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874FD6"/>
                </a:solidFill>
              </a:rPr>
              <a:t>TARGET RELEASE(S)   </a:t>
            </a:r>
          </a:p>
          <a:p>
            <a:pPr>
              <a:spcBef>
                <a:spcPts val="300"/>
              </a:spcBef>
              <a:buNone/>
            </a:pPr>
            <a:r>
              <a:rPr lang="en-US" sz="1200">
                <a:solidFill>
                  <a:srgbClr val="D1B8F5"/>
                </a:solidFill>
              </a:rPr>
              <a:t>TC2612, TC2512.2607</a:t>
            </a:r>
          </a:p>
        </p:txBody>
      </p:sp>
      <p:sp>
        <p:nvSpPr>
          <p:cNvPr id="40" name="Takeaway what"/>
          <p:cNvSpPr/>
          <p:nvPr/>
        </p:nvSpPr>
        <p:spPr>
          <a:xfrm>
            <a:off x="480000"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874FD6"/>
                </a:solidFill>
              </a:rPr>
              <a:t>WHAT IS IT?</a:t>
            </a:r>
          </a:p>
          <a:p>
            <a:pPr>
              <a:spcBef>
                <a:spcPts val="700"/>
              </a:spcBef>
              <a:buNone/>
            </a:pPr>
            <a:r>
              <a:rPr lang="en-IN" sz="1200" i="1">
                <a:solidFill>
                  <a:srgbClr val="CAC2D6"/>
                </a:solidFill>
              </a:rPr>
              <a:t>A validation enhancement in Easy Plan Production Program Advanced mode that prevents users from assigning the same Product Variant (Variant Criteria) multiple times to a Production Program from a Configurator Context</a:t>
            </a:r>
            <a:endParaRPr lang="en-US" sz="1200" i="1">
              <a:solidFill>
                <a:srgbClr val="CAC2D6"/>
              </a:solidFill>
            </a:endParaRPr>
          </a:p>
        </p:txBody>
      </p:sp>
      <p:sp>
        <p:nvSpPr>
          <p:cNvPr id="42" name="Takeaway why"/>
          <p:cNvSpPr/>
          <p:nvPr/>
        </p:nvSpPr>
        <p:spPr>
          <a:xfrm>
            <a:off x="4016666"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874FD6"/>
                </a:solidFill>
              </a:rPr>
              <a:t>WHY IT MATTERS</a:t>
            </a:r>
          </a:p>
          <a:p>
            <a:pPr>
              <a:spcBef>
                <a:spcPts val="700"/>
              </a:spcBef>
              <a:buNone/>
            </a:pPr>
            <a:r>
              <a:rPr lang="en-IN" sz="1200" i="1">
                <a:solidFill>
                  <a:srgbClr val="CAC2D6"/>
                </a:solidFill>
              </a:rPr>
              <a:t>It eliminates duplicate variant assignments caused by accidental user actions, improving data quality, reducing rework, and ensuring Production Programs remain accurate and consistent.</a:t>
            </a:r>
            <a:r>
              <a:rPr lang="en-US" sz="1200" i="1">
                <a:solidFill>
                  <a:srgbClr val="CAC2D6"/>
                </a:solidFill>
              </a:rPr>
              <a:t>.</a:t>
            </a:r>
          </a:p>
        </p:txBody>
      </p:sp>
      <p:sp>
        <p:nvSpPr>
          <p:cNvPr id="44" name="Takeaway who"/>
          <p:cNvSpPr/>
          <p:nvPr/>
        </p:nvSpPr>
        <p:spPr>
          <a:xfrm>
            <a:off x="7553332"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874FD6"/>
                </a:solidFill>
              </a:rPr>
              <a:t>WHO IT’S FOR</a:t>
            </a:r>
          </a:p>
          <a:p>
            <a:pPr>
              <a:spcBef>
                <a:spcPts val="700"/>
              </a:spcBef>
              <a:buNone/>
            </a:pPr>
            <a:r>
              <a:rPr lang="en-US" sz="1200" i="1">
                <a:solidFill>
                  <a:srgbClr val="CAC2D6"/>
                </a:solidFill>
              </a:rPr>
              <a:t>BSH, Ford</a:t>
            </a:r>
          </a:p>
        </p:txBody>
      </p:sp>
      <p:grpSp>
        <p:nvGrpSpPr>
          <p:cNvPr id="10" name="Vertical Spine - Flowers">
            <a:extLst>
              <a:ext uri="{FF2B5EF4-FFF2-40B4-BE49-F238E27FC236}">
                <a16:creationId xmlns:a16="http://schemas.microsoft.com/office/drawing/2014/main" id="{B1322C04-A707-4294-8436-C37BC20C13D8}"/>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09F3B6AC-344D-42AE-A22C-66E3DA1A3A6F}"/>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69562FCD-EF7A-4553-B551-94704E6B1C55}"/>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EBBF169A-6C86-47B1-B65F-6CB6F05B62B9}"/>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C8E88B31-7F45-4398-8CC3-EAABBFB33BC7}"/>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BA971B45-3FE3-4720-AE4B-6B20FABD151C}"/>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267740F5-156B-4F04-9105-0842D2D90A58}"/>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C6BC9B53-AA47-4307-B47B-11752651A7D3}"/>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3622174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3A4C-A6B0-444A-41F3-7146DEF8991B}"/>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5AB466F7-FF48-5529-2A3C-6A1486F9048A}"/>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41B57"/>
              </a:gs>
              <a:gs pos="55000">
                <a:srgbClr val="1D1030"/>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622C9C76-9A76-78C1-99F5-A876F8F60FE0}"/>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F72F4409-DC43-3B6A-4616-4F1EF17EE6C1}"/>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1B0D2E">
                  <a:alpha val="93000"/>
                </a:srgbClr>
              </a:gs>
              <a:gs pos="100000">
                <a:srgbClr val="1B0D2E">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B9B5EF88-9B75-70FB-3E59-09DE00859464}"/>
              </a:ext>
            </a:extLst>
          </p:cNvPr>
          <p:cNvSpPr/>
          <p:nvPr/>
        </p:nvSpPr>
        <p:spPr>
          <a:xfrm>
            <a:off x="0" y="1551000"/>
            <a:ext cx="10950000" cy="9000"/>
          </a:xfrm>
          <a:prstGeom prst="rect">
            <a:avLst/>
          </a:prstGeom>
          <a:solidFill>
            <a:srgbClr val="874FD6">
              <a:alpha val="85000"/>
            </a:srgbClr>
          </a:solidFill>
          <a:ln>
            <a:noFill/>
          </a:ln>
        </p:spPr>
        <p:txBody>
          <a:bodyPr/>
          <a:lstStyle/>
          <a:p>
            <a:endParaRPr/>
          </a:p>
        </p:txBody>
      </p:sp>
      <p:sp>
        <p:nvSpPr>
          <p:cNvPr id="24" name="Eyebrow">
            <a:extLst>
              <a:ext uri="{FF2B5EF4-FFF2-40B4-BE49-F238E27FC236}">
                <a16:creationId xmlns:a16="http://schemas.microsoft.com/office/drawing/2014/main" id="{B14C7BF5-1E6C-3FBB-E01C-6CB1A548A98D}"/>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874FD6"/>
                </a:solidFill>
              </a:rPr>
              <a:t>SYSTEM DEMO  ·  PI-OCT26 — SD #1</a:t>
            </a:r>
          </a:p>
        </p:txBody>
      </p:sp>
      <p:sp>
        <p:nvSpPr>
          <p:cNvPr id="25" name="Feature title">
            <a:extLst>
              <a:ext uri="{FF2B5EF4-FFF2-40B4-BE49-F238E27FC236}">
                <a16:creationId xmlns:a16="http://schemas.microsoft.com/office/drawing/2014/main" id="{08D423C3-27CC-FE3E-2E4D-C5BF91E884B3}"/>
              </a:ext>
            </a:extLst>
          </p:cNvPr>
          <p:cNvSpPr/>
          <p:nvPr/>
        </p:nvSpPr>
        <p:spPr>
          <a:xfrm>
            <a:off x="548000" y="600000"/>
            <a:ext cx="9134480" cy="540000"/>
          </a:xfrm>
          <a:prstGeom prst="rect">
            <a:avLst/>
          </a:prstGeom>
          <a:noFill/>
        </p:spPr>
        <p:txBody>
          <a:bodyPr wrap="square" lIns="0" tIns="0" rIns="0" bIns="0" anchor="t"/>
          <a:lstStyle/>
          <a:p>
            <a:pPr>
              <a:buNone/>
            </a:pPr>
            <a:r>
              <a:rPr lang="en-IN" sz="2800" b="1" err="1">
                <a:solidFill>
                  <a:srgbClr val="FFFFFF"/>
                </a:solidFill>
              </a:rPr>
              <a:t>Rapidus</a:t>
            </a:r>
            <a:r>
              <a:rPr lang="en-IN" sz="2800" b="1">
                <a:solidFill>
                  <a:srgbClr val="FFFFFF"/>
                </a:solidFill>
              </a:rPr>
              <a:t>: Support copy paste of DCDs across operations</a:t>
            </a:r>
            <a:endParaRPr sz="2800" b="1">
              <a:solidFill>
                <a:srgbClr val="FFFFFF"/>
              </a:solidFill>
            </a:endParaRPr>
          </a:p>
        </p:txBody>
      </p:sp>
      <p:sp>
        <p:nvSpPr>
          <p:cNvPr id="26" name="Team line">
            <a:extLst>
              <a:ext uri="{FF2B5EF4-FFF2-40B4-BE49-F238E27FC236}">
                <a16:creationId xmlns:a16="http://schemas.microsoft.com/office/drawing/2014/main" id="{37F11531-BFB7-93DE-81ED-AAB57F680E32}"/>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DECFF2"/>
                </a:solidFill>
              </a:rPr>
              <a:t>Team Jasmine  ›  Process Planning ART</a:t>
            </a:r>
          </a:p>
        </p:txBody>
      </p:sp>
      <p:sp>
        <p:nvSpPr>
          <p:cNvPr id="30" name="Polarion field">
            <a:extLst>
              <a:ext uri="{FF2B5EF4-FFF2-40B4-BE49-F238E27FC236}">
                <a16:creationId xmlns:a16="http://schemas.microsoft.com/office/drawing/2014/main" id="{315FD93A-C5D9-EEF0-FAAA-C2ED21DF6813}"/>
              </a:ext>
            </a:extLst>
          </p:cNvPr>
          <p:cNvSpPr/>
          <p:nvPr/>
        </p:nvSpPr>
        <p:spPr>
          <a:xfrm>
            <a:off x="480000" y="1700000"/>
            <a:ext cx="6100000" cy="560000"/>
          </a:xfrm>
          <a:prstGeom prst="roundRect">
            <a:avLst>
              <a:gd name="adj" fmla="val 11000"/>
            </a:avLst>
          </a:prstGeom>
          <a:solidFill>
            <a:srgbClr val="1A0E2C">
              <a:alpha val="88000"/>
            </a:srgbClr>
          </a:solidFill>
          <a:ln w="15875">
            <a:solidFill>
              <a:srgbClr val="874FD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6B98A5B6-44C4-41B0-1A30-73AE05D16086}"/>
              </a:ext>
            </a:extLst>
          </p:cNvPr>
          <p:cNvSpPr/>
          <p:nvPr/>
        </p:nvSpPr>
        <p:spPr>
          <a:xfrm>
            <a:off x="630000" y="1700000"/>
            <a:ext cx="5840000" cy="560000"/>
          </a:xfrm>
          <a:prstGeom prst="rect">
            <a:avLst/>
          </a:prstGeom>
          <a:noFill/>
        </p:spPr>
        <p:txBody>
          <a:bodyPr wrap="square" lIns="0" tIns="0" rIns="0" bIns="0" anchor="ctr"/>
          <a:lstStyle/>
          <a:p>
            <a:r>
              <a:rPr lang="en-US" sz="900" b="1" spc="120">
                <a:solidFill>
                  <a:srgbClr val="874FD6"/>
                </a:solidFill>
              </a:rPr>
              <a:t>FEATURE ID   </a:t>
            </a:r>
          </a:p>
          <a:p>
            <a:pPr>
              <a:spcBef>
                <a:spcPts val="300"/>
              </a:spcBef>
              <a:buNone/>
            </a:pPr>
            <a:r>
              <a:rPr lang="en-IN" sz="1200" b="0" i="0" u="none" strike="noStrike">
                <a:solidFill>
                  <a:srgbClr val="000000"/>
                </a:solidFill>
                <a:effectLst/>
                <a:latin typeface="Segoe UI" panose="020B0502040204020203" pitchFamily="34" charset="0"/>
                <a:hlinkClick r:id="rId3"/>
              </a:rPr>
              <a:t>TCM-471259</a:t>
            </a:r>
            <a:r>
              <a:rPr lang="en-IN" sz="1200" b="0" i="0" u="none" strike="noStrike">
                <a:solidFill>
                  <a:srgbClr val="197FA2"/>
                </a:solidFill>
                <a:effectLst/>
                <a:latin typeface="Segoe UI" panose="020B0502040204020203" pitchFamily="34" charset="0"/>
                <a:hlinkClick r:id="rId3"/>
              </a:rPr>
              <a:t> - Rapidus: Support copy paste of DCDs across operations</a:t>
            </a:r>
            <a:endParaRPr lang="en-US" sz="1200" u="sng">
              <a:solidFill>
                <a:srgbClr val="D1B8F5"/>
              </a:solidFill>
            </a:endParaRPr>
          </a:p>
        </p:txBody>
      </p:sp>
      <p:sp>
        <p:nvSpPr>
          <p:cNvPr id="32" name="Release field">
            <a:extLst>
              <a:ext uri="{FF2B5EF4-FFF2-40B4-BE49-F238E27FC236}">
                <a16:creationId xmlns:a16="http://schemas.microsoft.com/office/drawing/2014/main" id="{A872F110-BFD5-2B88-0574-67115F30F0FB}"/>
              </a:ext>
            </a:extLst>
          </p:cNvPr>
          <p:cNvSpPr/>
          <p:nvPr/>
        </p:nvSpPr>
        <p:spPr>
          <a:xfrm>
            <a:off x="6820000" y="1700000"/>
            <a:ext cx="4030000" cy="560000"/>
          </a:xfrm>
          <a:prstGeom prst="roundRect">
            <a:avLst>
              <a:gd name="adj" fmla="val 11000"/>
            </a:avLst>
          </a:prstGeom>
          <a:solidFill>
            <a:srgbClr val="1A0E2C">
              <a:alpha val="88000"/>
            </a:srgbClr>
          </a:solidFill>
          <a:ln w="15875">
            <a:solidFill>
              <a:srgbClr val="874FD6">
                <a:alpha val="90000"/>
              </a:srgbClr>
            </a:solidFill>
          </a:ln>
        </p:spPr>
        <p:txBody>
          <a:bodyPr/>
          <a:lstStyle/>
          <a:p>
            <a:endParaRPr lang="en-US"/>
          </a:p>
        </p:txBody>
      </p:sp>
      <p:sp>
        <p:nvSpPr>
          <p:cNvPr id="132" name="Release field text">
            <a:extLst>
              <a:ext uri="{FF2B5EF4-FFF2-40B4-BE49-F238E27FC236}">
                <a16:creationId xmlns:a16="http://schemas.microsoft.com/office/drawing/2014/main" id="{9EDA86AC-72DB-9295-AFD9-314B2102CF4F}"/>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874FD6"/>
                </a:solidFill>
              </a:rPr>
              <a:t>TARGET RELEASE(S)   </a:t>
            </a:r>
          </a:p>
          <a:p>
            <a:pPr>
              <a:spcBef>
                <a:spcPts val="300"/>
              </a:spcBef>
              <a:buNone/>
            </a:pPr>
            <a:r>
              <a:rPr lang="en-US" sz="1200">
                <a:solidFill>
                  <a:srgbClr val="D1B8F5"/>
                </a:solidFill>
              </a:rPr>
              <a:t>TC2612 </a:t>
            </a:r>
          </a:p>
        </p:txBody>
      </p:sp>
      <p:sp>
        <p:nvSpPr>
          <p:cNvPr id="40" name="Takeaway what">
            <a:extLst>
              <a:ext uri="{FF2B5EF4-FFF2-40B4-BE49-F238E27FC236}">
                <a16:creationId xmlns:a16="http://schemas.microsoft.com/office/drawing/2014/main" id="{C9B93BE0-914A-C65B-7467-A59E3857E8AE}"/>
              </a:ext>
            </a:extLst>
          </p:cNvPr>
          <p:cNvSpPr/>
          <p:nvPr/>
        </p:nvSpPr>
        <p:spPr>
          <a:xfrm>
            <a:off x="480000"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a:p>
        </p:txBody>
      </p:sp>
      <p:sp>
        <p:nvSpPr>
          <p:cNvPr id="140" name="Takeaway what text">
            <a:extLst>
              <a:ext uri="{FF2B5EF4-FFF2-40B4-BE49-F238E27FC236}">
                <a16:creationId xmlns:a16="http://schemas.microsoft.com/office/drawing/2014/main" id="{15B15906-7095-4E6F-90A9-E0A8E8960380}"/>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874FD6"/>
                </a:solidFill>
              </a:rPr>
              <a:t>WHAT IS IT?</a:t>
            </a:r>
          </a:p>
          <a:p>
            <a:pPr>
              <a:spcBef>
                <a:spcPts val="700"/>
              </a:spcBef>
              <a:buNone/>
            </a:pPr>
            <a:r>
              <a:rPr lang="en-IN" sz="1200" i="1">
                <a:solidFill>
                  <a:srgbClr val="CAC2D6"/>
                </a:solidFill>
              </a:rPr>
              <a:t>A new capability in Easy Plan that allows users to copy and paste Data Collection Definitions (DCDs) across operations, with configurable paste behaviour to either reference the original DCD or create a cloned copy by default.</a:t>
            </a:r>
            <a:endParaRPr lang="en-US" sz="1200" i="1">
              <a:solidFill>
                <a:srgbClr val="CAC2D6"/>
              </a:solidFill>
            </a:endParaRPr>
          </a:p>
        </p:txBody>
      </p:sp>
      <p:sp>
        <p:nvSpPr>
          <p:cNvPr id="42" name="Takeaway why">
            <a:extLst>
              <a:ext uri="{FF2B5EF4-FFF2-40B4-BE49-F238E27FC236}">
                <a16:creationId xmlns:a16="http://schemas.microsoft.com/office/drawing/2014/main" id="{814B242D-C4D1-B7B2-9F8F-AA22F61FEDCE}"/>
              </a:ext>
            </a:extLst>
          </p:cNvPr>
          <p:cNvSpPr/>
          <p:nvPr/>
        </p:nvSpPr>
        <p:spPr>
          <a:xfrm>
            <a:off x="4016666"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lang="en-US"/>
          </a:p>
        </p:txBody>
      </p:sp>
      <p:sp>
        <p:nvSpPr>
          <p:cNvPr id="142" name="Takeaway why text">
            <a:extLst>
              <a:ext uri="{FF2B5EF4-FFF2-40B4-BE49-F238E27FC236}">
                <a16:creationId xmlns:a16="http://schemas.microsoft.com/office/drawing/2014/main" id="{728DF909-6E8F-99F0-EC96-3CB9B04086FD}"/>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874FD6"/>
                </a:solidFill>
              </a:rPr>
              <a:t>WHY IT MATTERS</a:t>
            </a:r>
          </a:p>
          <a:p>
            <a:pPr>
              <a:spcBef>
                <a:spcPts val="700"/>
              </a:spcBef>
              <a:buNone/>
            </a:pPr>
            <a:r>
              <a:rPr lang="en-IN" sz="1200" i="1">
                <a:solidFill>
                  <a:srgbClr val="CAC2D6"/>
                </a:solidFill>
              </a:rPr>
              <a:t>It eliminates the need to recreate DCDs manually, improves productivity, ensures consistency across operations, and provides flexibility by allowing organizations to choose between maintaining shared references or creating independent copies.</a:t>
            </a:r>
            <a:endParaRPr lang="en-US" sz="1200" i="1">
              <a:solidFill>
                <a:srgbClr val="CAC2D6"/>
              </a:solidFill>
            </a:endParaRPr>
          </a:p>
        </p:txBody>
      </p:sp>
      <p:sp>
        <p:nvSpPr>
          <p:cNvPr id="44" name="Takeaway who">
            <a:extLst>
              <a:ext uri="{FF2B5EF4-FFF2-40B4-BE49-F238E27FC236}">
                <a16:creationId xmlns:a16="http://schemas.microsoft.com/office/drawing/2014/main" id="{DD961D26-EC58-F855-9C85-7A133E0D29E8}"/>
              </a:ext>
            </a:extLst>
          </p:cNvPr>
          <p:cNvSpPr/>
          <p:nvPr/>
        </p:nvSpPr>
        <p:spPr>
          <a:xfrm>
            <a:off x="7553332" y="2440000"/>
            <a:ext cx="3296666" cy="3740000"/>
          </a:xfrm>
          <a:prstGeom prst="roundRect">
            <a:avLst>
              <a:gd name="adj" fmla="val 6000"/>
            </a:avLst>
          </a:prstGeom>
          <a:solidFill>
            <a:srgbClr val="221436">
              <a:alpha val="82000"/>
            </a:srgbClr>
          </a:solidFill>
          <a:ln w="12700">
            <a:solidFill>
              <a:srgbClr val="874FD6">
                <a:alpha val="55000"/>
              </a:srgbClr>
            </a:solidFill>
          </a:ln>
        </p:spPr>
        <p:txBody>
          <a:bodyPr/>
          <a:lstStyle/>
          <a:p>
            <a:endParaRPr/>
          </a:p>
        </p:txBody>
      </p:sp>
      <p:sp>
        <p:nvSpPr>
          <p:cNvPr id="144" name="Takeaway who text">
            <a:extLst>
              <a:ext uri="{FF2B5EF4-FFF2-40B4-BE49-F238E27FC236}">
                <a16:creationId xmlns:a16="http://schemas.microsoft.com/office/drawing/2014/main" id="{7E6F2DBB-64DD-6634-8460-9BB3ABAA7992}"/>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874FD6"/>
                </a:solidFill>
              </a:rPr>
              <a:t>WHO IT’S FOR</a:t>
            </a:r>
          </a:p>
          <a:p>
            <a:pPr>
              <a:spcBef>
                <a:spcPts val="700"/>
              </a:spcBef>
              <a:buNone/>
            </a:pPr>
            <a:r>
              <a:rPr lang="en-US" sz="1200" i="1" err="1">
                <a:solidFill>
                  <a:srgbClr val="CAC2D6"/>
                </a:solidFill>
              </a:rPr>
              <a:t>Rapidus</a:t>
            </a:r>
            <a:endParaRPr lang="en-US" sz="1200" i="1">
              <a:solidFill>
                <a:srgbClr val="CAC2D6"/>
              </a:solidFill>
            </a:endParaRPr>
          </a:p>
        </p:txBody>
      </p:sp>
      <p:grpSp>
        <p:nvGrpSpPr>
          <p:cNvPr id="10" name="Vertical Spine - Flowers">
            <a:extLst>
              <a:ext uri="{FF2B5EF4-FFF2-40B4-BE49-F238E27FC236}">
                <a16:creationId xmlns:a16="http://schemas.microsoft.com/office/drawing/2014/main" id="{EB017B8C-94E3-DAE3-3AF9-84FD93F4B3BC}"/>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62181651-4211-4F36-6D7E-4BB7BF19A929}"/>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2B79AA7F-4EFC-FC67-61FF-CD6B803E372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6AE35034-8E3C-CAD4-6F56-EE84830EAE8B}"/>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F0A8F75E-61C6-887C-90BE-41093859758B}"/>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50726026-4A24-8419-707B-524966962F01}"/>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1DD3CD02-1A7C-9C9E-ED08-C001A060FFC1}"/>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D77B5995-2B02-370E-A65D-1EC1134D28F3}"/>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048067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9E05FC4-5C6E-38F0-B139-FE77A1C13B56}"/>
              </a:ext>
            </a:extLst>
          </p:cNvPr>
          <p:cNvPicPr>
            <a:picLocks noChangeAspect="1"/>
          </p:cNvPicPr>
          <p:nvPr/>
        </p:nvPicPr>
        <p:blipFill>
          <a:blip r:embed="rId3"/>
          <a:stretch>
            <a:fillRect/>
          </a:stretch>
        </p:blipFill>
        <p:spPr>
          <a:xfrm>
            <a:off x="4081" y="0"/>
            <a:ext cx="12187919" cy="6860296"/>
          </a:xfrm>
          <a:prstGeom prst="rect">
            <a:avLst/>
          </a:prstGeom>
        </p:spPr>
      </p:pic>
      <p:sp>
        <p:nvSpPr>
          <p:cNvPr id="2" name="ART identity banner">
            <a:extLst>
              <a:ext uri="{FF2B5EF4-FFF2-40B4-BE49-F238E27FC236}">
                <a16:creationId xmlns:a16="http://schemas.microsoft.com/office/drawing/2014/main" id="{E707961B-3E73-43EE-9374-813C8FAAAB4C}"/>
              </a:ext>
            </a:extLst>
          </p:cNvPr>
          <p:cNvSpPr>
            <a:spLocks noGrp="1"/>
          </p:cNvSpPr>
          <p:nvPr/>
        </p:nvSpPr>
        <p:spPr>
          <a:xfrm>
            <a:off x="514350" y="723900"/>
            <a:ext cx="5429250" cy="1952625"/>
          </a:xfrm>
          <a:prstGeom prst="roundRect">
            <a:avLst>
              <a:gd name="adj" fmla="val 3902"/>
            </a:avLst>
          </a:prstGeom>
          <a:solidFill>
            <a:srgbClr val="8135B7"/>
          </a:solidFill>
          <a:ln w="19050">
            <a:solidFill>
              <a:srgbClr val="9E4FD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5D3530BC-42BD-47B2-8D1D-10F766679531}"/>
              </a:ext>
            </a:extLst>
          </p:cNvPr>
          <p:cNvSpPr/>
          <p:nvPr/>
        </p:nvSpPr>
        <p:spPr>
          <a:xfrm>
            <a:off x="605790" y="952500"/>
            <a:ext cx="64008" cy="1495425"/>
          </a:xfrm>
          <a:prstGeom prst="roundRect">
            <a:avLst>
              <a:gd name="adj" fmla="val 50000"/>
            </a:avLst>
          </a:prstGeom>
          <a:solidFill>
            <a:srgbClr val="9E4FD6"/>
          </a:solidFill>
          <a:ln>
            <a:noFill/>
          </a:ln>
        </p:spPr>
        <p:txBody>
          <a:bodyPr/>
          <a:lstStyle/>
          <a:p>
            <a:endParaRPr/>
          </a:p>
        </p:txBody>
      </p:sp>
      <p:sp>
        <p:nvSpPr>
          <p:cNvPr id="3" name="Breadcrumb">
            <a:extLst>
              <a:ext uri="{FF2B5EF4-FFF2-40B4-BE49-F238E27FC236}">
                <a16:creationId xmlns:a16="http://schemas.microsoft.com/office/drawing/2014/main" id="{D03D306B-53F6-4B4A-B961-F3F4DE75242B}"/>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E0B4FF"/>
                </a:solidFill>
              </a:defRPr>
            </a:pPr>
            <a:r>
              <a:rPr lang="en-US" sz="1050" b="1">
                <a:solidFill>
                  <a:srgbClr val="E0B4FF"/>
                </a:solidFill>
              </a:rPr>
              <a:t>TCM PROGRAM  ›  PROCESS PLANNING ART</a:t>
            </a:r>
          </a:p>
        </p:txBody>
      </p:sp>
      <p:sp>
        <p:nvSpPr>
          <p:cNvPr id="4" name="Title">
            <a:extLst>
              <a:ext uri="{FF2B5EF4-FFF2-40B4-BE49-F238E27FC236}">
                <a16:creationId xmlns:a16="http://schemas.microsoft.com/office/drawing/2014/main" id="{1D3FC154-0A8D-4ADE-BFF1-06DC44593E18}"/>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LAVENDER</a:t>
            </a:r>
            <a:endParaRPr sz="2775" b="1">
              <a:solidFill>
                <a:srgbClr val="FFFFFF"/>
              </a:solidFill>
            </a:endParaRPr>
          </a:p>
        </p:txBody>
      </p:sp>
      <p:sp>
        <p:nvSpPr>
          <p:cNvPr id="5" name="Descriptor">
            <a:extLst>
              <a:ext uri="{FF2B5EF4-FFF2-40B4-BE49-F238E27FC236}">
                <a16:creationId xmlns:a16="http://schemas.microsoft.com/office/drawing/2014/main" id="{B3A09974-697B-4EA3-B7BD-7F1955E28485}"/>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0DCFF"/>
                </a:solidFill>
              </a:defRPr>
            </a:pPr>
            <a:r>
              <a:rPr lang="en-US" sz="1350" i="1">
                <a:solidFill>
                  <a:srgbClr val="F0DCFF"/>
                </a:solidFill>
              </a:rPr>
              <a:t>Process planning, line balancing &amp; configuration</a:t>
            </a:r>
          </a:p>
        </p:txBody>
      </p:sp>
      <p:sp>
        <p:nvSpPr>
          <p:cNvPr id="950" name="Leadership Card"/>
          <p:cNvSpPr/>
          <p:nvPr/>
        </p:nvSpPr>
        <p:spPr>
          <a:xfrm>
            <a:off x="514350" y="2820000"/>
            <a:ext cx="3990000" cy="3450000"/>
          </a:xfrm>
          <a:prstGeom prst="roundRect">
            <a:avLst>
              <a:gd name="adj" fmla="val 5500"/>
            </a:avLst>
          </a:prstGeom>
          <a:solidFill>
            <a:srgbClr val="281436">
              <a:alpha val="82000"/>
            </a:srgbClr>
          </a:solidFill>
          <a:ln w="12700">
            <a:solidFill>
              <a:srgbClr val="9E4FD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9E4FD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9E4FD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9E4FD6"/>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marL="0" indent="0">
              <a:spcBef>
                <a:spcPts val="0"/>
              </a:spcBef>
              <a:buNone/>
            </a:pPr>
            <a:r>
              <a:rPr lang="en-US" sz="1150">
                <a:solidFill>
                  <a:srgbClr val="D8B6F0"/>
                </a:solidFill>
              </a:rPr>
              <a:t>Lean-Agile Leader</a:t>
            </a:r>
            <a:br>
              <a:rPr lang="en-US" sz="600"/>
            </a:br>
            <a:r>
              <a:rPr lang="en-US" sz="1350" b="1">
                <a:solidFill>
                  <a:srgbClr val="FFFFFF"/>
                </a:solidFill>
              </a:rPr>
              <a:t>Guy Barak</a:t>
            </a:r>
          </a:p>
          <a:p>
            <a:pPr marL="0" indent="0">
              <a:spcBef>
                <a:spcPts val="600"/>
              </a:spcBef>
              <a:buNone/>
            </a:pPr>
            <a:r>
              <a:rPr lang="en-US" sz="1150">
                <a:solidFill>
                  <a:srgbClr val="D8B6F0"/>
                </a:solidFill>
              </a:rPr>
              <a:t>Product Owner</a:t>
            </a:r>
            <a:br>
              <a:rPr lang="en-US" sz="600"/>
            </a:br>
            <a:r>
              <a:rPr lang="en-US" sz="1350" b="1">
                <a:solidFill>
                  <a:srgbClr val="FFFFFF"/>
                </a:solidFill>
              </a:rPr>
              <a:t>Boaz Volkov</a:t>
            </a:r>
          </a:p>
          <a:p>
            <a:pPr marL="0" indent="0">
              <a:spcBef>
                <a:spcPts val="600"/>
              </a:spcBef>
              <a:buNone/>
            </a:pPr>
            <a:r>
              <a:rPr lang="en-US" sz="1150">
                <a:solidFill>
                  <a:srgbClr val="D8B6F0"/>
                </a:solidFill>
              </a:rPr>
              <a:t>Scrum Master</a:t>
            </a:r>
            <a:br>
              <a:rPr lang="en-US" sz="600"/>
            </a:br>
            <a:r>
              <a:rPr lang="en-US" sz="1350" b="1">
                <a:solidFill>
                  <a:srgbClr val="FFFFFF"/>
                </a:solidFill>
              </a:rPr>
              <a:t>Rinat Levi</a:t>
            </a:r>
          </a:p>
        </p:txBody>
      </p:sp>
      <p:sp>
        <p:nvSpPr>
          <p:cNvPr id="955" name="Ownership Card"/>
          <p:cNvSpPr/>
          <p:nvPr/>
        </p:nvSpPr>
        <p:spPr>
          <a:xfrm>
            <a:off x="4504350" y="2820000"/>
            <a:ext cx="5915650" cy="3450000"/>
          </a:xfrm>
          <a:prstGeom prst="roundRect">
            <a:avLst>
              <a:gd name="adj" fmla="val 5500"/>
            </a:avLst>
          </a:prstGeom>
          <a:solidFill>
            <a:srgbClr val="281436">
              <a:alpha val="82000"/>
            </a:srgbClr>
          </a:solidFill>
          <a:ln w="12700">
            <a:solidFill>
              <a:srgbClr val="9E4FD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9E4FD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9E4FD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9E4FD6"/>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B257F2"/>
                </a:solidFill>
              </a:rPr>
              <a:t>▪  </a:t>
            </a:r>
            <a:r>
              <a:rPr lang="en-US" sz="1350" dirty="0">
                <a:solidFill>
                  <a:srgbClr val="F0F8FA"/>
                </a:solidFill>
                <a:latin typeface="Segoe UI"/>
                <a:cs typeface="Segoe UI"/>
              </a:rPr>
              <a:t>Line Balancing</a:t>
            </a:r>
          </a:p>
          <a:p>
            <a:pPr marL="228600" indent="-228600">
              <a:spcBef>
                <a:spcPts val="200"/>
              </a:spcBef>
              <a:buNone/>
            </a:pPr>
            <a:r>
              <a:rPr lang="en-US" sz="1350" dirty="0">
                <a:solidFill>
                  <a:srgbClr val="B257F2"/>
                </a:solidFill>
              </a:rPr>
              <a:t>▪  </a:t>
            </a:r>
            <a:r>
              <a:rPr lang="en-US" sz="1350" dirty="0">
                <a:solidFill>
                  <a:srgbClr val="F0F8FA"/>
                </a:solidFill>
                <a:latin typeface="Segoe UI"/>
                <a:cs typeface="Segoe UI"/>
              </a:rPr>
              <a:t>Process Planning</a:t>
            </a:r>
          </a:p>
          <a:p>
            <a:pPr marL="228600" indent="-228600">
              <a:spcBef>
                <a:spcPts val="200"/>
              </a:spcBef>
              <a:buNone/>
            </a:pPr>
            <a:r>
              <a:rPr lang="en-US" sz="1350" dirty="0">
                <a:solidFill>
                  <a:srgbClr val="B257F2"/>
                </a:solidFill>
              </a:rPr>
              <a:t>▪  </a:t>
            </a:r>
            <a:r>
              <a:rPr lang="en-US" sz="1350" dirty="0">
                <a:solidFill>
                  <a:srgbClr val="F0F8FA"/>
                </a:solidFill>
                <a:latin typeface="Segoe UI"/>
                <a:cs typeface="Segoe UI"/>
              </a:rPr>
              <a:t>Configuration</a:t>
            </a:r>
          </a:p>
          <a:p>
            <a:pPr marL="228600" indent="-228600">
              <a:spcBef>
                <a:spcPts val="200"/>
              </a:spcBef>
              <a:buNone/>
            </a:pPr>
            <a:r>
              <a:rPr lang="en-US" sz="1350" dirty="0">
                <a:solidFill>
                  <a:srgbClr val="B257F2"/>
                </a:solidFill>
              </a:rPr>
              <a:t>▪  </a:t>
            </a:r>
            <a:r>
              <a:rPr lang="en-US" sz="1350" dirty="0" err="1">
                <a:solidFill>
                  <a:srgbClr val="F0F8FA"/>
                </a:solidFill>
                <a:latin typeface="Segoe UI"/>
                <a:cs typeface="Segoe UI"/>
              </a:rPr>
              <a:t>EBOP</a:t>
            </a:r>
            <a:endParaRPr lang="en-US" sz="1350" dirty="0">
              <a:solidFill>
                <a:srgbClr val="F0F8FA"/>
              </a:solidFill>
              <a:latin typeface="Segoe UI"/>
              <a:cs typeface="Segoe UI"/>
            </a:endParaRPr>
          </a:p>
          <a:p>
            <a:pPr marL="228600" indent="-228600">
              <a:spcBef>
                <a:spcPts val="200"/>
              </a:spcBef>
              <a:buNone/>
            </a:pPr>
            <a:r>
              <a:rPr lang="en-US" sz="1350" dirty="0">
                <a:solidFill>
                  <a:srgbClr val="B257F2"/>
                </a:solidFill>
              </a:rPr>
              <a:t>▪  </a:t>
            </a:r>
            <a:r>
              <a:rPr lang="en-US" sz="1350" dirty="0">
                <a:solidFill>
                  <a:srgbClr val="F0F8FA"/>
                </a:solidFill>
                <a:latin typeface="Segoe UI"/>
                <a:cs typeface="Segoe UI"/>
              </a:rPr>
              <a:t>Time Management</a:t>
            </a:r>
          </a:p>
          <a:p>
            <a:pPr marL="228600" indent="-228600">
              <a:spcBef>
                <a:spcPts val="200"/>
              </a:spcBef>
              <a:buNone/>
            </a:pPr>
            <a:r>
              <a:rPr lang="en-US" sz="1350" dirty="0">
                <a:solidFill>
                  <a:srgbClr val="B257F2"/>
                </a:solidFill>
              </a:rPr>
              <a:t>▪  </a:t>
            </a:r>
            <a:r>
              <a:rPr lang="en-US" sz="1350" dirty="0">
                <a:solidFill>
                  <a:srgbClr val="F0F8FA"/>
                </a:solidFill>
                <a:latin typeface="Segoe UI"/>
                <a:cs typeface="Segoe UI"/>
              </a:rPr>
              <a:t>Attachments &amp; </a:t>
            </a:r>
            <a:r>
              <a:rPr lang="en-US" sz="1350" dirty="0" err="1">
                <a:solidFill>
                  <a:srgbClr val="F0F8FA"/>
                </a:solidFill>
                <a:latin typeface="Segoe UI"/>
                <a:cs typeface="Segoe UI"/>
              </a:rPr>
              <a:t>EBOP</a:t>
            </a:r>
            <a:endParaRPr lang="en-US" sz="1350" dirty="0">
              <a:solidFill>
                <a:srgbClr val="F0F8FA"/>
              </a:solidFill>
              <a:latin typeface="Segoe UI"/>
              <a:cs typeface="Segoe UI"/>
            </a:endParaRPr>
          </a:p>
        </p:txBody>
      </p:sp>
      <p:grpSp>
        <p:nvGrpSpPr>
          <p:cNvPr id="15" name="Vertical Spine - Flowers">
            <a:extLst>
              <a:ext uri="{FF2B5EF4-FFF2-40B4-BE49-F238E27FC236}">
                <a16:creationId xmlns:a16="http://schemas.microsoft.com/office/drawing/2014/main" id="{74C94FCB-4850-A1BE-C855-64DD34213A4C}"/>
              </a:ext>
            </a:extLst>
          </p:cNvPr>
          <p:cNvGrpSpPr>
            <a:grpSpLocks noGrp="1" noUngrp="1" noRot="1" noMove="1" noResize="1"/>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6268887F-4FC6-2CE5-8AAB-7D011640085C}"/>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6D048C09-70BE-7553-10B4-84410639E76F}"/>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F0D9B460-54B4-3F95-BBE2-90B3A9004BBA}"/>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0D45DF5B-F2F7-38C3-EAD6-377FC753F9D5}"/>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BDF24906-2A36-9C3A-13B8-A8BB0772F394}"/>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9B6B39D2-7B65-D0CE-E874-1CE3FF38B7EB}"/>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84CD2CA3-2F2C-5172-A2B8-856B01DF09AE}"/>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745427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E75168-89D1-F81E-92FF-3237B4AE20C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1000"/>
                    </a14:imgEffect>
                    <a14:imgEffect>
                      <a14:brightnessContrast bright="20000" contrast="2000"/>
                    </a14:imgEffect>
                  </a14:imgLayer>
                </a14:imgProps>
              </a:ext>
            </a:extLst>
          </a:blip>
          <a:stretch>
            <a:fillRect/>
          </a:stretch>
        </p:blipFill>
        <p:spPr>
          <a:xfrm>
            <a:off x="4081" y="0"/>
            <a:ext cx="12187919" cy="6860296"/>
          </a:xfrm>
          <a:prstGeom prst="rect">
            <a:avLst/>
          </a:prstGeom>
        </p:spPr>
      </p:pic>
      <p:sp>
        <p:nvSpPr>
          <p:cNvPr id="20" name="BG gradient"/>
          <p:cNvSpPr>
            <a:spLocks/>
          </p:cNvSpPr>
          <p:nvPr/>
        </p:nvSpPr>
        <p:spPr>
          <a:xfrm>
            <a:off x="0" y="0"/>
            <a:ext cx="12192000" cy="6858000"/>
          </a:xfrm>
          <a:prstGeom prst="rect">
            <a:avLst/>
          </a:prstGeom>
          <a:gradFill flip="none" rotWithShape="1">
            <a:gsLst>
              <a:gs pos="0">
                <a:srgbClr val="503763">
                  <a:alpha val="21936"/>
                  <a:lumMod val="46000"/>
                </a:srgbClr>
              </a:gs>
              <a:gs pos="100000">
                <a:srgbClr val="877D81">
                  <a:alpha val="48244"/>
                  <a:lumMod val="77000"/>
                </a:srgbClr>
              </a:gs>
            </a:gsLst>
            <a:lin ang="3600000" scaled="0"/>
            <a:tileRect/>
          </a:gradFill>
          <a:ln>
            <a:noFill/>
          </a:ln>
        </p:spPr>
        <p:txBody>
          <a:bodyPr/>
          <a:lstStyle/>
          <a:p>
            <a:endParaRPr/>
          </a:p>
        </p:txBody>
      </p:sp>
      <p:sp>
        <p:nvSpPr>
          <p:cNvPr id="22" name="Header scrim"/>
          <p:cNvSpPr>
            <a:spLocks/>
          </p:cNvSpPr>
          <p:nvPr/>
        </p:nvSpPr>
        <p:spPr>
          <a:xfrm>
            <a:off x="0" y="1320"/>
            <a:ext cx="10950000" cy="1560000"/>
          </a:xfrm>
          <a:prstGeom prst="rect">
            <a:avLst/>
          </a:prstGeom>
          <a:gradFill>
            <a:gsLst>
              <a:gs pos="0">
                <a:srgbClr val="200D2E">
                  <a:alpha val="93000"/>
                </a:srgbClr>
              </a:gs>
              <a:gs pos="100000">
                <a:srgbClr val="200D2E">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9E4FD6"/>
          </a:solidFill>
          <a:ln>
            <a:noFill/>
          </a:ln>
        </p:spPr>
        <p:txBody>
          <a:bodyPr/>
          <a:lstStyle/>
          <a:p>
            <a:endParaRP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LAVENDER (CONT.)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a:solidFill>
                  <a:srgbClr val="E3CFF2"/>
                </a:solidFill>
              </a:rPr>
              <a:t>Process Planning ART  ›  PI-OCT26 SD #1  ·  TC2612 ·  FEATURES 11 (8 SDD)</a:t>
            </a:r>
          </a:p>
        </p:txBody>
      </p:sp>
      <p:graphicFrame>
        <p:nvGraphicFramePr>
          <p:cNvPr id="40" name="Feature Index Table"/>
          <p:cNvGraphicFramePr>
            <a:graphicFrameLocks/>
          </p:cNvGraphicFramePr>
          <p:nvPr>
            <p:extLst>
              <p:ext uri="{D42A27DB-BD31-4B8C-83A1-F6EECF244321}">
                <p14:modId xmlns:p14="http://schemas.microsoft.com/office/powerpoint/2010/main" val="2330233458"/>
              </p:ext>
            </p:extLst>
          </p:nvPr>
        </p:nvGraphicFramePr>
        <p:xfrm>
          <a:off x="480000" y="1780000"/>
          <a:ext cx="10370000" cy="2996800"/>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FFFFFF"/>
                          </a:solidFill>
                        </a:rPr>
                        <a:t>TEAM (FLOWER)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tc>
                  <a:txBody>
                    <a:bodyPr/>
                    <a:lstStyle/>
                    <a:p>
                      <a:pPr algn="ctr"/>
                      <a:r>
                        <a:rPr lang="en-US" sz="1000" b="1">
                          <a:solidFill>
                            <a:srgbClr val="FFFFFF"/>
                          </a:solidFill>
                        </a:rPr>
                        <a:t>SDD</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tc>
                  <a:txBody>
                    <a:bodyPr/>
                    <a:lstStyle/>
                    <a:p>
                      <a:pPr algn="l"/>
                      <a:r>
                        <a:rPr lang="en-US" sz="1000" b="1" spc="30">
                          <a:solidFill>
                            <a:srgbClr val="FFFFFF"/>
                          </a:solidFill>
                        </a:rPr>
                        <a:t>FEATURE ID</a:t>
                      </a:r>
                    </a:p>
                  </a:txBody>
                  <a:tcPr marL="72000" marR="54000" marT="32000" marB="32000" anchor="ctr">
                    <a:lnL w="6350" cap="flat" cmpd="sng" algn="ctr">
                      <a:solidFill>
                        <a:srgbClr val="9E4FD6">
                          <a:alpha val="82000"/>
                        </a:srgbClr>
                      </a:solidFill>
                      <a:prstDash val="solid"/>
                      <a:round/>
                      <a:headEnd type="none" w="med" len="med"/>
                      <a:tailEnd type="none" w="med" len="med"/>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tc>
                  <a:txBody>
                    <a:bodyPr/>
                    <a:lstStyle/>
                    <a:p>
                      <a:pPr algn="l"/>
                      <a:r>
                        <a:rPr lang="en-US" sz="1000" b="1" spc="30">
                          <a:solidFill>
                            <a:srgbClr val="FFFFFF"/>
                          </a:solidFill>
                        </a:rPr>
                        <a:t>FEATURE NAME</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tc>
                  <a:txBody>
                    <a:bodyPr/>
                    <a:lstStyle/>
                    <a:p>
                      <a:pPr algn="ctr"/>
                      <a:r>
                        <a:rPr lang="en-US" sz="1000" b="1" spc="30">
                          <a:solidFill>
                            <a:srgbClr val="FFFFFF"/>
                          </a:solidFill>
                        </a:rPr>
                        <a:t>TARGET RELEASE</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tc>
                  <a:txBody>
                    <a:bodyPr/>
                    <a:lstStyle/>
                    <a:p>
                      <a:pPr algn="l"/>
                      <a:r>
                        <a:rPr lang="en-US" sz="1000" b="1" spc="30">
                          <a:solidFill>
                            <a:srgbClr val="FFFFFF"/>
                          </a:solidFill>
                        </a:rPr>
                        <a:t>WHO IT’S FOR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9E4FD6">
                        <a:alpha val="92000"/>
                      </a:srgbClr>
                    </a:solidFill>
                  </a:tcPr>
                </a:tc>
                <a:extLst>
                  <a:ext uri="{0D108BD9-81ED-4DB2-BD59-A6C34878D82A}">
                    <a16:rowId xmlns:a16="http://schemas.microsoft.com/office/drawing/2014/main" val="10000"/>
                  </a:ext>
                </a:extLst>
              </a:tr>
              <a:tr h="423800">
                <a:tc>
                  <a:txBody>
                    <a:bodyPr/>
                    <a:lstStyle/>
                    <a:p>
                      <a:pPr algn="l"/>
                      <a:r>
                        <a:rPr lang="en-US" sz="1000" b="1">
                          <a:solidFill>
                            <a:srgbClr val="DCB8F5"/>
                          </a:solidFill>
                        </a:rPr>
                        <a:t>Lavender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ctr"/>
                      <a:r>
                        <a:rPr lang="en-US" sz="950" b="1">
                          <a:solidFill>
                            <a:srgbClr val="E3CFF2"/>
                          </a:solidFill>
                        </a:rPr>
                        <a:t>SDD</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r>
                        <a:rPr lang="en-US" sz="1000" u="sng">
                          <a:solidFill>
                            <a:srgbClr val="DCB8F5"/>
                          </a:solidFill>
                        </a:rPr>
                        <a:t>TCM-471421</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r>
                        <a:rPr lang="en-US" sz="1000">
                          <a:solidFill>
                            <a:srgbClr val="E3CFF2"/>
                          </a:solidFill>
                        </a:rPr>
                        <a:t>[2612] Option to toggle Product BOP / MBOM on PP</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ctr"/>
                      <a:r>
                        <a:rPr lang="en-US" sz="1000" b="1">
                          <a:solidFill>
                            <a:srgbClr val="E3CFF2"/>
                          </a:solidFill>
                        </a:rPr>
                        <a:t>TC2612</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endParaRPr lang="en-US" sz="1000"/>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extLst>
                  <a:ext uri="{0D108BD9-81ED-4DB2-BD59-A6C34878D82A}">
                    <a16:rowId xmlns:a16="http://schemas.microsoft.com/office/drawing/2014/main" val="10002"/>
                  </a:ext>
                </a:extLst>
              </a:tr>
              <a:tr h="423800">
                <a:tc>
                  <a:txBody>
                    <a:bodyPr/>
                    <a:lstStyle/>
                    <a:p>
                      <a:pPr algn="l"/>
                      <a:r>
                        <a:rPr lang="en-US" sz="1000" b="1">
                          <a:solidFill>
                            <a:srgbClr val="DCB8F5"/>
                          </a:solidFill>
                        </a:rPr>
                        <a:t>Lavender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ctr"/>
                      <a:r>
                        <a:rPr lang="en-US" sz="950" b="1">
                          <a:solidFill>
                            <a:srgbClr val="E3CFF2"/>
                          </a:solidFill>
                        </a:rPr>
                        <a:t>SDD</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r>
                        <a:rPr lang="en-US" sz="1000" u="sng">
                          <a:solidFill>
                            <a:srgbClr val="DCB8F5"/>
                          </a:solidFill>
                        </a:rPr>
                        <a:t>TCM-471420</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r>
                        <a:rPr lang="en-US" sz="1000">
                          <a:solidFill>
                            <a:srgbClr val="E3CFF2"/>
                          </a:solidFill>
                        </a:rPr>
                        <a:t>[2612] Split Screen on Line balancing</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ctr"/>
                      <a:r>
                        <a:rPr lang="en-US" sz="1000" b="1">
                          <a:solidFill>
                            <a:srgbClr val="E3CFF2"/>
                          </a:solidFill>
                        </a:rPr>
                        <a:t>TC2612</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endParaRPr lang="en-US" sz="1000"/>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extLst>
                  <a:ext uri="{0D108BD9-81ED-4DB2-BD59-A6C34878D82A}">
                    <a16:rowId xmlns:a16="http://schemas.microsoft.com/office/drawing/2014/main" val="10003"/>
                  </a:ext>
                </a:extLst>
              </a:tr>
              <a:tr h="423800">
                <a:tc>
                  <a:txBody>
                    <a:bodyPr/>
                    <a:lstStyle/>
                    <a:p>
                      <a:pPr algn="l"/>
                      <a:r>
                        <a:rPr lang="en-US" sz="1000" b="1">
                          <a:solidFill>
                            <a:srgbClr val="DCB8F5"/>
                          </a:solidFill>
                        </a:rPr>
                        <a:t>Lavender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ctr"/>
                      <a:endParaRPr lang="en-US"/>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r>
                        <a:rPr lang="en-US" sz="1000" u="sng">
                          <a:solidFill>
                            <a:srgbClr val="DCB8F5"/>
                          </a:solidFill>
                        </a:rPr>
                        <a:t>TCM-468261</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r>
                        <a:rPr lang="en-US" sz="1000">
                          <a:solidFill>
                            <a:srgbClr val="E3CFF2"/>
                          </a:solidFill>
                        </a:rPr>
                        <a:t>[2612] Move Process Resource Between Stations</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ctr"/>
                      <a:r>
                        <a:rPr lang="en-US" sz="1000" b="1">
                          <a:solidFill>
                            <a:srgbClr val="E3CFF2"/>
                          </a:solidFill>
                        </a:rPr>
                        <a:t>TC2612</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tc>
                  <a:txBody>
                    <a:bodyPr/>
                    <a:lstStyle/>
                    <a:p>
                      <a:pPr algn="l"/>
                      <a:endParaRPr lang="en-US" sz="1000"/>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331A45">
                        <a:alpha val="100000"/>
                      </a:srgbClr>
                    </a:solidFill>
                  </a:tcPr>
                </a:tc>
                <a:extLst>
                  <a:ext uri="{0D108BD9-81ED-4DB2-BD59-A6C34878D82A}">
                    <a16:rowId xmlns:a16="http://schemas.microsoft.com/office/drawing/2014/main" val="10004"/>
                  </a:ext>
                </a:extLst>
              </a:tr>
              <a:tr h="423800">
                <a:tc>
                  <a:txBody>
                    <a:bodyPr/>
                    <a:lstStyle/>
                    <a:p>
                      <a:pPr algn="l"/>
                      <a:r>
                        <a:rPr lang="en-US" sz="1000" b="1" dirty="0">
                          <a:solidFill>
                            <a:srgbClr val="DCB8F5"/>
                          </a:solidFill>
                        </a:rPr>
                        <a:t>Lavender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ctr"/>
                      <a:r>
                        <a:rPr lang="en-US" sz="950" b="1" dirty="0" err="1">
                          <a:solidFill>
                            <a:srgbClr val="E3CFF2"/>
                          </a:solidFill>
                        </a:rPr>
                        <a:t>SDD</a:t>
                      </a:r>
                      <a:endParaRPr lang="en-US" sz="950" b="1" dirty="0">
                        <a:solidFill>
                          <a:srgbClr val="E3CFF2"/>
                        </a:solidFill>
                      </a:endParaRP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r>
                        <a:rPr lang="en-US" sz="1000" u="sng" dirty="0">
                          <a:solidFill>
                            <a:srgbClr val="DCB8F5"/>
                          </a:solidFill>
                        </a:rPr>
                        <a:t>TCM-468129</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r>
                        <a:rPr lang="en-US" sz="1000" dirty="0">
                          <a:solidFill>
                            <a:srgbClr val="E3CFF2"/>
                          </a:solidFill>
                        </a:rPr>
                        <a:t>[2612] Enable RMB on Line balancing page</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ctr"/>
                      <a:r>
                        <a:rPr lang="en-US" sz="1000" b="1" dirty="0">
                          <a:solidFill>
                            <a:srgbClr val="E3CFF2"/>
                          </a:solidFill>
                        </a:rPr>
                        <a:t>TC2612</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tc>
                  <a:txBody>
                    <a:bodyPr/>
                    <a:lstStyle/>
                    <a:p>
                      <a:pPr algn="l"/>
                      <a:endParaRPr lang="en-US" sz="1000" dirty="0"/>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a:solidFill>
                        <a:srgbClr val="9E4FD6">
                          <a:alpha val="82000"/>
                        </a:srgbClr>
                      </a:solidFill>
                    </a:lnB>
                    <a:solidFill>
                      <a:srgbClr val="562E73">
                        <a:alpha val="100000"/>
                      </a:srgbClr>
                    </a:solidFill>
                  </a:tcPr>
                </a:tc>
                <a:extLst>
                  <a:ext uri="{0D108BD9-81ED-4DB2-BD59-A6C34878D82A}">
                    <a16:rowId xmlns:a16="http://schemas.microsoft.com/office/drawing/2014/main" val="10005"/>
                  </a:ext>
                </a:extLst>
              </a:tr>
              <a:tr h="454800">
                <a:tc>
                  <a:txBody>
                    <a:bodyPr/>
                    <a:lstStyle/>
                    <a:p>
                      <a:pPr algn="l"/>
                      <a:r>
                        <a:rPr lang="en-US" sz="1000" b="1">
                          <a:solidFill>
                            <a:srgbClr val="DCB8F5"/>
                          </a:solidFill>
                        </a:rPr>
                        <a:t>Lavender</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tc>
                  <a:txBody>
                    <a:bodyPr/>
                    <a:lstStyle/>
                    <a:p>
                      <a:pPr algn="ctr"/>
                      <a:r>
                        <a:rPr lang="en-US" sz="950" b="1">
                          <a:solidFill>
                            <a:srgbClr val="E3CFF2"/>
                          </a:solidFill>
                        </a:rPr>
                        <a:t>SDD</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tc>
                  <a:txBody>
                    <a:bodyPr/>
                    <a:lstStyle/>
                    <a:p>
                      <a:pPr algn="l"/>
                      <a:r>
                        <a:rPr lang="en-US" sz="1000" u="sng">
                          <a:solidFill>
                            <a:srgbClr val="DCB8F5"/>
                          </a:solidFill>
                        </a:rPr>
                        <a:t>TCM-444653</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tc>
                  <a:txBody>
                    <a:bodyPr/>
                    <a:lstStyle/>
                    <a:p>
                      <a:pPr algn="l"/>
                      <a:r>
                        <a:rPr lang="en-US" sz="1000">
                          <a:solidFill>
                            <a:srgbClr val="E3CFF2"/>
                          </a:solidFill>
                        </a:rPr>
                        <a:t>[2612] Weighted utilization '%' on the Process Planning page</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tc>
                  <a:txBody>
                    <a:bodyPr/>
                    <a:lstStyle/>
                    <a:p>
                      <a:pPr algn="ctr"/>
                      <a:r>
                        <a:rPr lang="en-US" sz="1000" b="1">
                          <a:solidFill>
                            <a:srgbClr val="E3CFF2"/>
                          </a:solidFill>
                        </a:rPr>
                        <a:t>TC2612</a:t>
                      </a:r>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tc>
                  <a:txBody>
                    <a:bodyPr/>
                    <a:lstStyle/>
                    <a:p>
                      <a:pPr algn="l"/>
                      <a:endParaRPr lang="en-US" sz="1000"/>
                    </a:p>
                  </a:txBody>
                  <a:tcPr marL="72000" marR="54000" marT="32000" marB="32000" anchor="ctr">
                    <a:lnL w="6350">
                      <a:solidFill>
                        <a:srgbClr val="9E4FD6">
                          <a:alpha val="82000"/>
                        </a:srgbClr>
                      </a:solidFill>
                    </a:lnL>
                    <a:lnR w="6350">
                      <a:solidFill>
                        <a:srgbClr val="9E4FD6">
                          <a:alpha val="82000"/>
                        </a:srgbClr>
                      </a:solidFill>
                    </a:lnR>
                    <a:lnT w="6350">
                      <a:solidFill>
                        <a:srgbClr val="9E4FD6">
                          <a:alpha val="82000"/>
                        </a:srgbClr>
                      </a:solidFill>
                    </a:lnT>
                    <a:lnB w="6350" cap="flat" cmpd="sng" algn="ctr">
                      <a:solidFill>
                        <a:srgbClr val="9E4FD6">
                          <a:alpha val="82000"/>
                        </a:srgbClr>
                      </a:solidFill>
                      <a:prstDash val="solid"/>
                      <a:round/>
                      <a:headEnd type="none" w="med" len="med"/>
                      <a:tailEnd type="none" w="med" len="med"/>
                    </a:lnB>
                    <a:solidFill>
                      <a:srgbClr val="331A45">
                        <a:alpha val="100000"/>
                      </a:srgbClr>
                    </a:solidFill>
                  </a:tcPr>
                </a:tc>
                <a:extLst>
                  <a:ext uri="{0D108BD9-81ED-4DB2-BD59-A6C34878D82A}">
                    <a16:rowId xmlns:a16="http://schemas.microsoft.com/office/drawing/2014/main" val="10006"/>
                  </a:ext>
                </a:extLst>
              </a:tr>
              <a:tr h="454800">
                <a:tc>
                  <a:txBody>
                    <a:bodyPr/>
                    <a:lstStyle/>
                    <a:p>
                      <a:pPr algn="l"/>
                      <a:r>
                        <a:rPr lang="en-US" sz="1000" b="1" dirty="0">
                          <a:solidFill>
                            <a:srgbClr val="DCB8F5"/>
                          </a:solidFill>
                        </a:rPr>
                        <a:t>Lavender</a:t>
                      </a:r>
                    </a:p>
                  </a:txBody>
                  <a:tcPr marL="72000" marR="54000" marT="32000" marB="32000" anchor="ctr">
                    <a:lnL w="6350">
                      <a:solidFill>
                        <a:srgbClr val="9E4FD6">
                          <a:alpha val="82000"/>
                        </a:srgbClr>
                      </a:solidFill>
                    </a:lnL>
                    <a:lnR w="6350" cap="flat" cmpd="sng" algn="ctr">
                      <a:solidFill>
                        <a:srgbClr val="9E4FD6">
                          <a:alpha val="82000"/>
                        </a:srgbClr>
                      </a:solidFill>
                      <a:prstDash val="solid"/>
                      <a:round/>
                      <a:headEnd type="none" w="med" len="med"/>
                      <a:tailEnd type="none" w="med" len="med"/>
                    </a:lnR>
                    <a:lnT w="6350">
                      <a:solidFill>
                        <a:srgbClr val="9E4FD6">
                          <a:alpha val="82000"/>
                        </a:srgbClr>
                      </a:solidFill>
                    </a:lnT>
                    <a:lnB w="6350">
                      <a:solidFill>
                        <a:srgbClr val="9E4FD6">
                          <a:alpha val="82000"/>
                        </a:srgbClr>
                      </a:solidFill>
                    </a:lnB>
                    <a:solidFill>
                      <a:srgbClr val="562D73"/>
                    </a:solidFill>
                  </a:tcPr>
                </a:tc>
                <a:tc>
                  <a:txBody>
                    <a:bodyPr/>
                    <a:lstStyle/>
                    <a:p>
                      <a:pPr algn="ctr"/>
                      <a:r>
                        <a:rPr lang="en-US" sz="950" b="1" dirty="0" err="1">
                          <a:solidFill>
                            <a:srgbClr val="E3CFF2"/>
                          </a:solidFill>
                        </a:rPr>
                        <a:t>SDD</a:t>
                      </a:r>
                      <a:endParaRPr lang="en-US" sz="950" b="1" dirty="0">
                        <a:solidFill>
                          <a:srgbClr val="E3CFF2"/>
                        </a:solidFill>
                      </a:endParaRPr>
                    </a:p>
                  </a:txBody>
                  <a:tcPr marL="72000" marR="54000" marT="32000" marB="32000" anchor="ctr">
                    <a:lnL w="6350" cap="flat" cmpd="sng" algn="ctr">
                      <a:solidFill>
                        <a:srgbClr val="9E4FD6">
                          <a:alpha val="82000"/>
                        </a:srgbClr>
                      </a:solidFill>
                      <a:prstDash val="solid"/>
                      <a:round/>
                      <a:headEnd type="none" w="med" len="med"/>
                      <a:tailEnd type="none" w="med" len="med"/>
                    </a:lnL>
                    <a:lnR w="6350" cap="flat" cmpd="sng" algn="ctr">
                      <a:solidFill>
                        <a:srgbClr val="9E4FD6">
                          <a:alpha val="82000"/>
                        </a:srgbClr>
                      </a:solidFill>
                      <a:prstDash val="solid"/>
                      <a:round/>
                      <a:headEnd type="none" w="med" len="med"/>
                      <a:tailEnd type="none" w="med" len="med"/>
                    </a:lnR>
                    <a:lnT w="6350">
                      <a:solidFill>
                        <a:srgbClr val="9E4FD6">
                          <a:alpha val="82000"/>
                        </a:srgbClr>
                      </a:solidFill>
                    </a:lnT>
                    <a:lnB w="6350">
                      <a:solidFill>
                        <a:srgbClr val="9E4FD6">
                          <a:alpha val="82000"/>
                        </a:srgbClr>
                      </a:solidFill>
                    </a:lnB>
                    <a:solidFill>
                      <a:srgbClr val="562D73"/>
                    </a:solidFill>
                  </a:tcPr>
                </a:tc>
                <a:tc>
                  <a:txBody>
                    <a:bodyPr/>
                    <a:lstStyle/>
                    <a:p>
                      <a:pPr algn="l"/>
                      <a:r>
                        <a:rPr lang="en-US" sz="1000" u="sng" dirty="0">
                          <a:solidFill>
                            <a:srgbClr val="DCB8F5"/>
                          </a:solidFill>
                        </a:rPr>
                        <a:t>TCM-471422</a:t>
                      </a:r>
                    </a:p>
                  </a:txBody>
                  <a:tcPr marL="72000" marR="54000" marT="32000" marB="32000" anchor="ctr">
                    <a:lnL w="6350" cap="flat" cmpd="sng" algn="ctr">
                      <a:solidFill>
                        <a:srgbClr val="9E4FD6">
                          <a:alpha val="82000"/>
                        </a:srgbClr>
                      </a:solidFill>
                      <a:prstDash val="solid"/>
                      <a:round/>
                      <a:headEnd type="none" w="med" len="med"/>
                      <a:tailEnd type="none" w="med" len="med"/>
                    </a:lnL>
                    <a:lnR w="6350" cap="flat" cmpd="sng" algn="ctr">
                      <a:solidFill>
                        <a:srgbClr val="9E4FD6">
                          <a:alpha val="82000"/>
                        </a:srgbClr>
                      </a:solidFill>
                      <a:prstDash val="solid"/>
                      <a:round/>
                      <a:headEnd type="none" w="med" len="med"/>
                      <a:tailEnd type="none" w="med" len="med"/>
                    </a:lnR>
                    <a:lnT w="6350">
                      <a:solidFill>
                        <a:srgbClr val="9E4FD6">
                          <a:alpha val="82000"/>
                        </a:srgbClr>
                      </a:solidFill>
                    </a:lnT>
                    <a:lnB w="6350">
                      <a:solidFill>
                        <a:srgbClr val="9E4FD6">
                          <a:alpha val="82000"/>
                        </a:srgbClr>
                      </a:solidFill>
                    </a:lnB>
                    <a:solidFill>
                      <a:srgbClr val="562D73"/>
                    </a:solidFill>
                  </a:tcPr>
                </a:tc>
                <a:tc>
                  <a:txBody>
                    <a:bodyPr/>
                    <a:lstStyle/>
                    <a:p>
                      <a:pPr algn="l"/>
                      <a:r>
                        <a:rPr lang="en-US" sz="1000" dirty="0">
                          <a:solidFill>
                            <a:srgbClr val="E3CFF2"/>
                          </a:solidFill>
                        </a:rPr>
                        <a:t>[2612]  Show link state in EP</a:t>
                      </a:r>
                    </a:p>
                  </a:txBody>
                  <a:tcPr marL="72000" marR="54000" marT="32000" marB="32000" anchor="ctr">
                    <a:lnL w="6350" cap="flat" cmpd="sng" algn="ctr">
                      <a:solidFill>
                        <a:srgbClr val="9E4FD6">
                          <a:alpha val="82000"/>
                        </a:srgbClr>
                      </a:solidFill>
                      <a:prstDash val="solid"/>
                      <a:round/>
                      <a:headEnd type="none" w="med" len="med"/>
                      <a:tailEnd type="none" w="med" len="med"/>
                    </a:lnL>
                    <a:lnR w="6350" cap="flat" cmpd="sng" algn="ctr">
                      <a:solidFill>
                        <a:srgbClr val="9E4FD6">
                          <a:alpha val="82000"/>
                        </a:srgbClr>
                      </a:solidFill>
                      <a:prstDash val="solid"/>
                      <a:round/>
                      <a:headEnd type="none" w="med" len="med"/>
                      <a:tailEnd type="none" w="med" len="med"/>
                    </a:lnR>
                    <a:lnT w="6350">
                      <a:solidFill>
                        <a:srgbClr val="9E4FD6">
                          <a:alpha val="82000"/>
                        </a:srgbClr>
                      </a:solidFill>
                    </a:lnT>
                    <a:lnB w="6350">
                      <a:solidFill>
                        <a:srgbClr val="9E4FD6">
                          <a:alpha val="82000"/>
                        </a:srgbClr>
                      </a:solidFill>
                    </a:lnB>
                    <a:solidFill>
                      <a:srgbClr val="562D73"/>
                    </a:solidFill>
                  </a:tcPr>
                </a:tc>
                <a:tc>
                  <a:txBody>
                    <a:bodyPr/>
                    <a:lstStyle/>
                    <a:p>
                      <a:pPr algn="ctr"/>
                      <a:r>
                        <a:rPr lang="en-US" sz="1000" b="1" dirty="0">
                          <a:solidFill>
                            <a:srgbClr val="E3CFF2"/>
                          </a:solidFill>
                        </a:rPr>
                        <a:t>TC2612</a:t>
                      </a:r>
                    </a:p>
                  </a:txBody>
                  <a:tcPr marL="72000" marR="54000" marT="32000" marB="32000" anchor="ctr">
                    <a:lnL w="6350" cap="flat" cmpd="sng" algn="ctr">
                      <a:solidFill>
                        <a:srgbClr val="9E4FD6">
                          <a:alpha val="82000"/>
                        </a:srgbClr>
                      </a:solidFill>
                      <a:prstDash val="solid"/>
                      <a:round/>
                      <a:headEnd type="none" w="med" len="med"/>
                      <a:tailEnd type="none" w="med" len="med"/>
                    </a:lnL>
                    <a:lnR w="6350" cap="flat" cmpd="sng" algn="ctr">
                      <a:solidFill>
                        <a:srgbClr val="9E4FD6">
                          <a:alpha val="82000"/>
                        </a:srgbClr>
                      </a:solidFill>
                      <a:prstDash val="solid"/>
                      <a:round/>
                      <a:headEnd type="none" w="med" len="med"/>
                      <a:tailEnd type="none" w="med" len="med"/>
                    </a:lnR>
                    <a:lnT w="6350">
                      <a:solidFill>
                        <a:srgbClr val="9E4FD6">
                          <a:alpha val="82000"/>
                        </a:srgbClr>
                      </a:solidFill>
                    </a:lnT>
                    <a:lnB w="6350">
                      <a:solidFill>
                        <a:srgbClr val="9E4FD6">
                          <a:alpha val="82000"/>
                        </a:srgbClr>
                      </a:solidFill>
                    </a:lnB>
                    <a:solidFill>
                      <a:srgbClr val="562D73"/>
                    </a:solidFill>
                  </a:tcPr>
                </a:tc>
                <a:tc>
                  <a:txBody>
                    <a:bodyPr/>
                    <a:lstStyle/>
                    <a:p>
                      <a:pPr algn="l"/>
                      <a:endParaRPr lang="en-US" sz="1000" dirty="0"/>
                    </a:p>
                  </a:txBody>
                  <a:tcPr marL="72000" marR="54000" marT="32000" marB="32000" anchor="ctr">
                    <a:lnL w="6350" cap="flat" cmpd="sng" algn="ctr">
                      <a:solidFill>
                        <a:srgbClr val="9E4FD6">
                          <a:alpha val="82000"/>
                        </a:srgbClr>
                      </a:solidFill>
                      <a:prstDash val="solid"/>
                      <a:round/>
                      <a:headEnd type="none" w="med" len="med"/>
                      <a:tailEnd type="none" w="med" len="med"/>
                    </a:lnL>
                    <a:lnR w="6350">
                      <a:solidFill>
                        <a:srgbClr val="9E4FD6">
                          <a:alpha val="82000"/>
                        </a:srgbClr>
                      </a:solidFill>
                    </a:lnR>
                    <a:lnT w="6350">
                      <a:solidFill>
                        <a:srgbClr val="9E4FD6">
                          <a:alpha val="82000"/>
                        </a:srgbClr>
                      </a:solidFill>
                    </a:lnT>
                    <a:lnB w="6350">
                      <a:solidFill>
                        <a:srgbClr val="9E4FD6">
                          <a:alpha val="82000"/>
                        </a:srgbClr>
                      </a:solidFill>
                    </a:lnB>
                    <a:solidFill>
                      <a:srgbClr val="562D73"/>
                    </a:solidFill>
                  </a:tcPr>
                </a:tc>
                <a:extLst>
                  <a:ext uri="{0D108BD9-81ED-4DB2-BD59-A6C34878D82A}">
                    <a16:rowId xmlns:a16="http://schemas.microsoft.com/office/drawing/2014/main" val="2386490059"/>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
        <p:nvSpPr>
          <p:cNvPr id="3" name="Eyebrow">
            <a:extLst>
              <a:ext uri="{FF2B5EF4-FFF2-40B4-BE49-F238E27FC236}">
                <a16:creationId xmlns:a16="http://schemas.microsoft.com/office/drawing/2014/main" id="{88BFF83C-BB53-5C9D-6736-DF18DEBB5AE7}"/>
              </a:ext>
            </a:extLst>
          </p:cNvPr>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9E4FD6"/>
                </a:solidFill>
              </a:rPr>
              <a:t>FEATURE INDEX  ·  PI-OCT26 — SD #1  ·  11 FEATURES  (8 SDD)</a:t>
            </a:r>
          </a:p>
        </p:txBody>
      </p:sp>
    </p:spTree>
    <p:extLst>
      <p:ext uri="{BB962C8B-B14F-4D97-AF65-F5344CB8AC3E}">
        <p14:creationId xmlns:p14="http://schemas.microsoft.com/office/powerpoint/2010/main" val="190283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17D11-8205-7B7D-F29D-9F911294B029}"/>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F0774FAF-261C-4013-55FD-12D13A8D4A41}"/>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E1B57"/>
              </a:gs>
              <a:gs pos="55000">
                <a:srgbClr val="231030"/>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F5DDC267-51C4-3604-48D2-DD7586162A75}"/>
              </a:ext>
            </a:extLst>
          </p:cNvPr>
          <p:cNvPicPr>
            <a:picLocks noGrp="1" noRot="1" noChangeAspect="1" noMove="1" noResize="1" noEditPoints="1" noAdjustHandles="1" noChangeArrowheads="1" noChangeShapeType="1" noCrop="1"/>
          </p:cNvPicPr>
          <p:nvPr/>
        </p:nvPicPr>
        <p:blipFill>
          <a:blip r:embed="rId2"/>
          <a:srcRect t="7467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5C8D714A-83FA-7FE6-2F31-92AB1F3D0877}"/>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00D2E">
                  <a:alpha val="93000"/>
                </a:srgbClr>
              </a:gs>
              <a:gs pos="100000">
                <a:srgbClr val="200D2E">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DAD4931A-A38C-60F0-8026-F65D03C46A85}"/>
              </a:ext>
            </a:extLst>
          </p:cNvPr>
          <p:cNvSpPr/>
          <p:nvPr/>
        </p:nvSpPr>
        <p:spPr>
          <a:xfrm>
            <a:off x="0" y="1551000"/>
            <a:ext cx="10950000" cy="9000"/>
          </a:xfrm>
          <a:prstGeom prst="rect">
            <a:avLst/>
          </a:prstGeom>
          <a:solidFill>
            <a:srgbClr val="9E4FD6">
              <a:alpha val="85000"/>
            </a:srgbClr>
          </a:solidFill>
          <a:ln>
            <a:noFill/>
          </a:ln>
        </p:spPr>
        <p:txBody>
          <a:bodyPr/>
          <a:lstStyle/>
          <a:p>
            <a:endParaRPr/>
          </a:p>
        </p:txBody>
      </p:sp>
      <p:sp>
        <p:nvSpPr>
          <p:cNvPr id="24" name="Eyebrow">
            <a:extLst>
              <a:ext uri="{FF2B5EF4-FFF2-40B4-BE49-F238E27FC236}">
                <a16:creationId xmlns:a16="http://schemas.microsoft.com/office/drawing/2014/main" id="{4CEC76F4-553A-9AEB-4C77-FD3FB14662FA}"/>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DCB8F5"/>
                </a:solidFill>
              </a:rPr>
              <a:t>SYSTEM DEMO  ·  PI-OCT26 — SD #1</a:t>
            </a:r>
          </a:p>
        </p:txBody>
      </p:sp>
      <p:sp>
        <p:nvSpPr>
          <p:cNvPr id="25" name="Feature title">
            <a:extLst>
              <a:ext uri="{FF2B5EF4-FFF2-40B4-BE49-F238E27FC236}">
                <a16:creationId xmlns:a16="http://schemas.microsoft.com/office/drawing/2014/main" id="{78E27A48-8572-C863-D860-CFF0331D892C}"/>
              </a:ext>
            </a:extLst>
          </p:cNvPr>
          <p:cNvSpPr/>
          <p:nvPr/>
        </p:nvSpPr>
        <p:spPr>
          <a:xfrm>
            <a:off x="548000" y="600000"/>
            <a:ext cx="8600000" cy="540000"/>
          </a:xfrm>
          <a:prstGeom prst="rect">
            <a:avLst/>
          </a:prstGeom>
          <a:noFill/>
        </p:spPr>
        <p:txBody>
          <a:bodyPr wrap="square" lIns="0" tIns="0" rIns="0" bIns="0" anchor="t"/>
          <a:lstStyle/>
          <a:p>
            <a:pPr>
              <a:buNone/>
            </a:pPr>
            <a:r>
              <a:rPr lang="en-US" sz="2800" b="1">
                <a:solidFill>
                  <a:srgbClr val="FFFFFF"/>
                </a:solidFill>
              </a:rPr>
              <a:t>Weighted utilization '%' on the Process Planning page</a:t>
            </a:r>
            <a:endParaRPr sz="2800" b="1">
              <a:solidFill>
                <a:srgbClr val="FFFFFF"/>
              </a:solidFill>
            </a:endParaRPr>
          </a:p>
        </p:txBody>
      </p:sp>
      <p:sp>
        <p:nvSpPr>
          <p:cNvPr id="26" name="Team line">
            <a:extLst>
              <a:ext uri="{FF2B5EF4-FFF2-40B4-BE49-F238E27FC236}">
                <a16:creationId xmlns:a16="http://schemas.microsoft.com/office/drawing/2014/main" id="{735400B0-2F5D-5FC7-42C9-9FC3006696E7}"/>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E3CFF2"/>
                </a:solidFill>
              </a:rPr>
              <a:t>Team Lavender  ›  Process Planning ART</a:t>
            </a:r>
          </a:p>
        </p:txBody>
      </p:sp>
      <p:sp>
        <p:nvSpPr>
          <p:cNvPr id="30" name="Polarion field">
            <a:extLst>
              <a:ext uri="{FF2B5EF4-FFF2-40B4-BE49-F238E27FC236}">
                <a16:creationId xmlns:a16="http://schemas.microsoft.com/office/drawing/2014/main" id="{168D1045-6D3F-D2E8-84B3-FD167E7BF9E9}"/>
              </a:ext>
            </a:extLst>
          </p:cNvPr>
          <p:cNvSpPr/>
          <p:nvPr/>
        </p:nvSpPr>
        <p:spPr>
          <a:xfrm>
            <a:off x="480000" y="1700000"/>
            <a:ext cx="6100000" cy="560000"/>
          </a:xfrm>
          <a:prstGeom prst="roundRect">
            <a:avLst>
              <a:gd name="adj" fmla="val 11000"/>
            </a:avLst>
          </a:prstGeom>
          <a:solidFill>
            <a:srgbClr val="1F0E2C">
              <a:alpha val="88000"/>
            </a:srgbClr>
          </a:solidFill>
          <a:ln w="15875">
            <a:solidFill>
              <a:srgbClr val="9E4FD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0F84D3B6-74AB-0E73-C12B-9455E9DE5513}"/>
              </a:ext>
            </a:extLst>
          </p:cNvPr>
          <p:cNvSpPr/>
          <p:nvPr/>
        </p:nvSpPr>
        <p:spPr>
          <a:xfrm>
            <a:off x="630000" y="1700000"/>
            <a:ext cx="5840000" cy="560000"/>
          </a:xfrm>
          <a:prstGeom prst="rect">
            <a:avLst/>
          </a:prstGeom>
          <a:noFill/>
        </p:spPr>
        <p:txBody>
          <a:bodyPr wrap="square" lIns="0" tIns="0" rIns="0" bIns="0" anchor="ctr"/>
          <a:lstStyle/>
          <a:p>
            <a:r>
              <a:rPr lang="en-US" sz="900" b="1" spc="120">
                <a:solidFill>
                  <a:srgbClr val="B79CF2"/>
                </a:solidFill>
              </a:rPr>
              <a:t>FEATURE ID   </a:t>
            </a:r>
          </a:p>
          <a:p>
            <a:pPr>
              <a:spcBef>
                <a:spcPts val="300"/>
              </a:spcBef>
              <a:buNone/>
            </a:pPr>
            <a:r>
              <a:rPr lang="en-US" sz="1200" u="sng">
                <a:solidFill>
                  <a:srgbClr val="DCB8F5"/>
                </a:solidFill>
              </a:rPr>
              <a:t>TCM-444653 - [2612] Weighted utilization '%' on the Process Planning page</a:t>
            </a:r>
          </a:p>
        </p:txBody>
      </p:sp>
      <p:sp>
        <p:nvSpPr>
          <p:cNvPr id="32" name="Release field">
            <a:extLst>
              <a:ext uri="{FF2B5EF4-FFF2-40B4-BE49-F238E27FC236}">
                <a16:creationId xmlns:a16="http://schemas.microsoft.com/office/drawing/2014/main" id="{2ED2AB43-0AEB-CCB5-B3F0-01066CDB0057}"/>
              </a:ext>
            </a:extLst>
          </p:cNvPr>
          <p:cNvSpPr/>
          <p:nvPr/>
        </p:nvSpPr>
        <p:spPr>
          <a:xfrm>
            <a:off x="6820000" y="1700000"/>
            <a:ext cx="4030000" cy="560000"/>
          </a:xfrm>
          <a:prstGeom prst="roundRect">
            <a:avLst>
              <a:gd name="adj" fmla="val 11000"/>
            </a:avLst>
          </a:prstGeom>
          <a:solidFill>
            <a:srgbClr val="1F0E2C">
              <a:alpha val="88000"/>
            </a:srgbClr>
          </a:solidFill>
          <a:ln w="15875">
            <a:solidFill>
              <a:srgbClr val="9E4FD6">
                <a:alpha val="90000"/>
              </a:srgbClr>
            </a:solidFill>
          </a:ln>
        </p:spPr>
        <p:txBody>
          <a:bodyPr/>
          <a:lstStyle/>
          <a:p>
            <a:endParaRPr lang="en-US"/>
          </a:p>
        </p:txBody>
      </p:sp>
      <p:sp>
        <p:nvSpPr>
          <p:cNvPr id="132" name="Release field text">
            <a:extLst>
              <a:ext uri="{FF2B5EF4-FFF2-40B4-BE49-F238E27FC236}">
                <a16:creationId xmlns:a16="http://schemas.microsoft.com/office/drawing/2014/main" id="{5F84C699-BDFF-5128-23FB-95B42F7AD9B3}"/>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9E4FD6"/>
                </a:solidFill>
              </a:rPr>
              <a:t>● </a:t>
            </a:r>
            <a:r>
              <a:rPr lang="en-US" sz="900" b="1" spc="120">
                <a:solidFill>
                  <a:srgbClr val="CE9CF2"/>
                </a:solidFill>
              </a:rPr>
              <a:t>TARGET RELEASE(S)   </a:t>
            </a:r>
          </a:p>
          <a:p>
            <a:pPr>
              <a:spcBef>
                <a:spcPts val="300"/>
              </a:spcBef>
              <a:buNone/>
            </a:pPr>
            <a:r>
              <a:rPr lang="en-US" sz="1200">
                <a:solidFill>
                  <a:srgbClr val="DCB8F5"/>
                </a:solidFill>
              </a:rPr>
              <a:t>TC2612 ·</a:t>
            </a:r>
          </a:p>
        </p:txBody>
      </p:sp>
      <p:sp>
        <p:nvSpPr>
          <p:cNvPr id="40" name="Takeaway what">
            <a:extLst>
              <a:ext uri="{FF2B5EF4-FFF2-40B4-BE49-F238E27FC236}">
                <a16:creationId xmlns:a16="http://schemas.microsoft.com/office/drawing/2014/main" id="{44765097-76D7-B2C2-73DE-13AB8974E1B2}"/>
              </a:ext>
            </a:extLst>
          </p:cNvPr>
          <p:cNvSpPr/>
          <p:nvPr/>
        </p:nvSpPr>
        <p:spPr>
          <a:xfrm>
            <a:off x="480000" y="2440000"/>
            <a:ext cx="3296666" cy="3740000"/>
          </a:xfrm>
          <a:prstGeom prst="roundRect">
            <a:avLst>
              <a:gd name="adj" fmla="val 6000"/>
            </a:avLst>
          </a:prstGeom>
          <a:solidFill>
            <a:srgbClr val="281436">
              <a:alpha val="82000"/>
            </a:srgbClr>
          </a:solidFill>
          <a:ln w="12700">
            <a:solidFill>
              <a:srgbClr val="9E4FD6">
                <a:alpha val="55000"/>
              </a:srgbClr>
            </a:solidFill>
          </a:ln>
        </p:spPr>
        <p:txBody>
          <a:bodyPr/>
          <a:lstStyle/>
          <a:p>
            <a:endParaRPr/>
          </a:p>
        </p:txBody>
      </p:sp>
      <p:sp>
        <p:nvSpPr>
          <p:cNvPr id="140" name="Takeaway what text">
            <a:extLst>
              <a:ext uri="{FF2B5EF4-FFF2-40B4-BE49-F238E27FC236}">
                <a16:creationId xmlns:a16="http://schemas.microsoft.com/office/drawing/2014/main" id="{23AA62F9-CB14-47B3-5C27-D96038BD0FA9}"/>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9E4FD6"/>
                </a:solidFill>
              </a:rPr>
              <a:t>WHAT IS IT?</a:t>
            </a:r>
          </a:p>
          <a:p>
            <a:pPr>
              <a:spcBef>
                <a:spcPts val="700"/>
              </a:spcBef>
              <a:buNone/>
            </a:pPr>
            <a:r>
              <a:rPr lang="en-US" sz="1200" i="1">
                <a:solidFill>
                  <a:srgbClr val="CEC2D6"/>
                </a:solidFill>
              </a:rPr>
              <a:t>Exposes Process Resource utilization on the Process Planning page so planners can balance operation assignments. </a:t>
            </a:r>
          </a:p>
          <a:p>
            <a:pPr>
              <a:spcBef>
                <a:spcPts val="700"/>
              </a:spcBef>
              <a:buNone/>
            </a:pPr>
            <a:r>
              <a:rPr lang="en-US" sz="1200" i="1">
                <a:solidFill>
                  <a:srgbClr val="CEC2D6"/>
                </a:solidFill>
              </a:rPr>
              <a:t>Utilization = allocated work ÷ takt time × 100% (elb0workContentByPV × 100 / elb0taktTime), where takt time comes from station, line, or production program. </a:t>
            </a:r>
          </a:p>
          <a:p>
            <a:pPr>
              <a:spcBef>
                <a:spcPts val="700"/>
              </a:spcBef>
              <a:buNone/>
            </a:pPr>
            <a:r>
              <a:rPr lang="en-US" sz="1200" i="1">
                <a:solidFill>
                  <a:srgbClr val="CEC2D6"/>
                </a:solidFill>
              </a:rPr>
              <a:t>Utilization is zero when no work/time is allocated or no takt time is defined. </a:t>
            </a:r>
          </a:p>
          <a:p>
            <a:pPr>
              <a:spcBef>
                <a:spcPts val="700"/>
              </a:spcBef>
              <a:buNone/>
            </a:pPr>
            <a:r>
              <a:rPr lang="en-US" sz="1200" i="1">
                <a:solidFill>
                  <a:srgbClr val="CEC2D6"/>
                </a:solidFill>
              </a:rPr>
              <a:t>Added as a column.</a:t>
            </a:r>
          </a:p>
        </p:txBody>
      </p:sp>
      <p:sp>
        <p:nvSpPr>
          <p:cNvPr id="42" name="Takeaway why">
            <a:extLst>
              <a:ext uri="{FF2B5EF4-FFF2-40B4-BE49-F238E27FC236}">
                <a16:creationId xmlns:a16="http://schemas.microsoft.com/office/drawing/2014/main" id="{747A8D8B-6DA4-7169-6984-3F057BD4A576}"/>
              </a:ext>
            </a:extLst>
          </p:cNvPr>
          <p:cNvSpPr/>
          <p:nvPr/>
        </p:nvSpPr>
        <p:spPr>
          <a:xfrm>
            <a:off x="4016666" y="2440000"/>
            <a:ext cx="3296666" cy="3740000"/>
          </a:xfrm>
          <a:prstGeom prst="roundRect">
            <a:avLst>
              <a:gd name="adj" fmla="val 6000"/>
            </a:avLst>
          </a:prstGeom>
          <a:solidFill>
            <a:srgbClr val="281436">
              <a:alpha val="82000"/>
            </a:srgbClr>
          </a:solidFill>
          <a:ln w="12700">
            <a:solidFill>
              <a:srgbClr val="9E4FD6">
                <a:alpha val="55000"/>
              </a:srgbClr>
            </a:solidFill>
          </a:ln>
        </p:spPr>
        <p:txBody>
          <a:bodyPr/>
          <a:lstStyle/>
          <a:p>
            <a:endParaRPr lang="en-US"/>
          </a:p>
        </p:txBody>
      </p:sp>
      <p:sp>
        <p:nvSpPr>
          <p:cNvPr id="142" name="Takeaway why text">
            <a:extLst>
              <a:ext uri="{FF2B5EF4-FFF2-40B4-BE49-F238E27FC236}">
                <a16:creationId xmlns:a16="http://schemas.microsoft.com/office/drawing/2014/main" id="{7709B885-C9B4-8717-72AD-E91BB725DFF0}"/>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9E4FD6"/>
                </a:solidFill>
              </a:rPr>
              <a:t>WHY IT MATTERS</a:t>
            </a:r>
          </a:p>
          <a:p>
            <a:pPr>
              <a:spcBef>
                <a:spcPts val="700"/>
              </a:spcBef>
              <a:buNone/>
            </a:pPr>
            <a:r>
              <a:rPr lang="en-US" sz="1200" i="1">
                <a:solidFill>
                  <a:srgbClr val="CEC2D6"/>
                </a:solidFill>
              </a:rPr>
              <a:t>Help planners understand workload assigned to process resources versus takt time, surfacing workload issues sooner—before the IE phase.</a:t>
            </a:r>
          </a:p>
        </p:txBody>
      </p:sp>
      <p:sp>
        <p:nvSpPr>
          <p:cNvPr id="44" name="Takeaway who">
            <a:extLst>
              <a:ext uri="{FF2B5EF4-FFF2-40B4-BE49-F238E27FC236}">
                <a16:creationId xmlns:a16="http://schemas.microsoft.com/office/drawing/2014/main" id="{41231D19-D3C4-F00B-8090-EA5AAAAE569C}"/>
              </a:ext>
            </a:extLst>
          </p:cNvPr>
          <p:cNvSpPr/>
          <p:nvPr/>
        </p:nvSpPr>
        <p:spPr>
          <a:xfrm>
            <a:off x="7553332" y="2440000"/>
            <a:ext cx="3296666" cy="3740000"/>
          </a:xfrm>
          <a:prstGeom prst="roundRect">
            <a:avLst>
              <a:gd name="adj" fmla="val 6000"/>
            </a:avLst>
          </a:prstGeom>
          <a:solidFill>
            <a:srgbClr val="281436">
              <a:alpha val="82000"/>
            </a:srgbClr>
          </a:solidFill>
          <a:ln w="12700">
            <a:solidFill>
              <a:srgbClr val="9E4FD6">
                <a:alpha val="55000"/>
              </a:srgbClr>
            </a:solidFill>
          </a:ln>
        </p:spPr>
        <p:txBody>
          <a:bodyPr/>
          <a:lstStyle/>
          <a:p>
            <a:endParaRPr/>
          </a:p>
        </p:txBody>
      </p:sp>
      <p:sp>
        <p:nvSpPr>
          <p:cNvPr id="144" name="Takeaway who text">
            <a:extLst>
              <a:ext uri="{FF2B5EF4-FFF2-40B4-BE49-F238E27FC236}">
                <a16:creationId xmlns:a16="http://schemas.microsoft.com/office/drawing/2014/main" id="{56400D5B-8D60-CE02-B9B6-06EBB19A40CB}"/>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9E4FD6"/>
                </a:solidFill>
              </a:rPr>
              <a:t>WHO IT’S FOR</a:t>
            </a:r>
          </a:p>
          <a:p>
            <a:pPr>
              <a:spcBef>
                <a:spcPts val="700"/>
              </a:spcBef>
              <a:buNone/>
            </a:pPr>
            <a:r>
              <a:rPr lang="en-US" sz="1200" i="1">
                <a:solidFill>
                  <a:srgbClr val="CEC2D6"/>
                </a:solidFill>
              </a:rPr>
              <a:t>Ford, GM, Automotive</a:t>
            </a:r>
          </a:p>
        </p:txBody>
      </p:sp>
      <p:grpSp>
        <p:nvGrpSpPr>
          <p:cNvPr id="10" name="Vertical Spine - Flowers">
            <a:extLst>
              <a:ext uri="{FF2B5EF4-FFF2-40B4-BE49-F238E27FC236}">
                <a16:creationId xmlns:a16="http://schemas.microsoft.com/office/drawing/2014/main" id="{40590BD0-072D-14F6-177E-36BCBB1910FE}"/>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4492496A-5013-CEE8-0A60-D949D40E5286}"/>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9CB1D63F-507B-2E01-8780-ED952468406C}"/>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8D52E29D-FC92-3D2E-3B64-F38F765FB564}"/>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3EF8AABE-6003-FE45-9895-F747D046E329}"/>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4B6E58CD-06B8-C511-35C3-EA2DBDD3F417}"/>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4F8333F7-261A-7A7E-1454-E6D4CEB4E30C}"/>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4027B1AA-C4BB-0FB0-E239-BEEE10AE2021}"/>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4069558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BA9BEFA2-9528-C2A1-69BE-8763C613ABD1}"/>
              </a:ext>
            </a:extLst>
          </p:cNvPr>
          <p:cNvSpPr txBox="1"/>
          <p:nvPr/>
        </p:nvSpPr>
        <p:spPr>
          <a:xfrm>
            <a:off x="0" y="285761"/>
            <a:ext cx="12192000" cy="686311"/>
          </a:xfrm>
          <a:prstGeom prst="rect">
            <a:avLst/>
          </a:prstGeom>
          <a:noFill/>
        </p:spPr>
        <p:txBody>
          <a:bodyPr wrap="square" rtlCol="0" anchor="ctr" anchorCtr="1">
            <a:noAutofit/>
          </a:bodyPr>
          <a:lstStyle/>
          <a:p>
            <a:pPr algn="ctr"/>
            <a:r>
              <a:rPr lang="en-US" sz="2800" dirty="0">
                <a:solidFill>
                  <a:srgbClr val="1F5C99"/>
                </a:solidFill>
                <a:latin typeface="Helvetica Neue Medium" panose="02000503000000020004" pitchFamily="2" charset="0"/>
                <a:ea typeface="Helvetica Neue Medium" panose="02000503000000020004" pitchFamily="2" charset="0"/>
                <a:cs typeface="Helvetica Neue Medium" panose="02000503000000020004" pitchFamily="2" charset="0"/>
              </a:rPr>
              <a:t>Manufacturing BOM</a:t>
            </a:r>
            <a:r>
              <a:rPr lang="en-US" sz="2800" dirty="0">
                <a:solidFill>
                  <a:srgbClr val="1A2742"/>
                </a:solidFill>
                <a:latin typeface="Helvetica Neue Medium" panose="02000503000000020004" pitchFamily="2" charset="0"/>
                <a:ea typeface="Helvetica Neue Medium" panose="02000503000000020004" pitchFamily="2" charset="0"/>
                <a:cs typeface="Helvetica Neue Medium" panose="02000503000000020004" pitchFamily="2" charset="0"/>
              </a:rPr>
              <a:t> </a:t>
            </a:r>
            <a:r>
              <a:rPr lang="en-US" sz="2800" dirty="0">
                <a:solidFill>
                  <a:srgbClr val="1A2742"/>
                </a:solidFill>
                <a:latin typeface="Helvetica Neue" panose="02000503000000020004" pitchFamily="2" charset="0"/>
                <a:ea typeface="Helvetica Neue" panose="02000503000000020004" pitchFamily="2" charset="0"/>
                <a:cs typeface="Helvetica Neue" panose="02000503000000020004" pitchFamily="2" charset="0"/>
              </a:rPr>
              <a:t>is more than restructuring of the </a:t>
            </a:r>
            <a:r>
              <a:rPr lang="en-US" sz="2800" dirty="0">
                <a:solidFill>
                  <a:srgbClr val="3E7F3B"/>
                </a:solidFill>
                <a:latin typeface="Helvetica Neue Medium" panose="02000503000000020004" pitchFamily="2" charset="0"/>
                <a:ea typeface="Helvetica Neue Medium" panose="02000503000000020004" pitchFamily="2" charset="0"/>
                <a:cs typeface="Helvetica Neue Medium" panose="02000503000000020004" pitchFamily="2" charset="0"/>
              </a:rPr>
              <a:t>Engineering BOM</a:t>
            </a:r>
          </a:p>
        </p:txBody>
      </p:sp>
      <p:grpSp>
        <p:nvGrpSpPr>
          <p:cNvPr id="21" name="GRP: What is + How built" descr="High level footer for high level EBOM &lt;—&gt; MBOM description">
            <a:extLst>
              <a:ext uri="{FF2B5EF4-FFF2-40B4-BE49-F238E27FC236}">
                <a16:creationId xmlns:a16="http://schemas.microsoft.com/office/drawing/2014/main" id="{EB4200B9-1046-9230-EC39-39452D7B86C0}"/>
              </a:ext>
            </a:extLst>
          </p:cNvPr>
          <p:cNvGrpSpPr/>
          <p:nvPr/>
        </p:nvGrpSpPr>
        <p:grpSpPr>
          <a:xfrm>
            <a:off x="1611881" y="6202908"/>
            <a:ext cx="9233631" cy="369332"/>
            <a:chOff x="1610292" y="6202908"/>
            <a:chExt cx="9233631" cy="369332"/>
          </a:xfrm>
        </p:grpSpPr>
        <p:grpSp>
          <p:nvGrpSpPr>
            <p:cNvPr id="16" name="TXT:What it is">
              <a:extLst>
                <a:ext uri="{FF2B5EF4-FFF2-40B4-BE49-F238E27FC236}">
                  <a16:creationId xmlns:a16="http://schemas.microsoft.com/office/drawing/2014/main" id="{3C8E3064-CE71-280D-69D2-82CCE8F52A1E}"/>
                </a:ext>
              </a:extLst>
            </p:cNvPr>
            <p:cNvGrpSpPr/>
            <p:nvPr/>
          </p:nvGrpSpPr>
          <p:grpSpPr>
            <a:xfrm>
              <a:off x="1610292" y="6202908"/>
              <a:ext cx="2703017" cy="369332"/>
              <a:chOff x="1610292" y="6057478"/>
              <a:chExt cx="2703017" cy="369332"/>
            </a:xfrm>
          </p:grpSpPr>
          <p:sp>
            <p:nvSpPr>
              <p:cNvPr id="11" name="TextBox 10">
                <a:extLst>
                  <a:ext uri="{FF2B5EF4-FFF2-40B4-BE49-F238E27FC236}">
                    <a16:creationId xmlns:a16="http://schemas.microsoft.com/office/drawing/2014/main" id="{4A51C3CE-FA16-8C43-91D1-1312962D102A}"/>
                  </a:ext>
                </a:extLst>
              </p:cNvPr>
              <p:cNvSpPr txBox="1"/>
              <p:nvPr/>
            </p:nvSpPr>
            <p:spPr>
              <a:xfrm>
                <a:off x="2394978" y="6057478"/>
                <a:ext cx="1075423" cy="369332"/>
              </a:xfrm>
              <a:prstGeom prst="rect">
                <a:avLst/>
              </a:prstGeom>
              <a:noFill/>
            </p:spPr>
            <p:txBody>
              <a:bodyPr wrap="none" rtlCol="0">
                <a:spAutoFit/>
              </a:bodyPr>
              <a:lstStyle/>
              <a:p>
                <a:r>
                  <a:rPr lang="en-US" dirty="0">
                    <a:solidFill>
                      <a:srgbClr val="9298A9"/>
                    </a:solidFill>
                  </a:rPr>
                  <a:t>What it is</a:t>
                </a:r>
              </a:p>
            </p:txBody>
          </p:sp>
          <p:cxnSp>
            <p:nvCxnSpPr>
              <p:cNvPr id="13" name="Straight Connector 12">
                <a:extLst>
                  <a:ext uri="{FF2B5EF4-FFF2-40B4-BE49-F238E27FC236}">
                    <a16:creationId xmlns:a16="http://schemas.microsoft.com/office/drawing/2014/main" id="{45E5AC92-DEAB-E80C-B133-AC944018A196}"/>
                  </a:ext>
                </a:extLst>
              </p:cNvPr>
              <p:cNvCxnSpPr>
                <a:cxnSpLocks/>
              </p:cNvCxnSpPr>
              <p:nvPr/>
            </p:nvCxnSpPr>
            <p:spPr>
              <a:xfrm>
                <a:off x="3533580"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62E19538-9D8F-4C1E-1387-DF67C39ECEC2}"/>
                  </a:ext>
                </a:extLst>
              </p:cNvPr>
              <p:cNvCxnSpPr>
                <a:cxnSpLocks/>
              </p:cNvCxnSpPr>
              <p:nvPr/>
            </p:nvCxnSpPr>
            <p:spPr>
              <a:xfrm>
                <a:off x="1610292"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grpSp>
        <p:grpSp>
          <p:nvGrpSpPr>
            <p:cNvPr id="17" name="TXT:What it is">
              <a:extLst>
                <a:ext uri="{FF2B5EF4-FFF2-40B4-BE49-F238E27FC236}">
                  <a16:creationId xmlns:a16="http://schemas.microsoft.com/office/drawing/2014/main" id="{2647A043-76A1-2B7C-2E15-28B88BD461A7}"/>
                </a:ext>
              </a:extLst>
            </p:cNvPr>
            <p:cNvGrpSpPr/>
            <p:nvPr/>
          </p:nvGrpSpPr>
          <p:grpSpPr>
            <a:xfrm>
              <a:off x="7726554" y="6202908"/>
              <a:ext cx="3117369" cy="369332"/>
              <a:chOff x="1759255" y="6057478"/>
              <a:chExt cx="3117369" cy="369332"/>
            </a:xfrm>
          </p:grpSpPr>
          <p:sp>
            <p:nvSpPr>
              <p:cNvPr id="18" name="TextBox 17">
                <a:extLst>
                  <a:ext uri="{FF2B5EF4-FFF2-40B4-BE49-F238E27FC236}">
                    <a16:creationId xmlns:a16="http://schemas.microsoft.com/office/drawing/2014/main" id="{E4783ADA-48D9-1C39-0D8A-488C6EEA85B3}"/>
                  </a:ext>
                </a:extLst>
              </p:cNvPr>
              <p:cNvSpPr txBox="1"/>
              <p:nvPr/>
            </p:nvSpPr>
            <p:spPr>
              <a:xfrm>
                <a:off x="2586805" y="6057478"/>
                <a:ext cx="1418402" cy="369332"/>
              </a:xfrm>
              <a:prstGeom prst="rect">
                <a:avLst/>
              </a:prstGeom>
              <a:noFill/>
            </p:spPr>
            <p:txBody>
              <a:bodyPr wrap="none" rtlCol="0">
                <a:spAutoFit/>
              </a:bodyPr>
              <a:lstStyle/>
              <a:p>
                <a:r>
                  <a:rPr lang="en-US" dirty="0">
                    <a:solidFill>
                      <a:srgbClr val="9298A9"/>
                    </a:solidFill>
                  </a:rPr>
                  <a:t>How it’s built</a:t>
                </a:r>
              </a:p>
            </p:txBody>
          </p:sp>
          <p:cxnSp>
            <p:nvCxnSpPr>
              <p:cNvPr id="19" name="Straight Connector 18">
                <a:extLst>
                  <a:ext uri="{FF2B5EF4-FFF2-40B4-BE49-F238E27FC236}">
                    <a16:creationId xmlns:a16="http://schemas.microsoft.com/office/drawing/2014/main" id="{ECD8589D-700E-6FB0-7358-F63667E7E8CA}"/>
                  </a:ext>
                </a:extLst>
              </p:cNvPr>
              <p:cNvCxnSpPr>
                <a:cxnSpLocks/>
              </p:cNvCxnSpPr>
              <p:nvPr/>
            </p:nvCxnSpPr>
            <p:spPr>
              <a:xfrm>
                <a:off x="4096895"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515A0BC-6E67-D33F-D95E-6146CD5F6043}"/>
                  </a:ext>
                </a:extLst>
              </p:cNvPr>
              <p:cNvCxnSpPr>
                <a:cxnSpLocks/>
              </p:cNvCxnSpPr>
              <p:nvPr/>
            </p:nvCxnSpPr>
            <p:spPr>
              <a:xfrm>
                <a:off x="1759255"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grpSp>
      </p:grpSp>
      <p:pic>
        <p:nvPicPr>
          <p:cNvPr id="3" name="Picture 2" descr="A diagram of a diagram of a robot">
            <a:extLst>
              <a:ext uri="{FF2B5EF4-FFF2-40B4-BE49-F238E27FC236}">
                <a16:creationId xmlns:a16="http://schemas.microsoft.com/office/drawing/2014/main" id="{2973A74A-9860-24E4-852B-4E9D7AA24F91}"/>
              </a:ext>
            </a:extLst>
          </p:cNvPr>
          <p:cNvPicPr>
            <a:picLocks noChangeAspect="1"/>
          </p:cNvPicPr>
          <p:nvPr/>
        </p:nvPicPr>
        <p:blipFill>
          <a:blip r:embed="rId3"/>
          <a:srcRect l="2231" t="16470" r="62143" b="20785"/>
          <a:stretch>
            <a:fillRect/>
          </a:stretch>
        </p:blipFill>
        <p:spPr>
          <a:xfrm>
            <a:off x="802399" y="1689062"/>
            <a:ext cx="3512498" cy="3479877"/>
          </a:xfrm>
          <a:prstGeom prst="rect">
            <a:avLst/>
          </a:prstGeom>
          <a:noFill/>
          <a:ln w="6350">
            <a:solidFill>
              <a:schemeClr val="accent1">
                <a:alpha val="50578"/>
              </a:schemeClr>
            </a:solidFill>
          </a:ln>
          <a:effectLst>
            <a:glow rad="809337">
              <a:srgbClr val="65A857">
                <a:alpha val="53000"/>
              </a:srgbClr>
            </a:glow>
            <a:softEdge rad="237087"/>
          </a:effectLst>
        </p:spPr>
      </p:pic>
      <p:pic>
        <p:nvPicPr>
          <p:cNvPr id="5" name="Picture 4" descr="A diagram of a diagram of a robot">
            <a:extLst>
              <a:ext uri="{FF2B5EF4-FFF2-40B4-BE49-F238E27FC236}">
                <a16:creationId xmlns:a16="http://schemas.microsoft.com/office/drawing/2014/main" id="{E9FE4704-5191-1871-29C0-C845E86693D4}"/>
              </a:ext>
            </a:extLst>
          </p:cNvPr>
          <p:cNvPicPr>
            <a:picLocks noChangeAspect="1"/>
          </p:cNvPicPr>
          <p:nvPr/>
        </p:nvPicPr>
        <p:blipFill>
          <a:blip r:embed="rId3"/>
          <a:srcRect l="60026" t="12060" r="2253" b="47059"/>
          <a:stretch>
            <a:fillRect/>
          </a:stretch>
        </p:blipFill>
        <p:spPr>
          <a:xfrm>
            <a:off x="7381839" y="2154631"/>
            <a:ext cx="3940860" cy="2472539"/>
          </a:xfrm>
          <a:prstGeom prst="rect">
            <a:avLst/>
          </a:prstGeom>
          <a:noFill/>
          <a:ln w="6350">
            <a:noFill/>
          </a:ln>
          <a:effectLst>
            <a:glow rad="725479">
              <a:schemeClr val="accent4">
                <a:satMod val="175000"/>
                <a:alpha val="82210"/>
              </a:schemeClr>
            </a:glow>
            <a:softEdge rad="259174"/>
          </a:effectLst>
        </p:spPr>
      </p:pic>
      <p:sp>
        <p:nvSpPr>
          <p:cNvPr id="6" name="Rectangle 5">
            <a:extLst>
              <a:ext uri="{FF2B5EF4-FFF2-40B4-BE49-F238E27FC236}">
                <a16:creationId xmlns:a16="http://schemas.microsoft.com/office/drawing/2014/main" id="{43952D71-CE41-C4D8-95B0-43EB30A4D93D}"/>
              </a:ext>
            </a:extLst>
          </p:cNvPr>
          <p:cNvSpPr/>
          <p:nvPr/>
        </p:nvSpPr>
        <p:spPr>
          <a:xfrm>
            <a:off x="4562529" y="2282905"/>
            <a:ext cx="2571679" cy="2215991"/>
          </a:xfrm>
          <a:prstGeom prst="rect">
            <a:avLst/>
          </a:prstGeom>
          <a:noFill/>
          <a:effectLst>
            <a:glow>
              <a:schemeClr val="accent1"/>
            </a:glow>
            <a:softEdge rad="0"/>
          </a:effectLst>
        </p:spPr>
        <p:txBody>
          <a:bodyPr wrap="square" lIns="91440" tIns="45720" rIns="91440" bIns="45720">
            <a:spAutoFit/>
          </a:bodyPr>
          <a:lstStyle/>
          <a:p>
            <a:pPr algn="ctr"/>
            <a:r>
              <a:rPr lang="en-US" sz="13800" b="1" dirty="0">
                <a:ln w="22225">
                  <a:solidFill>
                    <a:schemeClr val="accent2"/>
                  </a:solidFill>
                  <a:prstDash val="solid"/>
                </a:ln>
                <a:solidFill>
                  <a:srgbClr val="FF0000"/>
                </a:solidFill>
              </a:rPr>
              <a:t>X</a:t>
            </a:r>
          </a:p>
        </p:txBody>
      </p:sp>
      <p:cxnSp>
        <p:nvCxnSpPr>
          <p:cNvPr id="7" name="Straight Arrow Connector 6">
            <a:extLst>
              <a:ext uri="{FF2B5EF4-FFF2-40B4-BE49-F238E27FC236}">
                <a16:creationId xmlns:a16="http://schemas.microsoft.com/office/drawing/2014/main" id="{8B34491E-9C99-C8F3-14F7-AA5F5AF687E3}"/>
              </a:ext>
              <a:ext uri="{C183D7F6-B498-43B3-948B-1728B52AA6E4}">
                <adec:decorative xmlns:adec="http://schemas.microsoft.com/office/drawing/2017/decorative" val="1"/>
              </a:ext>
            </a:extLst>
          </p:cNvPr>
          <p:cNvCxnSpPr>
            <a:cxnSpLocks/>
          </p:cNvCxnSpPr>
          <p:nvPr/>
        </p:nvCxnSpPr>
        <p:spPr>
          <a:xfrm>
            <a:off x="4435098" y="3441700"/>
            <a:ext cx="3161091" cy="0"/>
          </a:xfrm>
          <a:prstGeom prst="straightConnector1">
            <a:avLst/>
          </a:prstGeom>
          <a:ln w="104775">
            <a:solidFill>
              <a:srgbClr val="667085">
                <a:alpha val="68881"/>
              </a:srgbClr>
            </a:solidFill>
            <a:prstDash val="sysDot"/>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4987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91D56-C4A7-5D0F-6132-89C729282D9C}"/>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587C3858-92FE-D5D0-453D-5BBBE6695847}"/>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E1B57"/>
              </a:gs>
              <a:gs pos="55000">
                <a:srgbClr val="231030"/>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9132F1D0-F036-FC11-E9AF-55C25C83640B}"/>
              </a:ext>
            </a:extLst>
          </p:cNvPr>
          <p:cNvPicPr>
            <a:picLocks noGrp="1" noRot="1" noChangeAspect="1" noMove="1" noResize="1" noEditPoints="1" noAdjustHandles="1" noChangeArrowheads="1" noChangeShapeType="1" noCrop="1"/>
          </p:cNvPicPr>
          <p:nvPr/>
        </p:nvPicPr>
        <p:blipFill>
          <a:blip r:embed="rId2"/>
          <a:srcRect t="7467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C70891C0-2519-8336-00A4-DD2885C8F2EE}"/>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00D2E">
                  <a:alpha val="93000"/>
                </a:srgbClr>
              </a:gs>
              <a:gs pos="100000">
                <a:srgbClr val="200D2E">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8A5C21E7-28D8-1115-E249-03FE2C889BB6}"/>
              </a:ext>
            </a:extLst>
          </p:cNvPr>
          <p:cNvSpPr/>
          <p:nvPr/>
        </p:nvSpPr>
        <p:spPr>
          <a:xfrm>
            <a:off x="0" y="1551000"/>
            <a:ext cx="10950000" cy="9000"/>
          </a:xfrm>
          <a:prstGeom prst="rect">
            <a:avLst/>
          </a:prstGeom>
          <a:solidFill>
            <a:srgbClr val="9E4FD6">
              <a:alpha val="85000"/>
            </a:srgbClr>
          </a:solidFill>
          <a:ln>
            <a:noFill/>
          </a:ln>
        </p:spPr>
        <p:txBody>
          <a:bodyPr/>
          <a:lstStyle/>
          <a:p>
            <a:endParaRPr/>
          </a:p>
        </p:txBody>
      </p:sp>
      <p:sp>
        <p:nvSpPr>
          <p:cNvPr id="24" name="Eyebrow">
            <a:extLst>
              <a:ext uri="{FF2B5EF4-FFF2-40B4-BE49-F238E27FC236}">
                <a16:creationId xmlns:a16="http://schemas.microsoft.com/office/drawing/2014/main" id="{C430099A-0061-2696-5529-F712AC2F21E7}"/>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9E4FD6"/>
                </a:solidFill>
              </a:rPr>
              <a:t>SYSTEM DEMO  ·  PI-OCT26 — SD #1</a:t>
            </a:r>
          </a:p>
        </p:txBody>
      </p:sp>
      <p:sp>
        <p:nvSpPr>
          <p:cNvPr id="25" name="Feature title">
            <a:extLst>
              <a:ext uri="{FF2B5EF4-FFF2-40B4-BE49-F238E27FC236}">
                <a16:creationId xmlns:a16="http://schemas.microsoft.com/office/drawing/2014/main" id="{444B0BD7-464B-0B13-2219-9912A2EFF6E2}"/>
              </a:ext>
            </a:extLst>
          </p:cNvPr>
          <p:cNvSpPr/>
          <p:nvPr/>
        </p:nvSpPr>
        <p:spPr>
          <a:xfrm>
            <a:off x="548000" y="600000"/>
            <a:ext cx="9921880" cy="540000"/>
          </a:xfrm>
          <a:prstGeom prst="rect">
            <a:avLst/>
          </a:prstGeom>
          <a:noFill/>
        </p:spPr>
        <p:txBody>
          <a:bodyPr wrap="square" lIns="0" tIns="0" rIns="0" bIns="0" anchor="t"/>
          <a:lstStyle/>
          <a:p>
            <a:pPr>
              <a:buNone/>
            </a:pPr>
            <a:r>
              <a:rPr lang="en-US" sz="2800" b="1">
                <a:solidFill>
                  <a:srgbClr val="FFFFFF"/>
                </a:solidFill>
              </a:rPr>
              <a:t>Enable Reassign of Parts/Resources/Features between operations</a:t>
            </a:r>
            <a:endParaRPr sz="2800" b="1">
              <a:solidFill>
                <a:srgbClr val="FFFFFF"/>
              </a:solidFill>
            </a:endParaRPr>
          </a:p>
        </p:txBody>
      </p:sp>
      <p:sp>
        <p:nvSpPr>
          <p:cNvPr id="26" name="Team line">
            <a:extLst>
              <a:ext uri="{FF2B5EF4-FFF2-40B4-BE49-F238E27FC236}">
                <a16:creationId xmlns:a16="http://schemas.microsoft.com/office/drawing/2014/main" id="{717EAE37-2385-4D48-B71D-1F5B2240E5FC}"/>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E3CFF2"/>
                </a:solidFill>
              </a:rPr>
              <a:t>Team Lavender  ›  Process Planning ART</a:t>
            </a:r>
          </a:p>
        </p:txBody>
      </p:sp>
      <p:sp>
        <p:nvSpPr>
          <p:cNvPr id="30" name="Polarion field">
            <a:extLst>
              <a:ext uri="{FF2B5EF4-FFF2-40B4-BE49-F238E27FC236}">
                <a16:creationId xmlns:a16="http://schemas.microsoft.com/office/drawing/2014/main" id="{6898682B-52D0-5595-3F67-6CCEC005A4BF}"/>
              </a:ext>
            </a:extLst>
          </p:cNvPr>
          <p:cNvSpPr/>
          <p:nvPr/>
        </p:nvSpPr>
        <p:spPr>
          <a:xfrm>
            <a:off x="480000" y="1700000"/>
            <a:ext cx="6100000" cy="560000"/>
          </a:xfrm>
          <a:prstGeom prst="roundRect">
            <a:avLst>
              <a:gd name="adj" fmla="val 11000"/>
            </a:avLst>
          </a:prstGeom>
          <a:solidFill>
            <a:srgbClr val="1F0E2C">
              <a:alpha val="88000"/>
            </a:srgbClr>
          </a:solidFill>
          <a:ln w="15875">
            <a:solidFill>
              <a:srgbClr val="9E4FD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6E74C519-C05D-3BB5-8023-F035B0A14B96}"/>
              </a:ext>
            </a:extLst>
          </p:cNvPr>
          <p:cNvSpPr/>
          <p:nvPr/>
        </p:nvSpPr>
        <p:spPr>
          <a:xfrm>
            <a:off x="610000" y="1652288"/>
            <a:ext cx="5840000" cy="560000"/>
          </a:xfrm>
          <a:prstGeom prst="rect">
            <a:avLst/>
          </a:prstGeom>
          <a:noFill/>
        </p:spPr>
        <p:txBody>
          <a:bodyPr wrap="square" lIns="0" tIns="0" rIns="0" bIns="0" anchor="ctr"/>
          <a:lstStyle/>
          <a:p>
            <a:r>
              <a:rPr lang="en-US" sz="900" b="1" spc="120">
                <a:solidFill>
                  <a:srgbClr val="9E4FD6"/>
                </a:solidFill>
              </a:rPr>
              <a:t>FEATURE ID   </a:t>
            </a:r>
          </a:p>
          <a:p>
            <a:pPr>
              <a:spcBef>
                <a:spcPts val="300"/>
              </a:spcBef>
              <a:buNone/>
            </a:pPr>
            <a:r>
              <a:rPr lang="en-US" sz="1200" u="sng">
                <a:solidFill>
                  <a:srgbClr val="DCB8F5"/>
                </a:solidFill>
              </a:rPr>
              <a:t>TCM-472002 - [2612] Enable Reassign of Parts/Resources/Features between operations</a:t>
            </a:r>
          </a:p>
        </p:txBody>
      </p:sp>
      <p:sp>
        <p:nvSpPr>
          <p:cNvPr id="32" name="Release field">
            <a:extLst>
              <a:ext uri="{FF2B5EF4-FFF2-40B4-BE49-F238E27FC236}">
                <a16:creationId xmlns:a16="http://schemas.microsoft.com/office/drawing/2014/main" id="{19846E59-5EDF-8B0A-6D89-92C8BFAF09E6}"/>
              </a:ext>
            </a:extLst>
          </p:cNvPr>
          <p:cNvSpPr/>
          <p:nvPr/>
        </p:nvSpPr>
        <p:spPr>
          <a:xfrm>
            <a:off x="6820000" y="1700000"/>
            <a:ext cx="4030000" cy="560000"/>
          </a:xfrm>
          <a:prstGeom prst="roundRect">
            <a:avLst>
              <a:gd name="adj" fmla="val 11000"/>
            </a:avLst>
          </a:prstGeom>
          <a:solidFill>
            <a:srgbClr val="1F0E2C">
              <a:alpha val="88000"/>
            </a:srgbClr>
          </a:solidFill>
          <a:ln w="15875">
            <a:solidFill>
              <a:srgbClr val="9E4FD6">
                <a:alpha val="90000"/>
              </a:srgbClr>
            </a:solidFill>
          </a:ln>
        </p:spPr>
        <p:txBody>
          <a:bodyPr/>
          <a:lstStyle/>
          <a:p>
            <a:endParaRPr lang="en-US"/>
          </a:p>
        </p:txBody>
      </p:sp>
      <p:sp>
        <p:nvSpPr>
          <p:cNvPr id="132" name="Release field text">
            <a:extLst>
              <a:ext uri="{FF2B5EF4-FFF2-40B4-BE49-F238E27FC236}">
                <a16:creationId xmlns:a16="http://schemas.microsoft.com/office/drawing/2014/main" id="{E997D407-D351-FDE1-A2B7-BB8C7A5B11FF}"/>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9E4FD6"/>
                </a:solidFill>
              </a:rPr>
              <a:t>TARGET RELEASE(S)   </a:t>
            </a:r>
          </a:p>
          <a:p>
            <a:pPr>
              <a:spcBef>
                <a:spcPts val="300"/>
              </a:spcBef>
              <a:buNone/>
            </a:pPr>
            <a:r>
              <a:rPr lang="en-US" sz="1200">
                <a:solidFill>
                  <a:srgbClr val="DCB8F5"/>
                </a:solidFill>
              </a:rPr>
              <a:t>TC2612</a:t>
            </a:r>
          </a:p>
        </p:txBody>
      </p:sp>
      <p:sp>
        <p:nvSpPr>
          <p:cNvPr id="40" name="Takeaway what">
            <a:extLst>
              <a:ext uri="{FF2B5EF4-FFF2-40B4-BE49-F238E27FC236}">
                <a16:creationId xmlns:a16="http://schemas.microsoft.com/office/drawing/2014/main" id="{C711ACAE-700B-23BB-7BAD-8CC96B4A9C45}"/>
              </a:ext>
            </a:extLst>
          </p:cNvPr>
          <p:cNvSpPr/>
          <p:nvPr/>
        </p:nvSpPr>
        <p:spPr>
          <a:xfrm>
            <a:off x="480000" y="2440000"/>
            <a:ext cx="3296666" cy="3740000"/>
          </a:xfrm>
          <a:prstGeom prst="roundRect">
            <a:avLst>
              <a:gd name="adj" fmla="val 6000"/>
            </a:avLst>
          </a:prstGeom>
          <a:solidFill>
            <a:srgbClr val="281436">
              <a:alpha val="82000"/>
            </a:srgbClr>
          </a:solidFill>
          <a:ln w="12700">
            <a:solidFill>
              <a:srgbClr val="9E4FD6">
                <a:alpha val="54902"/>
              </a:srgbClr>
            </a:solidFill>
          </a:ln>
        </p:spPr>
        <p:txBody>
          <a:bodyPr/>
          <a:lstStyle/>
          <a:p>
            <a:endParaRPr/>
          </a:p>
        </p:txBody>
      </p:sp>
      <p:sp>
        <p:nvSpPr>
          <p:cNvPr id="140" name="Takeaway what text">
            <a:extLst>
              <a:ext uri="{FF2B5EF4-FFF2-40B4-BE49-F238E27FC236}">
                <a16:creationId xmlns:a16="http://schemas.microsoft.com/office/drawing/2014/main" id="{FFCEB3DB-D07D-CDCE-7E40-22924BEE1404}"/>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9E4FD6"/>
                </a:solidFill>
              </a:rPr>
              <a:t>WHAT IS IT?</a:t>
            </a:r>
          </a:p>
          <a:p>
            <a:pPr>
              <a:spcBef>
                <a:spcPts val="700"/>
              </a:spcBef>
              <a:buNone/>
            </a:pPr>
            <a:r>
              <a:rPr lang="en-US" sz="1200" i="1">
                <a:solidFill>
                  <a:srgbClr val="CEC2D6"/>
                </a:solidFill>
              </a:rPr>
              <a:t>Lets planners reassign Parts/Resources/Features between operations. Select an operation, pick the Parts/Resources tab, select an assigned item, use a new "Cut" command, then select a different operation and "Paste". </a:t>
            </a:r>
          </a:p>
          <a:p>
            <a:pPr>
              <a:spcBef>
                <a:spcPts val="700"/>
              </a:spcBef>
              <a:buNone/>
            </a:pPr>
            <a:r>
              <a:rPr lang="en-US" sz="1200" i="1">
                <a:solidFill>
                  <a:srgbClr val="CEC2D6"/>
                </a:solidFill>
              </a:rPr>
              <a:t>Supports multi-selection. </a:t>
            </a:r>
          </a:p>
          <a:p>
            <a:pPr>
              <a:spcBef>
                <a:spcPts val="700"/>
              </a:spcBef>
              <a:buNone/>
            </a:pPr>
            <a:r>
              <a:rPr lang="en-US" sz="1200" i="1">
                <a:solidFill>
                  <a:srgbClr val="CEC2D6"/>
                </a:solidFill>
              </a:rPr>
              <a:t>Enforces revise prompts on released operations, access-right checks, and works for any BOP model.</a:t>
            </a:r>
          </a:p>
        </p:txBody>
      </p:sp>
      <p:sp>
        <p:nvSpPr>
          <p:cNvPr id="42" name="Takeaway why">
            <a:extLst>
              <a:ext uri="{FF2B5EF4-FFF2-40B4-BE49-F238E27FC236}">
                <a16:creationId xmlns:a16="http://schemas.microsoft.com/office/drawing/2014/main" id="{69C6794C-3C99-8D3E-7837-3711FAEE9FF0}"/>
              </a:ext>
            </a:extLst>
          </p:cNvPr>
          <p:cNvSpPr/>
          <p:nvPr/>
        </p:nvSpPr>
        <p:spPr>
          <a:xfrm>
            <a:off x="4016666" y="2440000"/>
            <a:ext cx="3296666" cy="3740000"/>
          </a:xfrm>
          <a:prstGeom prst="roundRect">
            <a:avLst>
              <a:gd name="adj" fmla="val 6000"/>
            </a:avLst>
          </a:prstGeom>
          <a:solidFill>
            <a:srgbClr val="281436">
              <a:alpha val="82000"/>
            </a:srgbClr>
          </a:solidFill>
          <a:ln w="12700">
            <a:solidFill>
              <a:srgbClr val="9E4FD6">
                <a:alpha val="55000"/>
              </a:srgbClr>
            </a:solidFill>
          </a:ln>
        </p:spPr>
        <p:txBody>
          <a:bodyPr/>
          <a:lstStyle/>
          <a:p>
            <a:endParaRPr lang="en-US"/>
          </a:p>
        </p:txBody>
      </p:sp>
      <p:sp>
        <p:nvSpPr>
          <p:cNvPr id="142" name="Takeaway why text">
            <a:extLst>
              <a:ext uri="{FF2B5EF4-FFF2-40B4-BE49-F238E27FC236}">
                <a16:creationId xmlns:a16="http://schemas.microsoft.com/office/drawing/2014/main" id="{747D753A-049F-0DA6-CD10-5CAE9F82D952}"/>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9E4FD6"/>
                </a:solidFill>
              </a:rPr>
              <a:t>WHY IT MATTERS</a:t>
            </a:r>
          </a:p>
          <a:p>
            <a:pPr>
              <a:spcBef>
                <a:spcPts val="700"/>
              </a:spcBef>
              <a:buNone/>
            </a:pPr>
            <a:r>
              <a:rPr lang="en-US" sz="1200" i="1">
                <a:solidFill>
                  <a:srgbClr val="CEC2D6"/>
                </a:solidFill>
              </a:rPr>
              <a:t>Allow planners to move assignments of parts and resources between operations on demand.</a:t>
            </a:r>
          </a:p>
        </p:txBody>
      </p:sp>
      <p:sp>
        <p:nvSpPr>
          <p:cNvPr id="44" name="Takeaway who">
            <a:extLst>
              <a:ext uri="{FF2B5EF4-FFF2-40B4-BE49-F238E27FC236}">
                <a16:creationId xmlns:a16="http://schemas.microsoft.com/office/drawing/2014/main" id="{49D05DEC-FBDE-5C85-DF8E-3B6DEDAAA7E3}"/>
              </a:ext>
            </a:extLst>
          </p:cNvPr>
          <p:cNvSpPr/>
          <p:nvPr/>
        </p:nvSpPr>
        <p:spPr>
          <a:xfrm>
            <a:off x="7553332" y="2440000"/>
            <a:ext cx="3296666" cy="3740000"/>
          </a:xfrm>
          <a:prstGeom prst="roundRect">
            <a:avLst>
              <a:gd name="adj" fmla="val 6000"/>
            </a:avLst>
          </a:prstGeom>
          <a:solidFill>
            <a:srgbClr val="281436">
              <a:alpha val="82000"/>
            </a:srgbClr>
          </a:solidFill>
          <a:ln w="12700">
            <a:solidFill>
              <a:srgbClr val="9E4FD6">
                <a:alpha val="55000"/>
              </a:srgbClr>
            </a:solidFill>
          </a:ln>
        </p:spPr>
        <p:txBody>
          <a:bodyPr/>
          <a:lstStyle/>
          <a:p>
            <a:endParaRPr/>
          </a:p>
        </p:txBody>
      </p:sp>
      <p:sp>
        <p:nvSpPr>
          <p:cNvPr id="144" name="Takeaway who text">
            <a:extLst>
              <a:ext uri="{FF2B5EF4-FFF2-40B4-BE49-F238E27FC236}">
                <a16:creationId xmlns:a16="http://schemas.microsoft.com/office/drawing/2014/main" id="{740F0BF2-0E78-5C12-BE74-217307D31804}"/>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9E4FD6"/>
                </a:solidFill>
              </a:rPr>
              <a:t>WHO IT’S FOR</a:t>
            </a:r>
          </a:p>
          <a:p>
            <a:pPr>
              <a:spcBef>
                <a:spcPts val="700"/>
              </a:spcBef>
              <a:buNone/>
            </a:pPr>
            <a:r>
              <a:rPr lang="en-US" sz="1200" i="1">
                <a:solidFill>
                  <a:srgbClr val="CEC2D6"/>
                </a:solidFill>
              </a:rPr>
              <a:t>All customers who perform balancing/process planning operations.</a:t>
            </a:r>
          </a:p>
        </p:txBody>
      </p:sp>
      <p:grpSp>
        <p:nvGrpSpPr>
          <p:cNvPr id="10" name="Vertical Spine - Flowers">
            <a:extLst>
              <a:ext uri="{FF2B5EF4-FFF2-40B4-BE49-F238E27FC236}">
                <a16:creationId xmlns:a16="http://schemas.microsoft.com/office/drawing/2014/main" id="{5F713789-D365-6DD1-B8D4-0CF4BEA32C27}"/>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1397ECEB-3DCB-E743-C499-902AECF2C708}"/>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A25B5743-BD6B-1A5F-21F5-17B053D810A2}"/>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75C193E-C1FD-96C7-B5A9-B5D69A0EEC93}"/>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B6F723A7-2438-3170-5115-453D0A925704}"/>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E34841EC-2FEB-C227-CB5C-B2A1A93415AD}"/>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9B2D60FA-F33A-9079-0D49-B33E04ED3B81}"/>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2A59F661-AF84-D0C1-E6F7-6A9A2255F2F7}"/>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5972046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nd - Orchid"/>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91DDE343-230B-4D57-B9ED-739311F94032}"/>
              </a:ext>
            </a:extLst>
          </p:cNvPr>
          <p:cNvSpPr>
            <a:spLocks noGrp="1"/>
          </p:cNvSpPr>
          <p:nvPr/>
        </p:nvSpPr>
        <p:spPr>
          <a:xfrm>
            <a:off x="514350" y="723900"/>
            <a:ext cx="5429250" cy="1952625"/>
          </a:xfrm>
          <a:prstGeom prst="roundRect">
            <a:avLst>
              <a:gd name="adj" fmla="val 3902"/>
            </a:avLst>
          </a:prstGeom>
          <a:solidFill>
            <a:srgbClr val="9635B7"/>
          </a:solidFill>
          <a:ln w="19050">
            <a:solidFill>
              <a:srgbClr val="B44FD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855EE4E4-37E7-4B0C-B0C6-29F8F40802A5}"/>
              </a:ext>
            </a:extLst>
          </p:cNvPr>
          <p:cNvSpPr/>
          <p:nvPr/>
        </p:nvSpPr>
        <p:spPr>
          <a:xfrm>
            <a:off x="605790" y="952500"/>
            <a:ext cx="64008" cy="1495425"/>
          </a:xfrm>
          <a:prstGeom prst="roundRect">
            <a:avLst>
              <a:gd name="adj" fmla="val 50000"/>
            </a:avLst>
          </a:prstGeom>
          <a:solidFill>
            <a:srgbClr val="B44FD6"/>
          </a:solidFill>
          <a:ln>
            <a:noFill/>
          </a:ln>
        </p:spPr>
        <p:txBody>
          <a:bodyPr/>
          <a:lstStyle/>
          <a:p>
            <a:endParaRPr/>
          </a:p>
        </p:txBody>
      </p:sp>
      <p:sp>
        <p:nvSpPr>
          <p:cNvPr id="3" name="Breadcrumb">
            <a:extLst>
              <a:ext uri="{FF2B5EF4-FFF2-40B4-BE49-F238E27FC236}">
                <a16:creationId xmlns:a16="http://schemas.microsoft.com/office/drawing/2014/main" id="{E2B15413-67E7-413C-8DBA-B90B738D3009}"/>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ECB4FF"/>
                </a:solidFill>
              </a:defRPr>
            </a:pPr>
            <a:r>
              <a:rPr lang="en-US" sz="1050" b="1">
                <a:solidFill>
                  <a:srgbClr val="ECB4FF"/>
                </a:solidFill>
              </a:rPr>
              <a:t>TCM PROGRAM  ›  PROCESS PLANNING ART</a:t>
            </a:r>
          </a:p>
        </p:txBody>
      </p:sp>
      <p:sp>
        <p:nvSpPr>
          <p:cNvPr id="4" name="Title">
            <a:extLst>
              <a:ext uri="{FF2B5EF4-FFF2-40B4-BE49-F238E27FC236}">
                <a16:creationId xmlns:a16="http://schemas.microsoft.com/office/drawing/2014/main" id="{0931B622-04BD-4A71-ACF0-1192E9BDBD5B}"/>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ORCHID</a:t>
            </a:r>
            <a:endParaRPr sz="2775" b="1">
              <a:solidFill>
                <a:srgbClr val="FFFFFF"/>
              </a:solidFill>
            </a:endParaRPr>
          </a:p>
        </p:txBody>
      </p:sp>
      <p:sp>
        <p:nvSpPr>
          <p:cNvPr id="5" name="Descriptor">
            <a:extLst>
              <a:ext uri="{FF2B5EF4-FFF2-40B4-BE49-F238E27FC236}">
                <a16:creationId xmlns:a16="http://schemas.microsoft.com/office/drawing/2014/main" id="{F641BD84-B4EC-4A14-8235-ED0F9F9D6058}"/>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6DCFF"/>
                </a:solidFill>
              </a:defRPr>
            </a:pPr>
            <a:r>
              <a:rPr lang="en-US" sz="1350" i="1">
                <a:solidFill>
                  <a:srgbClr val="F6DCFF"/>
                </a:solidFill>
              </a:rPr>
              <a:t>Supplier collaboration</a:t>
            </a:r>
          </a:p>
        </p:txBody>
      </p:sp>
      <p:sp>
        <p:nvSpPr>
          <p:cNvPr id="950" name="Leadership Card"/>
          <p:cNvSpPr/>
          <p:nvPr/>
        </p:nvSpPr>
        <p:spPr>
          <a:xfrm>
            <a:off x="514350" y="2820000"/>
            <a:ext cx="3990000" cy="3450000"/>
          </a:xfrm>
          <a:prstGeom prst="roundRect">
            <a:avLst>
              <a:gd name="adj" fmla="val 5500"/>
            </a:avLst>
          </a:prstGeom>
          <a:solidFill>
            <a:srgbClr val="2D1436">
              <a:alpha val="82000"/>
            </a:srgbClr>
          </a:solidFill>
          <a:ln w="12700">
            <a:solidFill>
              <a:srgbClr val="B44FD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B44FD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B44FD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E2B6F0"/>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marL="0" indent="0">
              <a:spcBef>
                <a:spcPts val="0"/>
              </a:spcBef>
              <a:buNone/>
            </a:pPr>
            <a:r>
              <a:rPr lang="en-US" sz="1150">
                <a:solidFill>
                  <a:srgbClr val="E2B6F0"/>
                </a:solidFill>
              </a:rPr>
              <a:t>Lean-Agile Leader</a:t>
            </a:r>
            <a:br>
              <a:rPr lang="en-US" sz="600"/>
            </a:br>
            <a:r>
              <a:rPr lang="en-US" sz="1350" b="1">
                <a:solidFill>
                  <a:srgbClr val="FFFFFF"/>
                </a:solidFill>
              </a:rPr>
              <a:t>Milind Pangarkar</a:t>
            </a:r>
            <a:endParaRPr lang="en-US"/>
          </a:p>
          <a:p>
            <a:pPr marL="0" indent="0">
              <a:spcBef>
                <a:spcPts val="600"/>
              </a:spcBef>
              <a:buNone/>
            </a:pPr>
            <a:r>
              <a:rPr lang="en-US" sz="1150">
                <a:solidFill>
                  <a:srgbClr val="E2B6F0"/>
                </a:solidFill>
              </a:rPr>
              <a:t>Product Owner</a:t>
            </a:r>
            <a:br>
              <a:rPr lang="en-US" sz="600"/>
            </a:br>
            <a:r>
              <a:rPr lang="en-US" sz="1350" b="1">
                <a:solidFill>
                  <a:srgbClr val="FFFFFF"/>
                </a:solidFill>
              </a:rPr>
              <a:t>Eyal Menahem</a:t>
            </a:r>
          </a:p>
          <a:p>
            <a:pPr marL="0" indent="0">
              <a:spcBef>
                <a:spcPts val="600"/>
              </a:spcBef>
            </a:pPr>
            <a:r>
              <a:rPr lang="en-US" sz="1150">
                <a:solidFill>
                  <a:srgbClr val="E2B6F0"/>
                </a:solidFill>
              </a:rPr>
              <a:t>Scrum Master</a:t>
            </a:r>
            <a:br>
              <a:rPr lang="en-US" sz="600"/>
            </a:br>
            <a:r>
              <a:rPr lang="en-US" sz="1350" b="1">
                <a:solidFill>
                  <a:srgbClr val="FFFFFF"/>
                </a:solidFill>
              </a:rPr>
              <a:t>Sonali Gupta &amp; Nikhil Patil</a:t>
            </a:r>
          </a:p>
        </p:txBody>
      </p:sp>
      <p:sp>
        <p:nvSpPr>
          <p:cNvPr id="955" name="Ownership Card"/>
          <p:cNvSpPr/>
          <p:nvPr/>
        </p:nvSpPr>
        <p:spPr>
          <a:xfrm>
            <a:off x="4704350" y="2820000"/>
            <a:ext cx="5915650" cy="3450000"/>
          </a:xfrm>
          <a:prstGeom prst="roundRect">
            <a:avLst>
              <a:gd name="adj" fmla="val 5500"/>
            </a:avLst>
          </a:prstGeom>
          <a:solidFill>
            <a:srgbClr val="2D1436">
              <a:alpha val="82000"/>
            </a:srgbClr>
          </a:solidFill>
          <a:ln w="12700">
            <a:solidFill>
              <a:srgbClr val="B44FD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B44FD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B44FD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E2B6F0"/>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B44FD6"/>
                </a:solidFill>
              </a:rPr>
              <a:t>▪  </a:t>
            </a:r>
            <a:r>
              <a:rPr lang="en-US" sz="1350" dirty="0">
                <a:solidFill>
                  <a:srgbClr val="F0F8FA"/>
                </a:solidFill>
                <a:latin typeface="Segoe UI"/>
                <a:cs typeface="Segoe UI"/>
              </a:rPr>
              <a:t>Study management</a:t>
            </a:r>
          </a:p>
          <a:p>
            <a:pPr marL="228600" indent="-228600">
              <a:spcBef>
                <a:spcPts val="200"/>
              </a:spcBef>
              <a:buNone/>
            </a:pPr>
            <a:r>
              <a:rPr lang="en-US" sz="1350" dirty="0">
                <a:solidFill>
                  <a:srgbClr val="B44FD6"/>
                </a:solidFill>
              </a:rPr>
              <a:t>▪  </a:t>
            </a:r>
            <a:r>
              <a:rPr lang="en-US" sz="1350" dirty="0" err="1">
                <a:solidFill>
                  <a:srgbClr val="F0F8FA"/>
                </a:solidFill>
                <a:latin typeface="Segoe UI"/>
                <a:cs typeface="Segoe UI"/>
              </a:rPr>
              <a:t>TCMA</a:t>
            </a:r>
            <a:r>
              <a:rPr lang="en-US" sz="1350" dirty="0">
                <a:solidFill>
                  <a:srgbClr val="F0F8FA"/>
                </a:solidFill>
                <a:latin typeface="Segoe UI"/>
                <a:cs typeface="Segoe UI"/>
              </a:rPr>
              <a:t> integration with Process Simulate, Line Designer, Plant Simulation</a:t>
            </a:r>
          </a:p>
          <a:p>
            <a:pPr marL="228600" indent="-228600">
              <a:spcBef>
                <a:spcPts val="200"/>
              </a:spcBef>
              <a:buNone/>
            </a:pPr>
            <a:r>
              <a:rPr lang="en-US" sz="1350" dirty="0">
                <a:solidFill>
                  <a:srgbClr val="B44FD6"/>
                </a:solidFill>
              </a:rPr>
              <a:t>▪  </a:t>
            </a:r>
            <a:r>
              <a:rPr lang="en-US" sz="1350" dirty="0">
                <a:solidFill>
                  <a:srgbClr val="F0F8FA"/>
                </a:solidFill>
                <a:latin typeface="Segoe UI"/>
                <a:cs typeface="Segoe UI"/>
              </a:rPr>
              <a:t>Process Simulate capabilities: Weld search, Resource Search, Load data from TC </a:t>
            </a:r>
          </a:p>
          <a:p>
            <a:pPr marL="228600" indent="-228600">
              <a:spcBef>
                <a:spcPts val="200"/>
              </a:spcBef>
              <a:buNone/>
            </a:pPr>
            <a:r>
              <a:rPr lang="en-US" sz="1350" dirty="0">
                <a:solidFill>
                  <a:srgbClr val="B44FD6"/>
                </a:solidFill>
              </a:rPr>
              <a:t>▪  </a:t>
            </a:r>
            <a:r>
              <a:rPr lang="en-US" sz="1350" dirty="0">
                <a:solidFill>
                  <a:srgbClr val="F0F8FA"/>
                </a:solidFill>
                <a:latin typeface="Segoe UI"/>
                <a:cs typeface="Segoe UI"/>
              </a:rPr>
              <a:t>Supplier Collaboration – Briefcase exchange. CC Integration (EMS)</a:t>
            </a:r>
          </a:p>
          <a:p>
            <a:pPr marL="228600" indent="-228600">
              <a:spcBef>
                <a:spcPts val="200"/>
              </a:spcBef>
              <a:buNone/>
            </a:pPr>
            <a:r>
              <a:rPr lang="en-US" sz="1350" dirty="0">
                <a:solidFill>
                  <a:srgbClr val="B44FD6"/>
                </a:solidFill>
              </a:rPr>
              <a:t>▪  </a:t>
            </a:r>
            <a:r>
              <a:rPr lang="en-US" sz="1350" dirty="0">
                <a:solidFill>
                  <a:srgbClr val="F0F8FA"/>
                </a:solidFill>
                <a:latin typeface="Segoe UI"/>
                <a:cs typeface="Segoe UI"/>
              </a:rPr>
              <a:t>Alternative management &amp; Cloning </a:t>
            </a:r>
          </a:p>
        </p:txBody>
      </p:sp>
      <p:grpSp>
        <p:nvGrpSpPr>
          <p:cNvPr id="15" name="Vertical Spine - Flowers">
            <a:extLst>
              <a:ext uri="{FF2B5EF4-FFF2-40B4-BE49-F238E27FC236}">
                <a16:creationId xmlns:a16="http://schemas.microsoft.com/office/drawing/2014/main" id="{F7D2C8BD-E990-DD2D-C08D-6FDAB471ADA5}"/>
              </a:ext>
            </a:extLst>
          </p:cNvPr>
          <p:cNvGrpSpPr>
            <a:grpSpLocks noGrp="1" noUngrp="1" noRot="1" noMove="1" noResize="1"/>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C7960D16-8C87-B294-321C-9E040A1C43AD}"/>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72233714-1D04-595B-B43F-16F00BB6A34E}"/>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EA7D5324-6FE0-E6D6-551F-8C614327061F}"/>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B3DE0601-44A5-5D7C-89AF-46F8802CDD32}"/>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B5EA305B-8014-579D-493F-BBD6A57E0BBD}"/>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17E5EC77-278E-8749-23D2-0409A121FD24}"/>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92DDD51B-AD31-8A2D-9935-A4BB39E08F96}"/>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697147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481B57"/>
              </a:gs>
              <a:gs pos="55000">
                <a:srgbClr val="2810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260D2E">
                  <a:alpha val="93000"/>
                </a:srgbClr>
              </a:gs>
              <a:gs pos="100000">
                <a:srgbClr val="260D2E">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B44FD6"/>
          </a:solidFill>
          <a:ln>
            <a:noFill/>
          </a:ln>
        </p:spPr>
        <p:txBody>
          <a:bodyPr/>
          <a:lstStyle/>
          <a:p>
            <a:endParaRPr/>
          </a:p>
        </p:txBody>
      </p:sp>
      <p:sp>
        <p:nvSpPr>
          <p:cNvPr id="24" name="Eyebrow"/>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B44FD6"/>
                </a:solidFill>
              </a:rPr>
              <a:t>FEATURE INDEX  ·  PI-OCT26 — SD #1  ·  1 FEATURE  (1 SDD)</a:t>
            </a: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ORCHID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a:solidFill>
                  <a:srgbClr val="E9CFF2"/>
                </a:solidFill>
              </a:rPr>
              <a:t>Process Planning ART  ›  PI-OCT26 SD #1  ·  TC2612 ·  1 Feature (1 SDD)</a:t>
            </a:r>
          </a:p>
        </p:txBody>
      </p:sp>
      <p:graphicFrame>
        <p:nvGraphicFramePr>
          <p:cNvPr id="40" name="Feature Index Table"/>
          <p:cNvGraphicFramePr>
            <a:graphicFrameLocks/>
          </p:cNvGraphicFramePr>
          <p:nvPr>
            <p:extLst>
              <p:ext uri="{D42A27DB-BD31-4B8C-83A1-F6EECF244321}">
                <p14:modId xmlns:p14="http://schemas.microsoft.com/office/powerpoint/2010/main" val="41085086"/>
              </p:ext>
            </p:extLst>
          </p:nvPr>
        </p:nvGraphicFramePr>
        <p:xfrm>
          <a:off x="480000" y="1780000"/>
          <a:ext cx="10370000" cy="3120800"/>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FFFFFF"/>
                          </a:solidFill>
                        </a:rPr>
                        <a:t>TEAM (FLOWER)</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tc>
                  <a:txBody>
                    <a:bodyPr/>
                    <a:lstStyle/>
                    <a:p>
                      <a:pPr algn="ctr"/>
                      <a:r>
                        <a:rPr lang="en-US" sz="1000" b="1">
                          <a:solidFill>
                            <a:srgbClr val="FFFFFF"/>
                          </a:solidFill>
                        </a:rPr>
                        <a:t>SDD</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tc>
                  <a:txBody>
                    <a:bodyPr/>
                    <a:lstStyle/>
                    <a:p>
                      <a:pPr algn="l"/>
                      <a:r>
                        <a:rPr lang="en-US" sz="1000" b="1" spc="30">
                          <a:solidFill>
                            <a:srgbClr val="FFFFFF"/>
                          </a:solidFill>
                        </a:rPr>
                        <a:t>FEATURE ID</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tc>
                  <a:txBody>
                    <a:bodyPr/>
                    <a:lstStyle/>
                    <a:p>
                      <a:pPr algn="l"/>
                      <a:r>
                        <a:rPr lang="en-US" sz="1000" b="1" spc="30">
                          <a:solidFill>
                            <a:srgbClr val="FFFFFF"/>
                          </a:solidFill>
                        </a:rPr>
                        <a:t>FEATURE NAME</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tc>
                  <a:txBody>
                    <a:bodyPr/>
                    <a:lstStyle/>
                    <a:p>
                      <a:pPr algn="ctr"/>
                      <a:r>
                        <a:rPr lang="en-US" sz="1000" b="1" spc="30">
                          <a:solidFill>
                            <a:srgbClr val="FFFFFF"/>
                          </a:solidFill>
                        </a:rPr>
                        <a:t>TARGET RELEASE</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tc>
                  <a:txBody>
                    <a:bodyPr/>
                    <a:lstStyle/>
                    <a:p>
                      <a:pPr algn="l"/>
                      <a:r>
                        <a:rPr lang="en-US" sz="1000" b="1" spc="30">
                          <a:solidFill>
                            <a:srgbClr val="FFFFFF"/>
                          </a:solidFill>
                        </a:rPr>
                        <a:t>WHO IT’S FOR</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a:solidFill>
                        <a:srgbClr val="B44FD6">
                          <a:alpha val="82000"/>
                        </a:srgbClr>
                      </a:solidFill>
                    </a:lnB>
                    <a:solidFill>
                      <a:srgbClr val="B44FD6">
                        <a:alpha val="92000"/>
                      </a:srgbClr>
                    </a:solidFill>
                  </a:tcPr>
                </a:tc>
                <a:extLst>
                  <a:ext uri="{0D108BD9-81ED-4DB2-BD59-A6C34878D82A}">
                    <a16:rowId xmlns:a16="http://schemas.microsoft.com/office/drawing/2014/main" val="10000"/>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u="sng">
                          <a:solidFill>
                            <a:srgbClr val="E6B8F5"/>
                          </a:solidFill>
                        </a:rPr>
                        <a:t>TCM-469185</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Product Group Support for Mixed Production Alternatives in Easy Plan</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Magna, GM, CEER, Ford</a:t>
                      </a:r>
                    </a:p>
                  </a:txBody>
                  <a:tcPr marL="72000" marR="54000" marT="32000" marB="32000" anchor="ctr">
                    <a:lnL w="6350">
                      <a:solidFill>
                        <a:srgbClr val="B44FD6">
                          <a:alpha val="82000"/>
                        </a:srgbClr>
                      </a:solidFill>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extLst>
                  <a:ext uri="{0D108BD9-81ED-4DB2-BD59-A6C34878D82A}">
                    <a16:rowId xmlns:a16="http://schemas.microsoft.com/office/drawing/2014/main" val="10007"/>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TCM-469810</a:t>
                      </a:r>
                      <a:endParaRPr lang="en-US" sz="1000" u="sng">
                        <a:solidFill>
                          <a:srgbClr val="E6B8F5"/>
                        </a:solidFill>
                      </a:endParaRP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Enable to utilize and store studies in Recent and Favorite cards - in Home &amp; Explore page</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All</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extLst>
                  <a:ext uri="{0D108BD9-81ED-4DB2-BD59-A6C34878D82A}">
                    <a16:rowId xmlns:a16="http://schemas.microsoft.com/office/drawing/2014/main" val="3347093409"/>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TCM-469817</a:t>
                      </a:r>
                      <a:endParaRPr lang="en-US" sz="1000" u="sng">
                        <a:solidFill>
                          <a:srgbClr val="E6B8F5"/>
                        </a:solidFill>
                      </a:endParaRP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Enable Studies card - in Home &amp; Explore page</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All</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extLst>
                  <a:ext uri="{0D108BD9-81ED-4DB2-BD59-A6C34878D82A}">
                    <a16:rowId xmlns:a16="http://schemas.microsoft.com/office/drawing/2014/main" val="3115674057"/>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TCM-460902</a:t>
                      </a:r>
                      <a:endParaRPr lang="en-US" sz="1000" u="sng">
                        <a:solidFill>
                          <a:srgbClr val="E6B8F5"/>
                        </a:solidFill>
                      </a:endParaRP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Clone BOE in new Design study for Line Designer</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Line Designer customers</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cap="flat" cmpd="sng" algn="ctr">
                      <a:solidFill>
                        <a:srgbClr val="B44FD6">
                          <a:alpha val="82000"/>
                        </a:srgbClr>
                      </a:solidFill>
                      <a:prstDash val="solid"/>
                      <a:round/>
                      <a:headEnd type="none" w="med" len="med"/>
                      <a:tailEnd type="none" w="med" len="med"/>
                    </a:lnT>
                    <a:lnB w="6350" cap="flat" cmpd="sng" algn="ctr">
                      <a:solidFill>
                        <a:srgbClr val="B44FD6">
                          <a:alpha val="82000"/>
                        </a:srgbClr>
                      </a:solidFill>
                      <a:prstDash val="solid"/>
                      <a:round/>
                      <a:headEnd type="none" w="med" len="med"/>
                      <a:tailEnd type="none" w="med" len="med"/>
                    </a:lnB>
                    <a:solidFill>
                      <a:srgbClr val="2C1533">
                        <a:alpha val="100000"/>
                      </a:srgbClr>
                    </a:solidFill>
                  </a:tcPr>
                </a:tc>
                <a:extLst>
                  <a:ext uri="{0D108BD9-81ED-4DB2-BD59-A6C34878D82A}">
                    <a16:rowId xmlns:a16="http://schemas.microsoft.com/office/drawing/2014/main" val="78424846"/>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TCM-471825</a:t>
                      </a:r>
                      <a:endParaRPr lang="en-US" sz="1000" u="sng">
                        <a:solidFill>
                          <a:srgbClr val="E6B8F5"/>
                        </a:solidFill>
                      </a:endParaRP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l"/>
                      <a:r>
                        <a:rPr lang="en-US" sz="1000">
                          <a:solidFill>
                            <a:srgbClr val="E9CFF2"/>
                          </a:solidFill>
                        </a:rPr>
                        <a:t>Enhancement in Study Planning task for study authoring</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All</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a:solidFill>
                        <a:srgbClr val="B44FD6">
                          <a:alpha val="82000"/>
                        </a:srgbClr>
                      </a:solidFill>
                    </a:lnT>
                    <a:lnB w="6350" cap="flat" cmpd="sng" algn="ctr">
                      <a:solidFill>
                        <a:srgbClr val="B44FD6">
                          <a:alpha val="82000"/>
                        </a:srgbClr>
                      </a:solidFill>
                      <a:prstDash val="solid"/>
                      <a:round/>
                      <a:headEnd type="none" w="med" len="med"/>
                      <a:tailEnd type="none" w="med" len="med"/>
                    </a:lnB>
                    <a:solidFill>
                      <a:srgbClr val="2C1533">
                        <a:alpha val="100000"/>
                      </a:srgbClr>
                    </a:solidFill>
                  </a:tcPr>
                </a:tc>
                <a:extLst>
                  <a:ext uri="{0D108BD9-81ED-4DB2-BD59-A6C34878D82A}">
                    <a16:rowId xmlns:a16="http://schemas.microsoft.com/office/drawing/2014/main" val="1397077128"/>
                  </a:ext>
                </a:extLst>
              </a:tr>
              <a:tr h="454800">
                <a:tc>
                  <a:txBody>
                    <a:bodyPr/>
                    <a:lstStyle/>
                    <a:p>
                      <a:pPr algn="l"/>
                      <a:r>
                        <a:rPr lang="en-US" sz="1000" b="1">
                          <a:solidFill>
                            <a:srgbClr val="DA9AF0"/>
                          </a:solidFill>
                        </a:rPr>
                        <a:t>Orchid</a:t>
                      </a:r>
                    </a:p>
                  </a:txBody>
                  <a:tcPr marL="72000" marR="54000" marT="32000" marB="32000" anchor="ctr">
                    <a:lnL w="6350">
                      <a:solidFill>
                        <a:srgbClr val="B44FD6">
                          <a:alpha val="82000"/>
                        </a:srgbClr>
                      </a:solidFill>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a:solidFill>
                        <a:srgbClr val="B44FD6">
                          <a:alpha val="82000"/>
                        </a:srgbClr>
                      </a:solidFill>
                    </a:lnB>
                    <a:solidFill>
                      <a:srgbClr val="2C1533">
                        <a:alpha val="100000"/>
                      </a:srgbClr>
                    </a:solidFill>
                  </a:tcPr>
                </a:tc>
                <a:tc>
                  <a:txBody>
                    <a:bodyPr/>
                    <a:lstStyle/>
                    <a:p>
                      <a:pPr algn="ctr"/>
                      <a:r>
                        <a:rPr lang="en-US" sz="950" b="1">
                          <a:solidFill>
                            <a:srgbClr val="E9CFF2"/>
                          </a:solidFill>
                        </a:rPr>
                        <a:t>SDD</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a:solidFill>
                        <a:srgbClr val="B44FD6">
                          <a:alpha val="82000"/>
                        </a:srgbClr>
                      </a:solidFill>
                    </a:lnB>
                    <a:solidFill>
                      <a:srgbClr val="2C1533">
                        <a:alpha val="100000"/>
                      </a:srgbClr>
                    </a:solidFill>
                  </a:tcPr>
                </a:tc>
                <a:tc>
                  <a:txBody>
                    <a:bodyPr/>
                    <a:lstStyle/>
                    <a:p>
                      <a:pPr algn="l"/>
                      <a:r>
                        <a:rPr lang="en-US" sz="1000">
                          <a:solidFill>
                            <a:srgbClr val="E9CFF2"/>
                          </a:solidFill>
                        </a:rPr>
                        <a:t>TCM-468674</a:t>
                      </a:r>
                      <a:endParaRPr lang="en-US" sz="1000" u="sng">
                        <a:solidFill>
                          <a:srgbClr val="E6B8F5"/>
                        </a:solidFill>
                      </a:endParaRP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a:solidFill>
                        <a:srgbClr val="B44FD6">
                          <a:alpha val="82000"/>
                        </a:srgbClr>
                      </a:solidFill>
                    </a:lnB>
                    <a:solidFill>
                      <a:srgbClr val="2C1533">
                        <a:alpha val="100000"/>
                      </a:srgbClr>
                    </a:solidFill>
                  </a:tcPr>
                </a:tc>
                <a:tc>
                  <a:txBody>
                    <a:bodyPr/>
                    <a:lstStyle/>
                    <a:p>
                      <a:pPr algn="l"/>
                      <a:r>
                        <a:rPr lang="en-US" sz="1000">
                          <a:solidFill>
                            <a:srgbClr val="E9CFF2"/>
                          </a:solidFill>
                        </a:rPr>
                        <a:t>Easy Plan to ALP integration: Enable to launch Line Process from Easy Plan to ALP</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a:solidFill>
                        <a:srgbClr val="B44FD6">
                          <a:alpha val="82000"/>
                        </a:srgbClr>
                      </a:solidFill>
                    </a:lnB>
                    <a:solidFill>
                      <a:srgbClr val="2C1533">
                        <a:alpha val="100000"/>
                      </a:srgbClr>
                    </a:solidFill>
                  </a:tcPr>
                </a:tc>
                <a:tc>
                  <a:txBody>
                    <a:bodyPr/>
                    <a:lstStyle/>
                    <a:p>
                      <a:pPr algn="ctr"/>
                      <a:r>
                        <a:rPr lang="en-US" sz="1000" b="1">
                          <a:solidFill>
                            <a:srgbClr val="E9CFF2"/>
                          </a:solidFill>
                        </a:rPr>
                        <a:t>TC2612</a:t>
                      </a:r>
                    </a:p>
                  </a:txBody>
                  <a:tcPr marL="72000" marR="54000" marT="32000" marB="32000" anchor="ctr">
                    <a:lnL w="6350" cap="flat" cmpd="sng" algn="ctr">
                      <a:solidFill>
                        <a:srgbClr val="B44FD6">
                          <a:alpha val="82000"/>
                        </a:srgbClr>
                      </a:solidFill>
                      <a:prstDash val="solid"/>
                      <a:round/>
                      <a:headEnd type="none" w="med" len="med"/>
                      <a:tailEnd type="none" w="med" len="med"/>
                    </a:lnL>
                    <a:lnR w="6350" cap="flat" cmpd="sng" algn="ctr">
                      <a:solidFill>
                        <a:srgbClr val="B44FD6">
                          <a:alpha val="82000"/>
                        </a:srgbClr>
                      </a:solidFill>
                      <a:prstDash val="solid"/>
                      <a:round/>
                      <a:headEnd type="none" w="med" len="med"/>
                      <a:tailEnd type="none" w="med" len="med"/>
                    </a:lnR>
                    <a:lnT w="6350">
                      <a:solidFill>
                        <a:srgbClr val="B44FD6">
                          <a:alpha val="82000"/>
                        </a:srgbClr>
                      </a:solidFill>
                    </a:lnT>
                    <a:lnB w="6350">
                      <a:solidFill>
                        <a:srgbClr val="B44FD6">
                          <a:alpha val="82000"/>
                        </a:srgbClr>
                      </a:solidFill>
                    </a:lnB>
                    <a:solidFill>
                      <a:srgbClr val="2C1533">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i="1">
                          <a:solidFill>
                            <a:srgbClr val="D1C2D6"/>
                          </a:solidFill>
                        </a:rPr>
                        <a:t>ALP customers</a:t>
                      </a:r>
                    </a:p>
                  </a:txBody>
                  <a:tcPr marL="72000" marR="54000" marT="32000" marB="32000" anchor="ctr">
                    <a:lnL w="6350" cap="flat" cmpd="sng" algn="ctr">
                      <a:solidFill>
                        <a:srgbClr val="B44FD6">
                          <a:alpha val="82000"/>
                        </a:srgbClr>
                      </a:solidFill>
                      <a:prstDash val="solid"/>
                      <a:round/>
                      <a:headEnd type="none" w="med" len="med"/>
                      <a:tailEnd type="none" w="med" len="med"/>
                    </a:lnL>
                    <a:lnR w="6350">
                      <a:solidFill>
                        <a:srgbClr val="B44FD6">
                          <a:alpha val="82000"/>
                        </a:srgbClr>
                      </a:solidFill>
                    </a:lnR>
                    <a:lnT w="6350">
                      <a:solidFill>
                        <a:srgbClr val="B44FD6">
                          <a:alpha val="82000"/>
                        </a:srgbClr>
                      </a:solidFill>
                    </a:lnT>
                    <a:lnB w="6350">
                      <a:solidFill>
                        <a:srgbClr val="B44FD6">
                          <a:alpha val="82000"/>
                        </a:srgbClr>
                      </a:solidFill>
                    </a:lnB>
                    <a:solidFill>
                      <a:srgbClr val="2C1533">
                        <a:alpha val="100000"/>
                      </a:srgbClr>
                    </a:solidFill>
                  </a:tcPr>
                </a:tc>
                <a:extLst>
                  <a:ext uri="{0D108BD9-81ED-4DB2-BD59-A6C34878D82A}">
                    <a16:rowId xmlns:a16="http://schemas.microsoft.com/office/drawing/2014/main" val="2240001033"/>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
        <p:nvSpPr>
          <p:cNvPr id="4" name="Rectangle 3">
            <a:extLst>
              <a:ext uri="{FF2B5EF4-FFF2-40B4-BE49-F238E27FC236}">
                <a16:creationId xmlns:a16="http://schemas.microsoft.com/office/drawing/2014/main" id="{46857B91-2B34-675D-AD36-764521D74045}"/>
              </a:ext>
            </a:extLst>
          </p:cNvPr>
          <p:cNvSpPr/>
          <p:nvPr/>
        </p:nvSpPr>
        <p:spPr>
          <a:xfrm>
            <a:off x="480000" y="2591500"/>
            <a:ext cx="10370000" cy="2309300"/>
          </a:xfrm>
          <a:prstGeom prst="rect">
            <a:avLst/>
          </a:prstGeom>
          <a:solidFill>
            <a:srgbClr val="221436">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890018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481B57"/>
              </a:gs>
              <a:gs pos="55000">
                <a:srgbClr val="281030"/>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3"/>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60D2E">
                  <a:alpha val="93000"/>
                </a:srgbClr>
              </a:gs>
              <a:gs pos="100000">
                <a:srgbClr val="260D2E">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B44FD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6B8F5"/>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r>
              <a:rPr lang="en-US" sz="2800" b="1">
                <a:solidFill>
                  <a:srgbClr val="FFFFFF"/>
                </a:solidFill>
                <a:latin typeface="Calibri"/>
              </a:rPr>
              <a:t>Mixed Production Alternatives in </a:t>
            </a:r>
            <a:r>
              <a:rPr lang="en-US" sz="2800" b="1" err="1">
                <a:solidFill>
                  <a:srgbClr val="FFFFFF"/>
                </a:solidFill>
                <a:latin typeface="Calibri"/>
              </a:rPr>
              <a:t>EasyPlan</a:t>
            </a:r>
            <a:endParaRPr lang="en-US"/>
          </a:p>
          <a:p>
            <a:br>
              <a:rPr lang="en-US"/>
            </a:br>
            <a:endParaRPr lang="en-US"/>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9CFF2"/>
                </a:solidFill>
              </a:rPr>
              <a:t>Team Orchid  ›  Process Planning ART</a:t>
            </a:r>
          </a:p>
        </p:txBody>
      </p:sp>
      <p:sp>
        <p:nvSpPr>
          <p:cNvPr id="30" name="Polarion field"/>
          <p:cNvSpPr/>
          <p:nvPr/>
        </p:nvSpPr>
        <p:spPr>
          <a:xfrm>
            <a:off x="480000" y="1700000"/>
            <a:ext cx="6100000" cy="560000"/>
          </a:xfrm>
          <a:prstGeom prst="roundRect">
            <a:avLst>
              <a:gd name="adj" fmla="val 11000"/>
            </a:avLst>
          </a:prstGeom>
          <a:solidFill>
            <a:srgbClr val="240E2C">
              <a:alpha val="88000"/>
            </a:srgbClr>
          </a:solidFill>
          <a:ln w="15875">
            <a:solidFill>
              <a:srgbClr val="E6B8F5">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r>
              <a:rPr lang="en-US" sz="900" b="1" spc="120">
                <a:solidFill>
                  <a:srgbClr val="E6B8F5"/>
                </a:solidFill>
              </a:rPr>
              <a:t>FEATURE ID   </a:t>
            </a:r>
          </a:p>
          <a:p>
            <a:pPr>
              <a:spcBef>
                <a:spcPts val="300"/>
              </a:spcBef>
              <a:buNone/>
            </a:pPr>
            <a:r>
              <a:rPr lang="en-US" sz="1200" u="sng">
                <a:solidFill>
                  <a:srgbClr val="E6B8F5"/>
                </a:solidFill>
              </a:rPr>
              <a:t>TCM-469185</a:t>
            </a:r>
          </a:p>
        </p:txBody>
      </p:sp>
      <p:sp>
        <p:nvSpPr>
          <p:cNvPr id="32" name="Release field"/>
          <p:cNvSpPr/>
          <p:nvPr/>
        </p:nvSpPr>
        <p:spPr>
          <a:xfrm>
            <a:off x="6820000" y="1700000"/>
            <a:ext cx="4030000" cy="560000"/>
          </a:xfrm>
          <a:prstGeom prst="roundRect">
            <a:avLst>
              <a:gd name="adj" fmla="val 11000"/>
            </a:avLst>
          </a:prstGeom>
          <a:solidFill>
            <a:srgbClr val="240E2C">
              <a:alpha val="88000"/>
            </a:srgbClr>
          </a:solidFill>
          <a:ln w="15875">
            <a:solidFill>
              <a:srgbClr val="E6B8F5">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E6B8F5"/>
                </a:solidFill>
              </a:rPr>
              <a:t>TARGET RELEASE   </a:t>
            </a:r>
          </a:p>
          <a:p>
            <a:pPr>
              <a:spcBef>
                <a:spcPts val="300"/>
              </a:spcBef>
              <a:buNone/>
            </a:pPr>
            <a:r>
              <a:rPr lang="en-US" sz="1200">
                <a:solidFill>
                  <a:srgbClr val="E6B8F5"/>
                </a:solidFill>
              </a:rPr>
              <a:t>TC2612</a:t>
            </a:r>
          </a:p>
        </p:txBody>
      </p:sp>
      <p:sp>
        <p:nvSpPr>
          <p:cNvPr id="40" name="Takeaway what"/>
          <p:cNvSpPr/>
          <p:nvPr/>
        </p:nvSpPr>
        <p:spPr>
          <a:xfrm>
            <a:off x="480000" y="2440000"/>
            <a:ext cx="3296666" cy="3740000"/>
          </a:xfrm>
          <a:prstGeom prst="roundRect">
            <a:avLst>
              <a:gd name="adj" fmla="val 6000"/>
            </a:avLst>
          </a:prstGeom>
          <a:solidFill>
            <a:srgbClr val="2D1436">
              <a:alpha val="82000"/>
            </a:srgbClr>
          </a:solidFill>
          <a:ln w="12700">
            <a:solidFill>
              <a:srgbClr val="E6B8F5">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a:ln>
            <a:noFill/>
          </a:ln>
        </p:spPr>
        <p:txBody>
          <a:bodyPr wrap="square" lIns="0" tIns="0" rIns="0" bIns="0" anchor="t"/>
          <a:lstStyle/>
          <a:p>
            <a:pPr>
              <a:buNone/>
            </a:pPr>
            <a:r>
              <a:rPr lang="en-US" sz="1300" b="1" spc="60">
                <a:solidFill>
                  <a:srgbClr val="E6B8F5"/>
                </a:solidFill>
              </a:rPr>
              <a:t>WHAT IS IT?</a:t>
            </a:r>
          </a:p>
          <a:p>
            <a:pPr>
              <a:spcBef>
                <a:spcPts val="700"/>
              </a:spcBef>
              <a:buNone/>
            </a:pPr>
            <a:r>
              <a:rPr lang="en-US" sz="1200" i="1">
                <a:solidFill>
                  <a:srgbClr val="D1C2D6"/>
                </a:solidFill>
              </a:rPr>
              <a:t>Mixed Production Alternatives in </a:t>
            </a:r>
            <a:r>
              <a:rPr lang="en-US" sz="1200" i="1" err="1">
                <a:solidFill>
                  <a:srgbClr val="D1C2D6"/>
                </a:solidFill>
              </a:rPr>
              <a:t>EasyPlan</a:t>
            </a:r>
            <a:r>
              <a:rPr lang="en-US" sz="1200" i="1">
                <a:solidFill>
                  <a:srgbClr val="D1C2D6"/>
                </a:solidFill>
              </a:rPr>
              <a:t> allow planning engineers to create and manage different production scenarios, or "Alternatives," based on specific "Product Groups" within a master "Work Package." </a:t>
            </a:r>
          </a:p>
          <a:p>
            <a:pPr>
              <a:spcBef>
                <a:spcPts val="700"/>
              </a:spcBef>
              <a:buNone/>
            </a:pPr>
            <a:r>
              <a:rPr lang="en-US" sz="1200" i="1">
                <a:solidFill>
                  <a:srgbClr val="D1C2D6"/>
                </a:solidFill>
              </a:rPr>
              <a:t>These alternatives can be full (including all product groups from the master) or partial (including a subset of product groups).</a:t>
            </a:r>
          </a:p>
        </p:txBody>
      </p:sp>
      <p:sp>
        <p:nvSpPr>
          <p:cNvPr id="42" name="Takeaway why"/>
          <p:cNvSpPr/>
          <p:nvPr/>
        </p:nvSpPr>
        <p:spPr>
          <a:xfrm>
            <a:off x="4016666" y="2440000"/>
            <a:ext cx="3296666" cy="3740000"/>
          </a:xfrm>
          <a:prstGeom prst="roundRect">
            <a:avLst>
              <a:gd name="adj" fmla="val 6000"/>
            </a:avLst>
          </a:prstGeom>
          <a:solidFill>
            <a:srgbClr val="2D1436">
              <a:alpha val="82000"/>
            </a:srgbClr>
          </a:solidFill>
          <a:ln w="12700">
            <a:solidFill>
              <a:srgbClr val="E6B8F5">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E6B8F5"/>
                </a:solidFill>
              </a:rPr>
              <a:t>WHY IT MATTERS</a:t>
            </a:r>
          </a:p>
          <a:p>
            <a:pPr marL="171450" indent="-171450">
              <a:spcBef>
                <a:spcPts val="700"/>
              </a:spcBef>
              <a:buFont typeface="Arial" panose="020B0604020202020204" pitchFamily="34" charset="0"/>
              <a:buChar char="•"/>
            </a:pPr>
            <a:r>
              <a:rPr lang="en-US" sz="1200" i="1">
                <a:solidFill>
                  <a:srgbClr val="D1C2D6"/>
                </a:solidFill>
              </a:rPr>
              <a:t>Support realistic mixed production: Address various product configurations and planning needs.</a:t>
            </a:r>
          </a:p>
          <a:p>
            <a:pPr marL="171450" indent="-171450">
              <a:spcBef>
                <a:spcPts val="700"/>
              </a:spcBef>
              <a:buFont typeface="Arial" panose="020B0604020202020204" pitchFamily="34" charset="0"/>
              <a:buChar char="•"/>
            </a:pPr>
            <a:r>
              <a:rPr lang="en-US" sz="1200" i="1">
                <a:solidFill>
                  <a:srgbClr val="D1C2D6"/>
                </a:solidFill>
              </a:rPr>
              <a:t>Maintain planning logic: Ensure that alternatives inherit essential configuration rules (</a:t>
            </a:r>
            <a:r>
              <a:rPr lang="en-US" sz="1200" i="1" err="1">
                <a:solidFill>
                  <a:srgbClr val="D1C2D6"/>
                </a:solidFill>
              </a:rPr>
              <a:t>EBOM</a:t>
            </a:r>
            <a:r>
              <a:rPr lang="en-US" sz="1200" i="1">
                <a:solidFill>
                  <a:srgbClr val="D1C2D6"/>
                </a:solidFill>
              </a:rPr>
              <a:t>, MBOM, Product BOP) from the master, preserving consistent planning and manufacturing constraints.</a:t>
            </a:r>
          </a:p>
          <a:p>
            <a:pPr marL="171450" indent="-171450">
              <a:spcBef>
                <a:spcPts val="700"/>
              </a:spcBef>
              <a:buFont typeface="Arial" panose="020B0604020202020204" pitchFamily="34" charset="0"/>
              <a:buChar char="•"/>
            </a:pPr>
            <a:r>
              <a:rPr lang="en-US" sz="1200" i="1">
                <a:solidFill>
                  <a:srgbClr val="D1C2D6"/>
                </a:solidFill>
              </a:rPr>
              <a:t>Increase flexibility: Adapt to evolving planning scenarios by allowing new product groups to be added to existing alternatives.</a:t>
            </a:r>
          </a:p>
        </p:txBody>
      </p:sp>
      <p:sp>
        <p:nvSpPr>
          <p:cNvPr id="44" name="Takeaway who"/>
          <p:cNvSpPr/>
          <p:nvPr/>
        </p:nvSpPr>
        <p:spPr>
          <a:xfrm>
            <a:off x="7553332" y="2440000"/>
            <a:ext cx="3296666" cy="3740000"/>
          </a:xfrm>
          <a:prstGeom prst="roundRect">
            <a:avLst>
              <a:gd name="adj" fmla="val 6000"/>
            </a:avLst>
          </a:prstGeom>
          <a:solidFill>
            <a:srgbClr val="2D1436">
              <a:alpha val="82000"/>
            </a:srgbClr>
          </a:solidFill>
          <a:ln w="12700">
            <a:solidFill>
              <a:srgbClr val="E6B8F5">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E6B8F5"/>
                </a:solidFill>
              </a:rPr>
              <a:t>WHO IT’S FOR</a:t>
            </a:r>
          </a:p>
          <a:p>
            <a:pPr>
              <a:spcBef>
                <a:spcPts val="700"/>
              </a:spcBef>
              <a:buNone/>
            </a:pPr>
            <a:r>
              <a:rPr lang="en-US" sz="1200" i="1">
                <a:solidFill>
                  <a:srgbClr val="D1C2D6"/>
                </a:solidFill>
              </a:rPr>
              <a:t>Magna, GM, </a:t>
            </a:r>
            <a:r>
              <a:rPr lang="en-US" sz="1200" i="1" err="1">
                <a:solidFill>
                  <a:srgbClr val="D1C2D6"/>
                </a:solidFill>
              </a:rPr>
              <a:t>CEER</a:t>
            </a:r>
            <a:r>
              <a:rPr lang="en-US" sz="1200" i="1">
                <a:solidFill>
                  <a:srgbClr val="D1C2D6"/>
                </a:solidFill>
              </a:rPr>
              <a:t>, Ford.</a:t>
            </a:r>
          </a:p>
        </p:txBody>
      </p:sp>
      <p:grpSp>
        <p:nvGrpSpPr>
          <p:cNvPr id="10" name="Vertical Spine - Flowers">
            <a:extLst>
              <a:ext uri="{FF2B5EF4-FFF2-40B4-BE49-F238E27FC236}">
                <a16:creationId xmlns:a16="http://schemas.microsoft.com/office/drawing/2014/main" id="{13D6D580-F6C8-4AC7-9736-D6D2153985E4}"/>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83D960F6-8ED3-4C74-8A3B-BDB330D948A1}"/>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B8EBA7DC-7B43-4020-B0CC-866E83EEE52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A59522C1-B5A3-455E-9093-DA85769BE50E}"/>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A576C21D-D5E0-4013-A17D-C6DFFCF534F9}"/>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79A9BEEB-D242-4D5E-BA8C-C48CB11C76F4}"/>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9B280DC3-B65E-4B75-B0AA-21B56E4C064E}"/>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72035E5C-D3DF-456E-B8D0-0F15EFED09BC}"/>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543402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dn Iris"/>
          <p:cNvPicPr>
            <a:picLocks noChangeAspect="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0A9A3BD1-743E-4C65-8C52-119DAC1FB782}"/>
              </a:ext>
            </a:extLst>
          </p:cNvPr>
          <p:cNvSpPr>
            <a:spLocks noGrp="1"/>
          </p:cNvSpPr>
          <p:nvPr/>
        </p:nvSpPr>
        <p:spPr>
          <a:xfrm>
            <a:off x="514350" y="723900"/>
            <a:ext cx="5429250" cy="1952625"/>
          </a:xfrm>
          <a:prstGeom prst="roundRect">
            <a:avLst>
              <a:gd name="adj" fmla="val 3902"/>
            </a:avLst>
          </a:prstGeom>
          <a:solidFill>
            <a:srgbClr val="AC35B7"/>
          </a:solidFill>
          <a:ln w="19050">
            <a:solidFill>
              <a:srgbClr val="CB4FD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55781CE8-F214-41CD-AC9C-C8C33E39F131}"/>
              </a:ext>
            </a:extLst>
          </p:cNvPr>
          <p:cNvSpPr/>
          <p:nvPr/>
        </p:nvSpPr>
        <p:spPr>
          <a:xfrm>
            <a:off x="605790" y="952500"/>
            <a:ext cx="64008" cy="1495425"/>
          </a:xfrm>
          <a:prstGeom prst="roundRect">
            <a:avLst>
              <a:gd name="adj" fmla="val 50000"/>
            </a:avLst>
          </a:prstGeom>
          <a:solidFill>
            <a:srgbClr val="CB4FD6"/>
          </a:solidFill>
          <a:ln>
            <a:noFill/>
          </a:ln>
        </p:spPr>
        <p:txBody>
          <a:bodyPr/>
          <a:lstStyle/>
          <a:p>
            <a:endParaRPr/>
          </a:p>
        </p:txBody>
      </p:sp>
      <p:sp>
        <p:nvSpPr>
          <p:cNvPr id="3" name="Breadcrumb">
            <a:extLst>
              <a:ext uri="{FF2B5EF4-FFF2-40B4-BE49-F238E27FC236}">
                <a16:creationId xmlns:a16="http://schemas.microsoft.com/office/drawing/2014/main" id="{E6DF720B-53A4-4BEC-95F5-DF3E426D10EC}"/>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9B4FF"/>
                </a:solidFill>
              </a:defRPr>
            </a:pPr>
            <a:r>
              <a:rPr lang="en-US" sz="1050" b="1">
                <a:solidFill>
                  <a:srgbClr val="F9B4FF"/>
                </a:solidFill>
              </a:rPr>
              <a:t>TCM PROGRAM  ›  PROCESS PLANNING ART</a:t>
            </a:r>
          </a:p>
        </p:txBody>
      </p:sp>
      <p:sp>
        <p:nvSpPr>
          <p:cNvPr id="4" name="Title">
            <a:extLst>
              <a:ext uri="{FF2B5EF4-FFF2-40B4-BE49-F238E27FC236}">
                <a16:creationId xmlns:a16="http://schemas.microsoft.com/office/drawing/2014/main" id="{9CD6772C-A9C8-4B18-9BB6-BE08F44635B5}"/>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IRIS</a:t>
            </a:r>
            <a:endParaRPr sz="2775" b="1">
              <a:solidFill>
                <a:srgbClr val="FFFFFF"/>
              </a:solidFill>
            </a:endParaRPr>
          </a:p>
        </p:txBody>
      </p:sp>
      <p:sp>
        <p:nvSpPr>
          <p:cNvPr id="5" name="Descriptor">
            <a:extLst>
              <a:ext uri="{FF2B5EF4-FFF2-40B4-BE49-F238E27FC236}">
                <a16:creationId xmlns:a16="http://schemas.microsoft.com/office/drawing/2014/main" id="{A284B430-8C82-401B-8351-10D8EC19CAE1}"/>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CDCFF"/>
                </a:solidFill>
              </a:defRPr>
            </a:pPr>
            <a:r>
              <a:rPr lang="en-US" sz="1350" i="1">
                <a:solidFill>
                  <a:srgbClr val="FCDCFF"/>
                </a:solidFill>
              </a:rPr>
              <a:t>AI conversation management</a:t>
            </a:r>
          </a:p>
        </p:txBody>
      </p:sp>
      <p:sp>
        <p:nvSpPr>
          <p:cNvPr id="950" name="Leadership Card"/>
          <p:cNvSpPr/>
          <p:nvPr/>
        </p:nvSpPr>
        <p:spPr>
          <a:xfrm>
            <a:off x="514350" y="2820000"/>
            <a:ext cx="3990000" cy="3450000"/>
          </a:xfrm>
          <a:prstGeom prst="roundRect">
            <a:avLst>
              <a:gd name="adj" fmla="val 5500"/>
            </a:avLst>
          </a:prstGeom>
          <a:solidFill>
            <a:srgbClr val="331436">
              <a:alpha val="82000"/>
            </a:srgbClr>
          </a:solidFill>
          <a:ln w="12700">
            <a:solidFill>
              <a:srgbClr val="CB4FD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CB4FD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CB4FD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EBB6F0"/>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a:solidFill>
                  <a:srgbClr val="CB4FD6"/>
                </a:solidFill>
              </a:rPr>
              <a:t>PROJECT · fika TIGERS</a:t>
            </a:r>
          </a:p>
          <a:p>
            <a:pPr marL="0" indent="0">
              <a:spcBef>
                <a:spcPts val="600"/>
              </a:spcBef>
              <a:buNone/>
            </a:pPr>
            <a:r>
              <a:rPr lang="en-US" sz="1150">
                <a:solidFill>
                  <a:srgbClr val="EBB6F0"/>
                </a:solidFill>
              </a:rPr>
              <a:t>Lean-Agile Leader</a:t>
            </a:r>
            <a:br>
              <a:rPr lang="en-US" sz="600"/>
            </a:br>
            <a:r>
              <a:rPr lang="en-US" sz="1350" b="1">
                <a:solidFill>
                  <a:srgbClr val="FFFFFF"/>
                </a:solidFill>
              </a:rPr>
              <a:t>Efrat Tamir</a:t>
            </a:r>
          </a:p>
          <a:p>
            <a:pPr marL="0" indent="0">
              <a:spcBef>
                <a:spcPts val="600"/>
              </a:spcBef>
              <a:buNone/>
            </a:pPr>
            <a:r>
              <a:rPr lang="en-US" sz="1150">
                <a:solidFill>
                  <a:srgbClr val="EBB6F0"/>
                </a:solidFill>
              </a:rPr>
              <a:t>Product Owner</a:t>
            </a:r>
            <a:br>
              <a:rPr lang="en-US" sz="600"/>
            </a:br>
            <a:r>
              <a:rPr lang="en-US" sz="1350" b="1">
                <a:solidFill>
                  <a:srgbClr val="FFFFFF"/>
                </a:solidFill>
              </a:rPr>
              <a:t>Sivan Freud</a:t>
            </a:r>
          </a:p>
          <a:p>
            <a:pPr marL="0" indent="0">
              <a:spcBef>
                <a:spcPts val="600"/>
              </a:spcBef>
              <a:buNone/>
            </a:pPr>
            <a:r>
              <a:rPr lang="en-US" sz="1150">
                <a:solidFill>
                  <a:srgbClr val="EBB6F0"/>
                </a:solidFill>
              </a:rPr>
              <a:t>Scrum Master</a:t>
            </a:r>
            <a:br>
              <a:rPr lang="en-US" sz="600"/>
            </a:br>
            <a:r>
              <a:rPr lang="en-US" sz="1350" b="1">
                <a:solidFill>
                  <a:srgbClr val="FFFFFF"/>
                </a:solidFill>
              </a:rPr>
              <a:t>Guy Barak</a:t>
            </a:r>
          </a:p>
          <a:p>
            <a:pPr marL="0" indent="0">
              <a:spcBef>
                <a:spcPts val="600"/>
              </a:spcBef>
              <a:buNone/>
            </a:pPr>
            <a:r>
              <a:rPr lang="en-US" sz="1150">
                <a:solidFill>
                  <a:srgbClr val="EBB6F0"/>
                </a:solidFill>
              </a:rPr>
              <a:t>UX</a:t>
            </a:r>
            <a:br>
              <a:rPr lang="en-US" sz="600"/>
            </a:br>
            <a:r>
              <a:rPr lang="en-US" sz="1350" b="1">
                <a:solidFill>
                  <a:srgbClr val="FFFFFF"/>
                </a:solidFill>
              </a:rPr>
              <a:t>Varda Senerman</a:t>
            </a:r>
          </a:p>
        </p:txBody>
      </p:sp>
      <p:sp>
        <p:nvSpPr>
          <p:cNvPr id="955" name="Ownership Card"/>
          <p:cNvSpPr/>
          <p:nvPr/>
        </p:nvSpPr>
        <p:spPr>
          <a:xfrm>
            <a:off x="4704350" y="2820000"/>
            <a:ext cx="5915650" cy="3450000"/>
          </a:xfrm>
          <a:prstGeom prst="roundRect">
            <a:avLst>
              <a:gd name="adj" fmla="val 5500"/>
            </a:avLst>
          </a:prstGeom>
          <a:solidFill>
            <a:srgbClr val="331436">
              <a:alpha val="82000"/>
            </a:srgbClr>
          </a:solidFill>
          <a:ln w="12700">
            <a:solidFill>
              <a:srgbClr val="CB4FD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CB4FD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CB4FD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EBB6F0"/>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a:solidFill>
                  <a:srgbClr val="CB4FD6"/>
                </a:solidFill>
              </a:rPr>
              <a:t>▪  </a:t>
            </a:r>
            <a:r>
              <a:rPr lang="en-US" sz="1350">
                <a:solidFill>
                  <a:srgbClr val="F0F8FA"/>
                </a:solidFill>
                <a:latin typeface="Segoe UI"/>
                <a:cs typeface="Segoe UI"/>
              </a:rPr>
              <a:t>AI assisted Manufacturing Planning Assistant</a:t>
            </a:r>
          </a:p>
          <a:p>
            <a:pPr marL="685800" lvl="1" indent="-228600">
              <a:spcBef>
                <a:spcPts val="200"/>
              </a:spcBef>
            </a:pPr>
            <a:r>
              <a:rPr lang="en-US" sz="1350">
                <a:solidFill>
                  <a:srgbClr val="CB4FD6"/>
                </a:solidFill>
              </a:rPr>
              <a:t>▪  </a:t>
            </a:r>
            <a:r>
              <a:rPr lang="en-US" sz="1350">
                <a:solidFill>
                  <a:srgbClr val="F0F8FA"/>
                </a:solidFill>
                <a:latin typeface="Segoe UI"/>
                <a:cs typeface="Segoe UI"/>
              </a:rPr>
              <a:t>Plant BOP authoring</a:t>
            </a:r>
          </a:p>
          <a:p>
            <a:pPr marL="685800" lvl="1" indent="-228600">
              <a:spcBef>
                <a:spcPts val="200"/>
              </a:spcBef>
            </a:pPr>
            <a:r>
              <a:rPr lang="en-US" sz="1350">
                <a:solidFill>
                  <a:srgbClr val="CB4FD6"/>
                </a:solidFill>
              </a:rPr>
              <a:t>▪  </a:t>
            </a:r>
            <a:r>
              <a:rPr lang="en-US" sz="1350">
                <a:solidFill>
                  <a:srgbClr val="F0F8FA"/>
                </a:solidFill>
                <a:latin typeface="Segoe UI"/>
                <a:cs typeface="Segoe UI"/>
              </a:rPr>
              <a:t>Activities</a:t>
            </a:r>
          </a:p>
          <a:p>
            <a:pPr marL="685800" lvl="1" indent="-228600">
              <a:spcBef>
                <a:spcPts val="200"/>
              </a:spcBef>
            </a:pPr>
            <a:r>
              <a:rPr lang="en-US" sz="1350">
                <a:solidFill>
                  <a:srgbClr val="CB4FD6"/>
                </a:solidFill>
              </a:rPr>
              <a:t>▪  </a:t>
            </a:r>
            <a:r>
              <a:rPr lang="en-US" sz="1350">
                <a:solidFill>
                  <a:srgbClr val="F0F8FA"/>
                </a:solidFill>
                <a:latin typeface="Segoe UI"/>
                <a:cs typeface="Segoe UI"/>
              </a:rPr>
              <a:t>Auto-revise</a:t>
            </a:r>
          </a:p>
          <a:p>
            <a:pPr marL="685800" lvl="1" indent="-228600">
              <a:spcBef>
                <a:spcPts val="200"/>
              </a:spcBef>
            </a:pPr>
            <a:r>
              <a:rPr lang="en-US" sz="1350">
                <a:solidFill>
                  <a:srgbClr val="CB4FD6"/>
                </a:solidFill>
              </a:rPr>
              <a:t>▪  </a:t>
            </a:r>
            <a:r>
              <a:rPr lang="en-US" sz="1350">
                <a:solidFill>
                  <a:srgbClr val="F0F8FA"/>
                </a:solidFill>
                <a:latin typeface="Segoe UI"/>
                <a:cs typeface="Segoe UI"/>
              </a:rPr>
              <a:t>WI creation</a:t>
            </a:r>
          </a:p>
        </p:txBody>
      </p:sp>
      <p:grpSp>
        <p:nvGrpSpPr>
          <p:cNvPr id="15" name="Vertical Spine - Flowers">
            <a:extLst>
              <a:ext uri="{FF2B5EF4-FFF2-40B4-BE49-F238E27FC236}">
                <a16:creationId xmlns:a16="http://schemas.microsoft.com/office/drawing/2014/main" id="{F87EA662-EB42-4360-7B0B-0FDDC8D3F1A6}"/>
              </a:ext>
            </a:extLst>
          </p:cNvPr>
          <p:cNvGrpSpPr>
            <a:grpSpLocks noGrp="1" noUngrp="1" noRot="1" noMove="1" noResize="1"/>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6E7C0C5B-0F40-29CE-AD9F-9D731C9BA4EF}"/>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90A204BC-D774-4004-94AD-05FBA74501A2}"/>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E843D8AC-F447-D260-4A7B-B15B4A50B759}"/>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C29D2E3B-F891-EA5D-F0CA-EA7FF013821B}"/>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0068AFFD-BBAB-6E24-02F9-9B6BC3DB66EF}"/>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1658A9FA-4C34-11B6-6E11-528AD67EED18}"/>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B8251386-A00A-52A7-FB61-D33AB878951C}"/>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86831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521B57"/>
              </a:gs>
              <a:gs pos="55000">
                <a:srgbClr val="2D10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2B0D2E">
                  <a:alpha val="93000"/>
                </a:srgbClr>
              </a:gs>
              <a:gs pos="100000">
                <a:srgbClr val="2B0D2E">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CB4FD6"/>
          </a:solidFill>
          <a:ln>
            <a:noFill/>
          </a:ln>
        </p:spPr>
        <p:txBody>
          <a:bodyPr/>
          <a:lstStyle/>
          <a:p>
            <a:endParaRPr/>
          </a:p>
        </p:txBody>
      </p:sp>
      <p:sp>
        <p:nvSpPr>
          <p:cNvPr id="24" name="Eyebrow"/>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CB4FD6"/>
                </a:solidFill>
              </a:rPr>
              <a:t>FEATURE INDEX  ·  PI-OCT26 — SD #1  ·  5 FEATURES  (5 SDD)</a:t>
            </a: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IRIS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a:solidFill>
                  <a:srgbClr val="EFCFF2"/>
                </a:solidFill>
              </a:rPr>
              <a:t>Process Planning ART  ›  PI-OCT26 SD #1  ·</a:t>
            </a:r>
            <a:r>
              <a:rPr lang="en-US" sz="1150" i="1">
                <a:solidFill>
                  <a:srgbClr val="DECFF2"/>
                </a:solidFill>
              </a:rPr>
              <a:t>  </a:t>
            </a:r>
            <a:r>
              <a:rPr lang="en-US" sz="1150" i="1">
                <a:solidFill>
                  <a:srgbClr val="D8D0F1"/>
                </a:solidFill>
              </a:rPr>
              <a:t>5 FEATURES (5 SDD)</a:t>
            </a:r>
            <a:endParaRPr lang="en-US" sz="1150" i="1">
              <a:solidFill>
                <a:srgbClr val="EFCFF2"/>
              </a:solidFill>
            </a:endParaRPr>
          </a:p>
        </p:txBody>
      </p:sp>
      <p:graphicFrame>
        <p:nvGraphicFramePr>
          <p:cNvPr id="40" name="Feature Index Table"/>
          <p:cNvGraphicFramePr>
            <a:graphicFrameLocks/>
          </p:cNvGraphicFramePr>
          <p:nvPr>
            <p:extLst>
              <p:ext uri="{D42A27DB-BD31-4B8C-83A1-F6EECF244321}">
                <p14:modId xmlns:p14="http://schemas.microsoft.com/office/powerpoint/2010/main" val="3920657662"/>
              </p:ext>
            </p:extLst>
          </p:nvPr>
        </p:nvGraphicFramePr>
        <p:xfrm>
          <a:off x="480000" y="1780000"/>
          <a:ext cx="10370000" cy="2504800"/>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FFFFFF"/>
                          </a:solidFill>
                        </a:rPr>
                        <a:t>TEAM (FLOWER)</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tc>
                  <a:txBody>
                    <a:bodyPr/>
                    <a:lstStyle/>
                    <a:p>
                      <a:pPr algn="ctr"/>
                      <a:r>
                        <a:rPr lang="en-US" sz="1000" b="1">
                          <a:solidFill>
                            <a:srgbClr val="FFFFFF"/>
                          </a:solidFill>
                        </a:rPr>
                        <a:t>SDD</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tc>
                  <a:txBody>
                    <a:bodyPr/>
                    <a:lstStyle/>
                    <a:p>
                      <a:pPr algn="l"/>
                      <a:r>
                        <a:rPr lang="en-US" sz="1000" b="1" spc="30">
                          <a:solidFill>
                            <a:srgbClr val="FFFFFF"/>
                          </a:solidFill>
                        </a:rPr>
                        <a:t>FEATURE ID</a:t>
                      </a:r>
                    </a:p>
                  </a:txBody>
                  <a:tcPr marL="72000" marR="54000" marT="32000" marB="32000" anchor="ctr">
                    <a:lnL w="6350" cap="flat" cmpd="sng" algn="ctr">
                      <a:solidFill>
                        <a:srgbClr val="CB4FD6">
                          <a:alpha val="82000"/>
                        </a:srgbClr>
                      </a:solidFill>
                      <a:prstDash val="solid"/>
                      <a:round/>
                      <a:headEnd type="none" w="med" len="med"/>
                      <a:tailEnd type="none" w="med" len="med"/>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tc>
                  <a:txBody>
                    <a:bodyPr/>
                    <a:lstStyle/>
                    <a:p>
                      <a:pPr algn="l"/>
                      <a:r>
                        <a:rPr lang="en-US" sz="1000" b="1" spc="30">
                          <a:solidFill>
                            <a:srgbClr val="FFFFFF"/>
                          </a:solidFill>
                        </a:rPr>
                        <a:t>FEATURE NAME</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tc>
                  <a:txBody>
                    <a:bodyPr/>
                    <a:lstStyle/>
                    <a:p>
                      <a:pPr algn="ctr"/>
                      <a:r>
                        <a:rPr lang="en-US" sz="1000" b="1" spc="30">
                          <a:solidFill>
                            <a:srgbClr val="FFFFFF"/>
                          </a:solidFill>
                        </a:rPr>
                        <a:t>TARGET RELEASE</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tc>
                  <a:txBody>
                    <a:bodyPr/>
                    <a:lstStyle/>
                    <a:p>
                      <a:pPr algn="l"/>
                      <a:r>
                        <a:rPr lang="en-US" sz="1000" b="1" spc="30">
                          <a:solidFill>
                            <a:srgbClr val="FFFFFF"/>
                          </a:solidFill>
                        </a:rPr>
                        <a:t>WHO IT’S FOR</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CB4FD6">
                        <a:alpha val="92000"/>
                      </a:srgbClr>
                    </a:solidFill>
                  </a:tcPr>
                </a:tc>
                <a:extLst>
                  <a:ext uri="{0D108BD9-81ED-4DB2-BD59-A6C34878D82A}">
                    <a16:rowId xmlns:a16="http://schemas.microsoft.com/office/drawing/2014/main" val="10000"/>
                  </a:ext>
                </a:extLst>
              </a:tr>
              <a:tr h="423800">
                <a:tc>
                  <a:txBody>
                    <a:bodyPr/>
                    <a:lstStyle/>
                    <a:p>
                      <a:pPr algn="l"/>
                      <a:r>
                        <a:rPr lang="en-US" sz="1000" b="1">
                          <a:solidFill>
                            <a:srgbClr val="EC8FF5"/>
                          </a:solidFill>
                        </a:rPr>
                        <a:t>Iris</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950" b="1">
                          <a:solidFill>
                            <a:srgbClr val="EFCFF2"/>
                          </a:solidFill>
                        </a:rPr>
                        <a:t>SDD</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u="sng" dirty="0">
                          <a:solidFill>
                            <a:srgbClr val="F0B8F5"/>
                          </a:solidFill>
                        </a:rPr>
                        <a:t>TCM-473891</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a:solidFill>
                            <a:srgbClr val="EFCFF2"/>
                          </a:solidFill>
                        </a:rPr>
                        <a:t>MPA - author product bop</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1000" b="1">
                          <a:solidFill>
                            <a:srgbClr val="EFCFF2"/>
                          </a:solidFill>
                        </a:rPr>
                        <a:t>TC2612</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endParaRPr lang="en-US" sz="1000"/>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extLst>
                  <a:ext uri="{0D108BD9-81ED-4DB2-BD59-A6C34878D82A}">
                    <a16:rowId xmlns:a16="http://schemas.microsoft.com/office/drawing/2014/main" val="10008"/>
                  </a:ext>
                </a:extLst>
              </a:tr>
              <a:tr h="423800">
                <a:tc>
                  <a:txBody>
                    <a:bodyPr/>
                    <a:lstStyle/>
                    <a:p>
                      <a:pPr algn="l"/>
                      <a:r>
                        <a:rPr lang="en-US" sz="1000" b="1">
                          <a:solidFill>
                            <a:srgbClr val="EC8FF5"/>
                          </a:solidFill>
                        </a:rPr>
                        <a:t>Iris</a:t>
                      </a:r>
                    </a:p>
                  </a:txBody>
                  <a:tcPr marL="72000" marR="54000" marT="32000" marB="32000" anchor="ctr">
                    <a:lnL w="6350">
                      <a:solidFill>
                        <a:srgbClr val="CB4FD6">
                          <a:alpha val="82000"/>
                        </a:srgbClr>
                      </a:solidFill>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ctr"/>
                      <a:r>
                        <a:rPr lang="en-US" sz="950" b="1">
                          <a:solidFill>
                            <a:srgbClr val="EFCFF2"/>
                          </a:solidFill>
                        </a:rPr>
                        <a:t>SDD</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r>
                        <a:rPr lang="en-US" sz="1000" u="sng" dirty="0">
                          <a:solidFill>
                            <a:srgbClr val="F0B8F5"/>
                          </a:solidFill>
                        </a:rPr>
                        <a:t>TCM-471504</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r>
                        <a:rPr lang="en-US" sz="1000">
                          <a:solidFill>
                            <a:srgbClr val="EFCFF2"/>
                          </a:solidFill>
                        </a:rPr>
                        <a:t>MPA - delete plant bop skeleton objects (HLP)</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ctr"/>
                      <a:r>
                        <a:rPr lang="en-US" sz="1000" b="1">
                          <a:solidFill>
                            <a:srgbClr val="EFCFF2"/>
                          </a:solidFill>
                        </a:rPr>
                        <a:t>TC2612</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endParaRPr lang="en-US" sz="1000"/>
                    </a:p>
                  </a:txBody>
                  <a:tcPr marL="72000" marR="54000" marT="32000" marB="32000" anchor="ctr">
                    <a:lnL w="6350" cap="flat" cmpd="sng" algn="ctr">
                      <a:solidFill>
                        <a:srgbClr val="CB4FD6">
                          <a:alpha val="82000"/>
                        </a:srgbClr>
                      </a:solidFill>
                      <a:prstDash val="solid"/>
                      <a:round/>
                      <a:headEnd type="none" w="med" len="med"/>
                      <a:tailEnd type="none" w="med" len="med"/>
                    </a:lnL>
                    <a:lnR w="6350">
                      <a:solidFill>
                        <a:srgbClr val="CB4FD6">
                          <a:alpha val="82000"/>
                        </a:srgbClr>
                      </a:solidFill>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extLst>
                  <a:ext uri="{0D108BD9-81ED-4DB2-BD59-A6C34878D82A}">
                    <a16:rowId xmlns:a16="http://schemas.microsoft.com/office/drawing/2014/main" val="10009"/>
                  </a:ext>
                </a:extLst>
              </a:tr>
              <a:tr h="423800">
                <a:tc>
                  <a:txBody>
                    <a:bodyPr/>
                    <a:lstStyle/>
                    <a:p>
                      <a:pPr algn="l"/>
                      <a:r>
                        <a:rPr lang="en-US" sz="1000" b="1">
                          <a:solidFill>
                            <a:srgbClr val="EC8FF5"/>
                          </a:solidFill>
                        </a:rPr>
                        <a:t>Iris</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950" b="1">
                          <a:solidFill>
                            <a:srgbClr val="EFCFF2"/>
                          </a:solidFill>
                        </a:rPr>
                        <a:t>SDD</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u="sng" dirty="0">
                          <a:solidFill>
                            <a:srgbClr val="F0B8F5"/>
                          </a:solidFill>
                        </a:rPr>
                        <a:t>TCM-471503</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a:solidFill>
                            <a:srgbClr val="EFCFF2"/>
                          </a:solidFill>
                        </a:rPr>
                        <a:t>MPA - delete plant bop skeleton objects (PP)</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1000" b="1">
                          <a:solidFill>
                            <a:srgbClr val="EFCFF2"/>
                          </a:solidFill>
                        </a:rPr>
                        <a:t>TC2612</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endParaRPr lang="en-US" sz="1000"/>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extLst>
                  <a:ext uri="{0D108BD9-81ED-4DB2-BD59-A6C34878D82A}">
                    <a16:rowId xmlns:a16="http://schemas.microsoft.com/office/drawing/2014/main" val="10010"/>
                  </a:ext>
                </a:extLst>
              </a:tr>
              <a:tr h="420700">
                <a:tc>
                  <a:txBody>
                    <a:bodyPr/>
                    <a:lstStyle/>
                    <a:p>
                      <a:pPr algn="l"/>
                      <a:r>
                        <a:rPr lang="en-US" sz="1000" b="1">
                          <a:solidFill>
                            <a:srgbClr val="EC8FF5"/>
                          </a:solidFill>
                        </a:rPr>
                        <a:t>Iris</a:t>
                      </a:r>
                    </a:p>
                  </a:txBody>
                  <a:tcPr marL="72000" marR="54000" marT="32000" marB="32000" anchor="ctr">
                    <a:lnL w="6350">
                      <a:solidFill>
                        <a:srgbClr val="CB4FD6">
                          <a:alpha val="82000"/>
                        </a:srgbClr>
                      </a:solidFill>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ctr"/>
                      <a:r>
                        <a:rPr lang="en-US" sz="950" b="1">
                          <a:solidFill>
                            <a:srgbClr val="EFCFF2"/>
                          </a:solidFill>
                        </a:rPr>
                        <a:t>SDD</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r>
                        <a:rPr lang="en-US" sz="1000" u="sng" dirty="0">
                          <a:solidFill>
                            <a:srgbClr val="F0B8F5"/>
                          </a:solidFill>
                        </a:rPr>
                        <a:t>TCM-473886</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r>
                        <a:rPr lang="en-US" sz="1000">
                          <a:solidFill>
                            <a:srgbClr val="EFCFF2"/>
                          </a:solidFill>
                        </a:rPr>
                        <a:t>MPA - auto revise</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ctr"/>
                      <a:r>
                        <a:rPr lang="en-US" sz="1000" b="1">
                          <a:solidFill>
                            <a:srgbClr val="EFCFF2"/>
                          </a:solidFill>
                        </a:rPr>
                        <a:t>TC2612</a:t>
                      </a:r>
                    </a:p>
                  </a:txBody>
                  <a:tcPr marL="72000" marR="54000" marT="32000" marB="32000" anchor="ctr">
                    <a:lnL w="6350" cap="flat" cmpd="sng" algn="ctr">
                      <a:solidFill>
                        <a:srgbClr val="CB4FD6">
                          <a:alpha val="82000"/>
                        </a:srgbClr>
                      </a:solidFill>
                      <a:prstDash val="solid"/>
                      <a:round/>
                      <a:headEnd type="none" w="med" len="med"/>
                      <a:tailEnd type="none" w="med" len="med"/>
                    </a:lnL>
                    <a:lnR w="6350" cap="flat" cmpd="sng" algn="ctr">
                      <a:solidFill>
                        <a:srgbClr val="CB4FD6">
                          <a:alpha val="82000"/>
                        </a:srgbClr>
                      </a:solidFill>
                      <a:prstDash val="solid"/>
                      <a:round/>
                      <a:headEnd type="none" w="med" len="med"/>
                      <a:tailEnd type="none" w="med" len="med"/>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tc>
                  <a:txBody>
                    <a:bodyPr/>
                    <a:lstStyle/>
                    <a:p>
                      <a:pPr algn="l"/>
                      <a:endParaRPr lang="en-US" sz="1000"/>
                    </a:p>
                  </a:txBody>
                  <a:tcPr marL="72000" marR="54000" marT="32000" marB="32000" anchor="ctr">
                    <a:lnL w="6350" cap="flat" cmpd="sng" algn="ctr">
                      <a:solidFill>
                        <a:srgbClr val="CB4FD6">
                          <a:alpha val="82000"/>
                        </a:srgbClr>
                      </a:solidFill>
                      <a:prstDash val="solid"/>
                      <a:round/>
                      <a:headEnd type="none" w="med" len="med"/>
                      <a:tailEnd type="none" w="med" len="med"/>
                    </a:lnL>
                    <a:lnR w="6350">
                      <a:solidFill>
                        <a:srgbClr val="CB4FD6">
                          <a:alpha val="82000"/>
                        </a:srgbClr>
                      </a:solidFill>
                    </a:lnR>
                    <a:lnT w="6350" cap="flat" cmpd="sng" algn="ctr">
                      <a:solidFill>
                        <a:srgbClr val="CB4FD6">
                          <a:alpha val="82000"/>
                        </a:srgbClr>
                      </a:solidFill>
                      <a:prstDash val="solid"/>
                      <a:round/>
                      <a:headEnd type="none" w="med" len="med"/>
                      <a:tailEnd type="none" w="med" len="med"/>
                    </a:lnT>
                    <a:lnB w="6350">
                      <a:solidFill>
                        <a:srgbClr val="CB4FD6">
                          <a:alpha val="82000"/>
                        </a:srgbClr>
                      </a:solidFill>
                    </a:lnB>
                    <a:solidFill>
                      <a:srgbClr val="6D2673">
                        <a:alpha val="100000"/>
                      </a:srgbClr>
                    </a:solidFill>
                  </a:tcPr>
                </a:tc>
                <a:extLst>
                  <a:ext uri="{0D108BD9-81ED-4DB2-BD59-A6C34878D82A}">
                    <a16:rowId xmlns:a16="http://schemas.microsoft.com/office/drawing/2014/main" val="10003"/>
                  </a:ext>
                </a:extLst>
              </a:tr>
              <a:tr h="420700">
                <a:tc>
                  <a:txBody>
                    <a:bodyPr/>
                    <a:lstStyle/>
                    <a:p>
                      <a:pPr algn="l"/>
                      <a:r>
                        <a:rPr lang="en-US" sz="1000" b="1">
                          <a:solidFill>
                            <a:srgbClr val="EC8FF5"/>
                          </a:solidFill>
                        </a:rPr>
                        <a:t>Iris</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950" b="1">
                          <a:solidFill>
                            <a:srgbClr val="EFCFF2"/>
                          </a:solidFill>
                        </a:rPr>
                        <a:t>SDD</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u="sng" dirty="0">
                          <a:solidFill>
                            <a:srgbClr val="F0B8F5"/>
                          </a:solidFill>
                        </a:rPr>
                        <a:t>TCM-473753</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r>
                        <a:rPr lang="en-US" sz="1000">
                          <a:solidFill>
                            <a:srgbClr val="EFCFF2"/>
                          </a:solidFill>
                        </a:rPr>
                        <a:t>MPA - sequence data (find number and flows)</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ctr"/>
                      <a:r>
                        <a:rPr lang="en-US" sz="1000" b="1">
                          <a:solidFill>
                            <a:srgbClr val="EFCFF2"/>
                          </a:solidFill>
                        </a:rPr>
                        <a:t>TC2612</a:t>
                      </a:r>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tc>
                  <a:txBody>
                    <a:bodyPr/>
                    <a:lstStyle/>
                    <a:p>
                      <a:pPr algn="l"/>
                      <a:endParaRPr lang="en-US" sz="1000" dirty="0"/>
                    </a:p>
                  </a:txBody>
                  <a:tcPr marL="72000" marR="54000" marT="32000" marB="32000" anchor="ctr">
                    <a:lnL w="6350">
                      <a:solidFill>
                        <a:srgbClr val="CB4FD6">
                          <a:alpha val="82000"/>
                        </a:srgbClr>
                      </a:solidFill>
                    </a:lnL>
                    <a:lnR w="6350">
                      <a:solidFill>
                        <a:srgbClr val="CB4FD6">
                          <a:alpha val="82000"/>
                        </a:srgbClr>
                      </a:solidFill>
                    </a:lnR>
                    <a:lnT w="6350">
                      <a:solidFill>
                        <a:srgbClr val="CB4FD6">
                          <a:alpha val="82000"/>
                        </a:srgbClr>
                      </a:solidFill>
                    </a:lnT>
                    <a:lnB w="6350">
                      <a:solidFill>
                        <a:srgbClr val="CB4FD6">
                          <a:alpha val="82000"/>
                        </a:srgbClr>
                      </a:solidFill>
                    </a:lnB>
                    <a:solidFill>
                      <a:srgbClr val="351438">
                        <a:alpha val="100000"/>
                      </a:srgbClr>
                    </a:solidFill>
                  </a:tcPr>
                </a:tc>
                <a:extLst>
                  <a:ext uri="{0D108BD9-81ED-4DB2-BD59-A6C34878D82A}">
                    <a16:rowId xmlns:a16="http://schemas.microsoft.com/office/drawing/2014/main" val="10004"/>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62516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521B57"/>
              </a:gs>
              <a:gs pos="55000">
                <a:srgbClr val="2D1030"/>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3"/>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B0D2E">
                  <a:alpha val="93000"/>
                </a:srgbClr>
              </a:gs>
              <a:gs pos="100000">
                <a:srgbClr val="2B0D2E">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CB4FD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F0B8F5"/>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lang="en-US" sz="2800" b="1">
                <a:solidFill>
                  <a:srgbClr val="FFFFFF"/>
                </a:solidFill>
              </a:rPr>
              <a:t>Manufacturing Planning Assistant (MPA)</a:t>
            </a:r>
            <a:endParaRPr sz="2800" b="1">
              <a:solidFill>
                <a:srgbClr val="FFFFFF"/>
              </a:solidFill>
            </a:endParaRP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FCFF2"/>
                </a:solidFill>
              </a:rPr>
              <a:t>Team Iris  ›  Process Planning ART</a:t>
            </a:r>
          </a:p>
        </p:txBody>
      </p:sp>
      <p:sp>
        <p:nvSpPr>
          <p:cNvPr id="30" name="Polarion field"/>
          <p:cNvSpPr/>
          <p:nvPr/>
        </p:nvSpPr>
        <p:spPr>
          <a:xfrm>
            <a:off x="480000" y="1700000"/>
            <a:ext cx="6100000" cy="560000"/>
          </a:xfrm>
          <a:prstGeom prst="roundRect">
            <a:avLst>
              <a:gd name="adj" fmla="val 11000"/>
            </a:avLst>
          </a:prstGeom>
          <a:solidFill>
            <a:srgbClr val="290E2C">
              <a:alpha val="88000"/>
            </a:srgbClr>
          </a:solidFill>
          <a:ln w="15875">
            <a:solidFill>
              <a:srgbClr val="CB4FD6">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spcBef>
                <a:spcPts val="300"/>
              </a:spcBef>
              <a:buNone/>
            </a:pPr>
            <a:endParaRPr lang="en-US" sz="1200" u="sng">
              <a:solidFill>
                <a:srgbClr val="F0B8F5"/>
              </a:solidFill>
            </a:endParaRPr>
          </a:p>
        </p:txBody>
      </p:sp>
      <p:sp>
        <p:nvSpPr>
          <p:cNvPr id="32" name="Release field"/>
          <p:cNvSpPr/>
          <p:nvPr/>
        </p:nvSpPr>
        <p:spPr>
          <a:xfrm>
            <a:off x="6820000" y="1700000"/>
            <a:ext cx="4030000" cy="560000"/>
          </a:xfrm>
          <a:prstGeom prst="roundRect">
            <a:avLst>
              <a:gd name="adj" fmla="val 11000"/>
            </a:avLst>
          </a:prstGeom>
          <a:solidFill>
            <a:srgbClr val="290E2C">
              <a:alpha val="88000"/>
            </a:srgbClr>
          </a:solidFill>
          <a:ln w="15875">
            <a:solidFill>
              <a:srgbClr val="CB4FD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dirty="0">
                <a:solidFill>
                  <a:srgbClr val="9E4FD6"/>
                </a:solidFill>
              </a:rPr>
              <a:t>TARGET RELEASE(S)   </a:t>
            </a:r>
          </a:p>
          <a:p>
            <a:pPr>
              <a:spcBef>
                <a:spcPts val="300"/>
              </a:spcBef>
              <a:buNone/>
            </a:pPr>
            <a:r>
              <a:rPr lang="en-US" sz="1200" dirty="0">
                <a:solidFill>
                  <a:srgbClr val="9E4FD6"/>
                </a:solidFill>
              </a:rPr>
              <a:t>TC2612</a:t>
            </a:r>
          </a:p>
        </p:txBody>
      </p:sp>
      <p:sp>
        <p:nvSpPr>
          <p:cNvPr id="40" name="Takeaway what"/>
          <p:cNvSpPr/>
          <p:nvPr/>
        </p:nvSpPr>
        <p:spPr>
          <a:xfrm>
            <a:off x="480000" y="2440000"/>
            <a:ext cx="3296666" cy="3740000"/>
          </a:xfrm>
          <a:prstGeom prst="roundRect">
            <a:avLst>
              <a:gd name="adj" fmla="val 6000"/>
            </a:avLst>
          </a:prstGeom>
          <a:solidFill>
            <a:srgbClr val="331436">
              <a:alpha val="82000"/>
            </a:srgbClr>
          </a:solidFill>
          <a:ln w="12700">
            <a:solidFill>
              <a:srgbClr val="CB4FD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B4FD6"/>
                </a:solidFill>
              </a:rPr>
              <a:t>WHAT IS IT?</a:t>
            </a:r>
          </a:p>
          <a:p>
            <a:pPr>
              <a:lnSpc>
                <a:spcPct val="150000"/>
              </a:lnSpc>
              <a:spcBef>
                <a:spcPts val="700"/>
              </a:spcBef>
              <a:buNone/>
            </a:pPr>
            <a:r>
              <a:rPr lang="en-US" sz="1400" i="1">
                <a:solidFill>
                  <a:srgbClr val="D4C2D6"/>
                </a:solidFill>
              </a:rPr>
              <a:t>The MPA combines more of the Easy Plan capabilities. The focus is on Plant BOP authoring and WI creation, but not only. The MPA lets users author, move, assign, sequence, allocate, and clean up Plant BOP structures, activities, flows, workflow submissions, and AI-generated work instructions through guided chat with approval before approving.</a:t>
            </a:r>
          </a:p>
        </p:txBody>
      </p:sp>
      <p:sp>
        <p:nvSpPr>
          <p:cNvPr id="42" name="Takeaway why"/>
          <p:cNvSpPr/>
          <p:nvPr/>
        </p:nvSpPr>
        <p:spPr>
          <a:xfrm>
            <a:off x="4016666" y="2440000"/>
            <a:ext cx="3296666" cy="3740000"/>
          </a:xfrm>
          <a:prstGeom prst="roundRect">
            <a:avLst>
              <a:gd name="adj" fmla="val 6000"/>
            </a:avLst>
          </a:prstGeom>
          <a:solidFill>
            <a:srgbClr val="331436">
              <a:alpha val="82000"/>
            </a:srgbClr>
          </a:solidFill>
          <a:ln w="12700">
            <a:solidFill>
              <a:srgbClr val="CB4FD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dirty="0">
                <a:solidFill>
                  <a:srgbClr val="CB4FD6"/>
                </a:solidFill>
              </a:rPr>
              <a:t>WHY IT MATTERS</a:t>
            </a:r>
          </a:p>
          <a:p>
            <a:pPr>
              <a:lnSpc>
                <a:spcPct val="150000"/>
              </a:lnSpc>
              <a:spcBef>
                <a:spcPts val="700"/>
              </a:spcBef>
              <a:buNone/>
            </a:pPr>
            <a:r>
              <a:rPr lang="en-US" sz="1400" i="1" dirty="0">
                <a:solidFill>
                  <a:srgbClr val="D4C2D6"/>
                </a:solidFill>
              </a:rPr>
              <a:t>The MPA capabilities compress high-effort planning and documentation work into faster, safer, and more consistent execution with stronger governance and less manual rework</a:t>
            </a:r>
          </a:p>
        </p:txBody>
      </p:sp>
      <p:sp>
        <p:nvSpPr>
          <p:cNvPr id="44" name="Takeaway who"/>
          <p:cNvSpPr/>
          <p:nvPr/>
        </p:nvSpPr>
        <p:spPr>
          <a:xfrm>
            <a:off x="7553332" y="2440000"/>
            <a:ext cx="3296666" cy="3740000"/>
          </a:xfrm>
          <a:prstGeom prst="roundRect">
            <a:avLst>
              <a:gd name="adj" fmla="val 6000"/>
            </a:avLst>
          </a:prstGeom>
          <a:solidFill>
            <a:srgbClr val="331436">
              <a:alpha val="82000"/>
            </a:srgbClr>
          </a:solidFill>
          <a:ln w="12700">
            <a:solidFill>
              <a:srgbClr val="CB4FD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dirty="0">
                <a:solidFill>
                  <a:srgbClr val="CB4FD6"/>
                </a:solidFill>
              </a:rPr>
              <a:t>WHO IT’S FOR</a:t>
            </a:r>
          </a:p>
          <a:p>
            <a:pPr>
              <a:lnSpc>
                <a:spcPct val="150000"/>
              </a:lnSpc>
              <a:spcBef>
                <a:spcPts val="700"/>
              </a:spcBef>
              <a:buNone/>
            </a:pPr>
            <a:r>
              <a:rPr lang="en-US" sz="1400" i="1" dirty="0">
                <a:solidFill>
                  <a:srgbClr val="D4C2D6"/>
                </a:solidFill>
              </a:rPr>
              <a:t>Manufacturing and process planners in discrete manufacturing organizations, especially automotive OEM and supplier teams (for example, Ford-type enterprises).</a:t>
            </a:r>
          </a:p>
        </p:txBody>
      </p:sp>
      <p:grpSp>
        <p:nvGrpSpPr>
          <p:cNvPr id="10" name="Vertical Spine - Flowers">
            <a:extLst>
              <a:ext uri="{FF2B5EF4-FFF2-40B4-BE49-F238E27FC236}">
                <a16:creationId xmlns:a16="http://schemas.microsoft.com/office/drawing/2014/main" id="{8AC2F0E0-3158-460D-A85F-9A8AF6F2A1D8}"/>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7A4F9F60-2366-41A2-AC43-51541A88DD53}"/>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E709515D-D743-47F4-8FD4-25CD9DE6E378}"/>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3CDE7328-D6E9-4FD6-A2F7-E023DE5D4E1F}"/>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5EF984D3-72AF-4583-B847-178C8BEE4D40}"/>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4B6D13D4-D283-464E-A7D3-ECE70C6D7959}"/>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5D84EC78-C361-4869-8B4D-85CD40297375}"/>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A4BAF954-6996-4265-B242-99B46A8090FC}"/>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
        <p:nvSpPr>
          <p:cNvPr id="2" name="TextBox 1">
            <a:extLst>
              <a:ext uri="{FF2B5EF4-FFF2-40B4-BE49-F238E27FC236}">
                <a16:creationId xmlns:a16="http://schemas.microsoft.com/office/drawing/2014/main" id="{5FBE8C7E-598A-5FAC-C182-4B3B9DC326B5}"/>
              </a:ext>
            </a:extLst>
          </p:cNvPr>
          <p:cNvSpPr txBox="1"/>
          <p:nvPr/>
        </p:nvSpPr>
        <p:spPr>
          <a:xfrm>
            <a:off x="501599" y="1795334"/>
            <a:ext cx="5968401" cy="338554"/>
          </a:xfrm>
          <a:prstGeom prst="rect">
            <a:avLst/>
          </a:prstGeom>
          <a:noFill/>
        </p:spPr>
        <p:txBody>
          <a:bodyPr wrap="square" rtlCol="0">
            <a:spAutoFit/>
          </a:bodyPr>
          <a:lstStyle/>
          <a:p>
            <a:pPr fontAlgn="ctr"/>
            <a:r>
              <a:rPr lang="en-US" sz="1600" u="sng" dirty="0">
                <a:solidFill>
                  <a:srgbClr val="9E4FD6"/>
                </a:solidFill>
              </a:rPr>
              <a:t>TCM-473891</a:t>
            </a:r>
            <a:r>
              <a:rPr lang="en-US" sz="1600" dirty="0">
                <a:solidFill>
                  <a:srgbClr val="9E4FD6"/>
                </a:solidFill>
              </a:rPr>
              <a:t>, </a:t>
            </a:r>
            <a:r>
              <a:rPr lang="en-US" sz="1600" u="sng" dirty="0">
                <a:solidFill>
                  <a:srgbClr val="9E4FD6"/>
                </a:solidFill>
              </a:rPr>
              <a:t>TCM-471504</a:t>
            </a:r>
            <a:r>
              <a:rPr lang="en-US" sz="1600" dirty="0">
                <a:solidFill>
                  <a:srgbClr val="9E4FD6"/>
                </a:solidFill>
              </a:rPr>
              <a:t>, </a:t>
            </a:r>
            <a:r>
              <a:rPr lang="en-US" sz="1600" u="sng" dirty="0">
                <a:solidFill>
                  <a:srgbClr val="9E4FD6"/>
                </a:solidFill>
              </a:rPr>
              <a:t>TCM-47150, </a:t>
            </a:r>
            <a:r>
              <a:rPr lang="en-US" sz="1600" dirty="0">
                <a:solidFill>
                  <a:srgbClr val="9E4FD6"/>
                </a:solidFill>
              </a:rPr>
              <a:t>, </a:t>
            </a:r>
            <a:r>
              <a:rPr lang="en-US" sz="1600" u="sng" dirty="0">
                <a:solidFill>
                  <a:srgbClr val="9E4FD6"/>
                </a:solidFill>
              </a:rPr>
              <a:t>TCM-47388,</a:t>
            </a:r>
            <a:r>
              <a:rPr lang="en-US" sz="1600" dirty="0">
                <a:solidFill>
                  <a:srgbClr val="9E4FD6"/>
                </a:solidFill>
              </a:rPr>
              <a:t>, </a:t>
            </a:r>
            <a:r>
              <a:rPr lang="en-US" sz="1600" u="sng" dirty="0">
                <a:solidFill>
                  <a:srgbClr val="9E4FD6"/>
                </a:solidFill>
              </a:rPr>
              <a:t>TCM-473753</a:t>
            </a:r>
            <a:endParaRPr lang="en-US" sz="1600" dirty="0">
              <a:solidFill>
                <a:srgbClr val="9E4FD6"/>
              </a:solidFill>
            </a:endParaRPr>
          </a:p>
        </p:txBody>
      </p:sp>
    </p:spTree>
    <p:extLst>
      <p:ext uri="{BB962C8B-B14F-4D97-AF65-F5344CB8AC3E}">
        <p14:creationId xmlns:p14="http://schemas.microsoft.com/office/powerpoint/2010/main" val="1373147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p:cNvPicPr>
            <a:picLocks noChangeAspect="1"/>
          </p:cNvPicPr>
          <p:nvPr/>
        </p:nvPicPr>
        <p:blipFill>
          <a:blip r:embed="rId3">
            <a:duotone>
              <a:srgbClr val="2A0A28"/>
              <a:srgbClr val="E8D2F2"/>
            </a:duotone>
          </a:blip>
          <a:srcRect t="27" b="27"/>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3909BFC0-8C24-55AD-0E64-9D4E06401D99}"/>
              </a:ext>
            </a:extLst>
          </p:cNvPr>
          <p:cNvPicPr>
            <a:picLocks noChangeAspect="1"/>
          </p:cNvPicPr>
          <p:nvPr/>
        </p:nvPicPr>
        <p:blipFill>
          <a:blip r:embed="rId4">
            <a:alphaModFix amt="61000"/>
            <a:extLst>
              <a:ext uri="{BEBA8EAE-BF5A-486C-A8C5-ECC9F3942E4B}">
                <a14:imgProps xmlns:a14="http://schemas.microsoft.com/office/drawing/2010/main">
                  <a14:imgLayer r:embed="rId5">
                    <a14:imgEffect>
                      <a14:saturation sat="161000"/>
                    </a14:imgEffect>
                    <a14:imgEffect>
                      <a14:brightnessContrast bright="28000"/>
                    </a14:imgEffect>
                  </a14:imgLayer>
                </a14:imgProps>
              </a:ext>
            </a:extLst>
          </a:blip>
          <a:srcRect t="7168"/>
          <a:stretch>
            <a:fillRect/>
          </a:stretch>
        </p:blipFill>
        <p:spPr>
          <a:xfrm>
            <a:off x="1071049" y="-13537"/>
            <a:ext cx="11120951" cy="6882537"/>
          </a:xfrm>
          <a:prstGeom prst="rect">
            <a:avLst/>
          </a:prstGeom>
        </p:spPr>
      </p:pic>
      <p:sp>
        <p:nvSpPr>
          <p:cNvPr id="900" name="Marigold gradient scrim"/>
          <p:cNvSpPr/>
          <p:nvPr/>
        </p:nvSpPr>
        <p:spPr>
          <a:xfrm>
            <a:off x="0" y="11000"/>
            <a:ext cx="12192000" cy="6858000"/>
          </a:xfrm>
          <a:prstGeom prst="rect">
            <a:avLst/>
          </a:prstGeom>
          <a:gradFill>
            <a:gsLst>
              <a:gs pos="0">
                <a:srgbClr val="2A0A28">
                  <a:alpha val="82000"/>
                </a:srgbClr>
              </a:gs>
              <a:gs pos="43000">
                <a:srgbClr val="2A0A28">
                  <a:alpha val="50000"/>
                </a:srgbClr>
              </a:gs>
              <a:gs pos="84000">
                <a:srgbClr val="2A0A28">
                  <a:alpha val="22000"/>
                </a:srgbClr>
              </a:gs>
            </a:gsLst>
            <a:lin ang="0" scaled="0"/>
          </a:gradFill>
          <a:ln>
            <a:noFill/>
          </a:ln>
        </p:spPr>
        <p:txBody>
          <a:bodyPr/>
          <a:lstStyle/>
          <a:p>
            <a:endParaRPr/>
          </a:p>
        </p:txBody>
      </p:sp>
      <p:sp>
        <p:nvSpPr>
          <p:cNvPr id="2" name="ART identity banner">
            <a:extLst>
              <a:ext uri="{FF2B5EF4-FFF2-40B4-BE49-F238E27FC236}">
                <a16:creationId xmlns:a16="http://schemas.microsoft.com/office/drawing/2014/main" id="{42297CA4-34EB-435C-94E7-67888120E410}"/>
              </a:ext>
            </a:extLst>
          </p:cNvPr>
          <p:cNvSpPr>
            <a:spLocks noGrp="1"/>
          </p:cNvSpPr>
          <p:nvPr/>
        </p:nvSpPr>
        <p:spPr>
          <a:xfrm>
            <a:off x="514350" y="723900"/>
            <a:ext cx="5429250" cy="1952625"/>
          </a:xfrm>
          <a:prstGeom prst="roundRect">
            <a:avLst>
              <a:gd name="adj" fmla="val 3902"/>
            </a:avLst>
          </a:prstGeom>
          <a:solidFill>
            <a:srgbClr val="B735AC"/>
          </a:solidFill>
          <a:ln w="19050">
            <a:solidFill>
              <a:srgbClr val="D64FCB">
                <a:alpha val="92000"/>
              </a:srgbClr>
            </a:solidFill>
            <a:prstDash val="solid"/>
          </a:ln>
        </p:spPr>
        <p:txBody>
          <a:bodyPr/>
          <a:lstStyle/>
          <a:p>
            <a:endParaRPr/>
          </a:p>
        </p:txBody>
      </p:sp>
      <p:sp>
        <p:nvSpPr>
          <p:cNvPr id="940" name="TB Accent">
            <a:extLst>
              <a:ext uri="{FF2B5EF4-FFF2-40B4-BE49-F238E27FC236}">
                <a16:creationId xmlns:a16="http://schemas.microsoft.com/office/drawing/2014/main" id="{62E94D4C-3B5D-419F-A390-0AF82F95C992}"/>
              </a:ext>
            </a:extLst>
          </p:cNvPr>
          <p:cNvSpPr/>
          <p:nvPr/>
        </p:nvSpPr>
        <p:spPr>
          <a:xfrm>
            <a:off x="605790" y="952500"/>
            <a:ext cx="64008" cy="1495425"/>
          </a:xfrm>
          <a:prstGeom prst="roundRect">
            <a:avLst>
              <a:gd name="adj" fmla="val 50000"/>
            </a:avLst>
          </a:prstGeom>
          <a:solidFill>
            <a:srgbClr val="D64FCB"/>
          </a:solidFill>
          <a:ln>
            <a:noFill/>
          </a:ln>
        </p:spPr>
        <p:txBody>
          <a:bodyPr/>
          <a:lstStyle/>
          <a:p>
            <a:endParaRPr/>
          </a:p>
        </p:txBody>
      </p:sp>
      <p:sp>
        <p:nvSpPr>
          <p:cNvPr id="3" name="Breadcrumb">
            <a:extLst>
              <a:ext uri="{FF2B5EF4-FFF2-40B4-BE49-F238E27FC236}">
                <a16:creationId xmlns:a16="http://schemas.microsoft.com/office/drawing/2014/main" id="{15FB693E-9AE4-4228-A475-69B6DFAA1737}"/>
              </a:ext>
            </a:extLst>
          </p:cNvPr>
          <p:cNvSpPr>
            <a:spLocks noGrp="1"/>
          </p:cNvSpPr>
          <p:nvPr/>
        </p:nvSpPr>
        <p:spPr>
          <a:xfrm>
            <a:off x="762000" y="962025"/>
            <a:ext cx="4857750" cy="228600"/>
          </a:xfrm>
          <a:prstGeom prst="rect">
            <a:avLst/>
          </a:prstGeom>
          <a:noFill/>
          <a:ln w="0">
            <a:noFill/>
            <a:prstDash val="solid"/>
          </a:ln>
        </p:spPr>
        <p:txBody>
          <a:bodyPr lIns="91440" tIns="45720" rIns="91440" bIns="45720" anchor="t"/>
          <a:lstStyle/>
          <a:p>
            <a:pPr>
              <a:defRPr sz="1050" b="1">
                <a:solidFill>
                  <a:srgbClr val="FFB4F9"/>
                </a:solidFill>
              </a:defRPr>
            </a:pPr>
            <a:r>
              <a:rPr lang="en-US" sz="1050" b="1">
                <a:solidFill>
                  <a:srgbClr val="FFB4F9"/>
                </a:solidFill>
              </a:rPr>
              <a:t>TCM PROGRAM  ›  PROCESS PLANNING ART</a:t>
            </a:r>
          </a:p>
        </p:txBody>
      </p:sp>
      <p:sp>
        <p:nvSpPr>
          <p:cNvPr id="4" name="Title">
            <a:extLst>
              <a:ext uri="{FF2B5EF4-FFF2-40B4-BE49-F238E27FC236}">
                <a16:creationId xmlns:a16="http://schemas.microsoft.com/office/drawing/2014/main" id="{8E1A0EC9-28E4-4A26-BD96-D0776B2EF225}"/>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MARIGOLD</a:t>
            </a:r>
            <a:endParaRPr sz="2775" b="1">
              <a:solidFill>
                <a:srgbClr val="FFFFFF"/>
              </a:solidFill>
            </a:endParaRPr>
          </a:p>
        </p:txBody>
      </p:sp>
      <p:sp>
        <p:nvSpPr>
          <p:cNvPr id="5" name="Descriptor">
            <a:extLst>
              <a:ext uri="{FF2B5EF4-FFF2-40B4-BE49-F238E27FC236}">
                <a16:creationId xmlns:a16="http://schemas.microsoft.com/office/drawing/2014/main" id="{8143FFCD-FC0D-472C-BC0D-9C89FF351D7C}"/>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FDCFC"/>
                </a:solidFill>
              </a:defRPr>
            </a:pPr>
            <a:r>
              <a:rPr lang="en-US" sz="1350" i="1" dirty="0">
                <a:solidFill>
                  <a:srgbClr val="FFDCFC"/>
                </a:solidFill>
              </a:rPr>
              <a:t>Recipe authoring, Site Capability &amp; Compound operation in ERM</a:t>
            </a:r>
          </a:p>
        </p:txBody>
      </p:sp>
      <p:sp>
        <p:nvSpPr>
          <p:cNvPr id="950" name="Leadership Card"/>
          <p:cNvSpPr/>
          <p:nvPr/>
        </p:nvSpPr>
        <p:spPr>
          <a:xfrm>
            <a:off x="514350" y="2820000"/>
            <a:ext cx="3990000" cy="3450000"/>
          </a:xfrm>
          <a:prstGeom prst="roundRect">
            <a:avLst>
              <a:gd name="adj" fmla="val 5500"/>
            </a:avLst>
          </a:prstGeom>
          <a:solidFill>
            <a:srgbClr val="361433">
              <a:alpha val="82000"/>
            </a:srgbClr>
          </a:solidFill>
          <a:ln w="12700">
            <a:solidFill>
              <a:srgbClr val="D64FCB">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D64FCB"/>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D64FCB"/>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F0B6EB"/>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a:solidFill>
                  <a:srgbClr val="D64FCB"/>
                </a:solidFill>
              </a:rPr>
              <a:t>PROJECT · MFE_TCM_ERM</a:t>
            </a:r>
          </a:p>
          <a:p>
            <a:pPr marL="0" indent="0">
              <a:spcBef>
                <a:spcPts val="600"/>
              </a:spcBef>
              <a:buNone/>
            </a:pPr>
            <a:r>
              <a:rPr lang="en-US" sz="1150">
                <a:solidFill>
                  <a:srgbClr val="F0B6EB"/>
                </a:solidFill>
              </a:rPr>
              <a:t>Lean-Agile Leader</a:t>
            </a:r>
            <a:br>
              <a:rPr lang="en-US" sz="600"/>
            </a:br>
            <a:r>
              <a:rPr lang="en-US" sz="1350" b="1">
                <a:solidFill>
                  <a:srgbClr val="FFFFFF"/>
                </a:solidFill>
              </a:rPr>
              <a:t>Mayur Bhise</a:t>
            </a:r>
          </a:p>
          <a:p>
            <a:pPr marL="0" indent="0">
              <a:spcBef>
                <a:spcPts val="600"/>
              </a:spcBef>
              <a:buNone/>
            </a:pPr>
            <a:r>
              <a:rPr lang="en-US" sz="1150">
                <a:solidFill>
                  <a:srgbClr val="F0B6EB"/>
                </a:solidFill>
              </a:rPr>
              <a:t>Product Owner</a:t>
            </a:r>
            <a:br>
              <a:rPr lang="en-US" sz="600"/>
            </a:br>
            <a:r>
              <a:rPr lang="en-US" sz="1350" b="1">
                <a:solidFill>
                  <a:srgbClr val="FFFFFF"/>
                </a:solidFill>
              </a:rPr>
              <a:t>Raghavendra Kalal</a:t>
            </a:r>
          </a:p>
          <a:p>
            <a:pPr marL="0" indent="0">
              <a:spcBef>
                <a:spcPts val="600"/>
              </a:spcBef>
              <a:buNone/>
            </a:pPr>
            <a:r>
              <a:rPr lang="en-US" sz="1150">
                <a:solidFill>
                  <a:srgbClr val="F0B6EB"/>
                </a:solidFill>
              </a:rPr>
              <a:t>Scrum Master</a:t>
            </a:r>
            <a:br>
              <a:rPr lang="en-US" sz="600"/>
            </a:br>
            <a:r>
              <a:rPr lang="en-US" sz="1350" b="1">
                <a:solidFill>
                  <a:srgbClr val="FFFFFF"/>
                </a:solidFill>
              </a:rPr>
              <a:t>Mayur Bhise</a:t>
            </a:r>
          </a:p>
        </p:txBody>
      </p:sp>
      <p:sp>
        <p:nvSpPr>
          <p:cNvPr id="955" name="Ownership Card"/>
          <p:cNvSpPr/>
          <p:nvPr/>
        </p:nvSpPr>
        <p:spPr>
          <a:xfrm>
            <a:off x="4704350" y="2820000"/>
            <a:ext cx="5915650" cy="3450000"/>
          </a:xfrm>
          <a:prstGeom prst="roundRect">
            <a:avLst>
              <a:gd name="adj" fmla="val 5500"/>
            </a:avLst>
          </a:prstGeom>
          <a:solidFill>
            <a:srgbClr val="361433">
              <a:alpha val="82000"/>
            </a:srgbClr>
          </a:solidFill>
          <a:ln w="12700">
            <a:solidFill>
              <a:srgbClr val="D64FCB">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D64FCB"/>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D64FCB"/>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F0B6EB"/>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D64FCB"/>
                </a:solidFill>
              </a:rPr>
              <a:t>▪  </a:t>
            </a:r>
            <a:r>
              <a:rPr lang="en-US" sz="1350" dirty="0">
                <a:solidFill>
                  <a:srgbClr val="F0F8FA"/>
                </a:solidFill>
                <a:latin typeface="Segoe UI"/>
                <a:cs typeface="Segoe UI"/>
              </a:rPr>
              <a:t>Object-Level Navigation in Manage Work Package Page + Palette Tab</a:t>
            </a:r>
          </a:p>
          <a:p>
            <a:pPr marL="228600" indent="-228600">
              <a:spcBef>
                <a:spcPts val="200"/>
              </a:spcBef>
              <a:buNone/>
            </a:pPr>
            <a:r>
              <a:rPr lang="en-US" sz="1350" dirty="0">
                <a:solidFill>
                  <a:srgbClr val="D64FCB"/>
                </a:solidFill>
              </a:rPr>
              <a:t>▪  </a:t>
            </a:r>
            <a:r>
              <a:rPr lang="en-US" sz="1350" dirty="0">
                <a:solidFill>
                  <a:srgbClr val="F0F8FA"/>
                </a:solidFill>
                <a:latin typeface="Segoe UI"/>
                <a:cs typeface="Segoe UI"/>
              </a:rPr>
              <a:t>Expose IMM parameters in Information Material Tab</a:t>
            </a:r>
          </a:p>
          <a:p>
            <a:pPr marL="228600" indent="-228600">
              <a:spcBef>
                <a:spcPts val="200"/>
              </a:spcBef>
              <a:buNone/>
            </a:pPr>
            <a:r>
              <a:rPr lang="en-US" sz="1350" dirty="0">
                <a:solidFill>
                  <a:srgbClr val="D64FCB"/>
                </a:solidFill>
              </a:rPr>
              <a:t>▪  </a:t>
            </a:r>
            <a:r>
              <a:rPr lang="en-US" sz="1350" dirty="0">
                <a:solidFill>
                  <a:srgbClr val="F0F8FA"/>
                </a:solidFill>
                <a:latin typeface="Segoe UI"/>
                <a:cs typeface="Segoe UI"/>
              </a:rPr>
              <a:t>Site Capability check for Site Recipe Phase1</a:t>
            </a:r>
          </a:p>
          <a:p>
            <a:pPr marL="228600" indent="-228600">
              <a:spcBef>
                <a:spcPts val="200"/>
              </a:spcBef>
              <a:buNone/>
            </a:pPr>
            <a:r>
              <a:rPr lang="en-US" sz="1350" dirty="0">
                <a:solidFill>
                  <a:srgbClr val="D64FCB"/>
                </a:solidFill>
              </a:rPr>
              <a:t>▪  </a:t>
            </a:r>
            <a:r>
              <a:rPr lang="en-US" sz="1350" dirty="0">
                <a:solidFill>
                  <a:srgbClr val="F0F8FA"/>
                </a:solidFill>
                <a:latin typeface="Segoe UI"/>
                <a:cs typeface="Segoe UI"/>
              </a:rPr>
              <a:t>Support Work Instructions with Compound Operation</a:t>
            </a:r>
          </a:p>
          <a:p>
            <a:pPr marL="228600" indent="-228600">
              <a:spcBef>
                <a:spcPts val="200"/>
              </a:spcBef>
              <a:buNone/>
            </a:pPr>
            <a:r>
              <a:rPr lang="en-US" sz="1350" dirty="0">
                <a:solidFill>
                  <a:srgbClr val="D64FCB"/>
                </a:solidFill>
              </a:rPr>
              <a:t>▪  </a:t>
            </a:r>
            <a:r>
              <a:rPr lang="en-US" sz="1350" dirty="0">
                <a:solidFill>
                  <a:srgbClr val="F0F8FA"/>
                </a:solidFill>
                <a:latin typeface="Segoe UI"/>
                <a:cs typeface="Segoe UI"/>
              </a:rPr>
              <a:t>Supporting Import and Export of new data model of Conditional Flow</a:t>
            </a:r>
          </a:p>
        </p:txBody>
      </p:sp>
      <p:grpSp>
        <p:nvGrpSpPr>
          <p:cNvPr id="15" name="Vertical Spine - Flowers">
            <a:extLst>
              <a:ext uri="{FF2B5EF4-FFF2-40B4-BE49-F238E27FC236}">
                <a16:creationId xmlns:a16="http://schemas.microsoft.com/office/drawing/2014/main" id="{00BCD583-57FE-DE33-218F-3027C36389F2}"/>
              </a:ext>
            </a:extLst>
          </p:cNvPr>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8889F4DB-6A7C-1F55-5334-28EA89FEDBBE}"/>
                </a:ext>
              </a:extLst>
            </p:cNvPr>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59C41F33-0923-3D90-7E18-0B21DE93BC8E}"/>
                </a:ext>
              </a:extLst>
            </p:cNvPr>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6" action="ppaction://hlinksldjump"/>
              <a:extLst>
                <a:ext uri="{FF2B5EF4-FFF2-40B4-BE49-F238E27FC236}">
                  <a16:creationId xmlns:a16="http://schemas.microsoft.com/office/drawing/2014/main" id="{D3D38396-AF78-FC0E-0A78-717C80BEDCA0}"/>
                </a:ext>
              </a:extLst>
            </p:cNvPr>
            <p:cNvPicPr/>
            <p:nvPr/>
          </p:nvPicPr>
          <p:blipFill>
            <a:blip r:embed="rId7">
              <a:extLst>
                <a:ext uri="{BEBA8EAE-BF5A-486C-A8C5-ECC9F3942E4B}">
                  <a14:imgProps xmlns:a14="http://schemas.microsoft.com/office/drawing/2010/main">
                    <a14:imgLayer r:embed="rId8">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9" action="ppaction://hlinksldjump"/>
              <a:extLst>
                <a:ext uri="{FF2B5EF4-FFF2-40B4-BE49-F238E27FC236}">
                  <a16:creationId xmlns:a16="http://schemas.microsoft.com/office/drawing/2014/main" id="{4C26725D-A35A-B9A1-D780-1460B3A4C5C7}"/>
                </a:ext>
              </a:extLst>
            </p:cNvPr>
            <p:cNvPicPr/>
            <p:nvPr/>
          </p:nvPicPr>
          <p:blipFill>
            <a:blip r:embed="rId10">
              <a:extLst>
                <a:ext uri="{BEBA8EAE-BF5A-486C-A8C5-ECC9F3942E4B}">
                  <a14:imgProps xmlns:a14="http://schemas.microsoft.com/office/drawing/2010/main">
                    <a14:imgLayer r:embed="rId11">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2" action="ppaction://hlinksldjump"/>
              <a:extLst>
                <a:ext uri="{FF2B5EF4-FFF2-40B4-BE49-F238E27FC236}">
                  <a16:creationId xmlns:a16="http://schemas.microsoft.com/office/drawing/2014/main" id="{28C84DC8-7536-4250-6792-9CEDC4C509A2}"/>
                </a:ext>
              </a:extLst>
            </p:cNvPr>
            <p:cNvPicPr/>
            <p:nvPr/>
          </p:nvPicPr>
          <p:blipFill>
            <a:blip r:embed="rId13">
              <a:extLst>
                <a:ext uri="{BEBA8EAE-BF5A-486C-A8C5-ECC9F3942E4B}">
                  <a14:imgProps xmlns:a14="http://schemas.microsoft.com/office/drawing/2010/main">
                    <a14:imgLayer r:embed="rId14">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5" action="ppaction://hlinksldjump"/>
              <a:extLst>
                <a:ext uri="{FF2B5EF4-FFF2-40B4-BE49-F238E27FC236}">
                  <a16:creationId xmlns:a16="http://schemas.microsoft.com/office/drawing/2014/main" id="{68354B45-5B41-10BE-DE99-C1DCD300C92F}"/>
                </a:ext>
              </a:extLst>
            </p:cNvPr>
            <p:cNvPicPr/>
            <p:nvPr/>
          </p:nvPicPr>
          <p:blipFill>
            <a:blip r:embed="rId16">
              <a:extLst>
                <a:ext uri="{BEBA8EAE-BF5A-486C-A8C5-ECC9F3942E4B}">
                  <a14:imgProps xmlns:a14="http://schemas.microsoft.com/office/drawing/2010/main">
                    <a14:imgLayer r:embed="rId17">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8" action="ppaction://hlinksldjump"/>
              <a:extLst>
                <a:ext uri="{FF2B5EF4-FFF2-40B4-BE49-F238E27FC236}">
                  <a16:creationId xmlns:a16="http://schemas.microsoft.com/office/drawing/2014/main" id="{6355709B-C9F5-52D5-5F89-D7EFE68565CA}"/>
                </a:ext>
              </a:extLst>
            </p:cNvPr>
            <p:cNvPicPr/>
            <p:nvPr/>
          </p:nvPicPr>
          <p:blipFill>
            <a:blip r:embed="rId19">
              <a:extLst>
                <a:ext uri="{BEBA8EAE-BF5A-486C-A8C5-ECC9F3942E4B}">
                  <a14:imgProps xmlns:a14="http://schemas.microsoft.com/office/drawing/2010/main">
                    <a14:imgLayer r:embed="rId20">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612301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571B52"/>
              </a:gs>
              <a:gs pos="55000">
                <a:srgbClr val="30102D"/>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74670"/>
          <a:stretch>
            <a:fillRect/>
          </a:stretch>
        </p:blipFill>
        <p:spPr>
          <a:xfrm>
            <a:off x="0" y="0"/>
            <a:ext cx="10950000" cy="1560000"/>
          </a:xfrm>
          <a:prstGeom prst="rect">
            <a:avLst/>
          </a:prstGeom>
        </p:spPr>
      </p:pic>
      <p:sp>
        <p:nvSpPr>
          <p:cNvPr id="22" name="Header scrim" hidden="1"/>
          <p:cNvSpPr>
            <a:spLocks/>
          </p:cNvSpPr>
          <p:nvPr/>
        </p:nvSpPr>
        <p:spPr>
          <a:xfrm>
            <a:off x="0" y="0"/>
            <a:ext cx="10950000" cy="1560000"/>
          </a:xfrm>
          <a:prstGeom prst="rect">
            <a:avLst/>
          </a:prstGeom>
          <a:gradFill>
            <a:gsLst>
              <a:gs pos="0">
                <a:srgbClr val="2E0D2B">
                  <a:alpha val="93000"/>
                </a:srgbClr>
              </a:gs>
              <a:gs pos="100000">
                <a:srgbClr val="2E0D2B">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D64FCB"/>
          </a:solidFill>
          <a:ln>
            <a:noFill/>
          </a:ln>
        </p:spPr>
        <p:txBody>
          <a:bodyPr/>
          <a:lstStyle/>
          <a:p>
            <a:endParaRPr/>
          </a:p>
        </p:txBody>
      </p:sp>
      <p:sp>
        <p:nvSpPr>
          <p:cNvPr id="24" name="Eyebrow"/>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D64FCB"/>
                </a:solidFill>
              </a:rPr>
              <a:t>FEATURE INDEX  ·  PI-OCT26 — SD #1  ·  5 FEATURES  (5 SDD)</a:t>
            </a: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MARIGOLD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a:solidFill>
                  <a:srgbClr val="F2CFEF"/>
                </a:solidFill>
              </a:rPr>
              <a:t>Process Planning ART  ›  PI-OCT26 SD #1 </a:t>
            </a:r>
            <a:r>
              <a:rPr lang="en-US" sz="1150" i="1">
                <a:solidFill>
                  <a:srgbClr val="DECFF2"/>
                </a:solidFill>
              </a:rPr>
              <a:t>· </a:t>
            </a:r>
            <a:r>
              <a:rPr lang="en-US" sz="1150" i="1">
                <a:solidFill>
                  <a:srgbClr val="D8D0F1"/>
                </a:solidFill>
              </a:rPr>
              <a:t>5 FEATURES (5 SDD)</a:t>
            </a:r>
            <a:endParaRPr lang="en-US" sz="1150" i="1">
              <a:solidFill>
                <a:srgbClr val="F2CFEF"/>
              </a:solidFill>
            </a:endParaRPr>
          </a:p>
        </p:txBody>
      </p:sp>
      <p:graphicFrame>
        <p:nvGraphicFramePr>
          <p:cNvPr id="40" name="Feature Index Table"/>
          <p:cNvGraphicFramePr>
            <a:graphicFrameLocks/>
          </p:cNvGraphicFramePr>
          <p:nvPr>
            <p:extLst>
              <p:ext uri="{D42A27DB-BD31-4B8C-83A1-F6EECF244321}">
                <p14:modId xmlns:p14="http://schemas.microsoft.com/office/powerpoint/2010/main" val="2092718713"/>
              </p:ext>
            </p:extLst>
          </p:nvPr>
        </p:nvGraphicFramePr>
        <p:xfrm>
          <a:off x="480000" y="1780000"/>
          <a:ext cx="10370000" cy="3464800"/>
        </p:xfrm>
        <a:graphic>
          <a:graphicData uri="http://schemas.openxmlformats.org/drawingml/2006/table">
            <a:tbl>
              <a:tblPr firstRow="1"/>
              <a:tblGrid>
                <a:gridCol w="1323400">
                  <a:extLst>
                    <a:ext uri="{9D8B030D-6E8A-4147-A177-3AD203B41FA5}">
                      <a16:colId xmlns:a16="http://schemas.microsoft.com/office/drawing/2014/main" val="20000"/>
                    </a:ext>
                  </a:extLst>
                </a:gridCol>
                <a:gridCol w="746600">
                  <a:extLst>
                    <a:ext uri="{9D8B030D-6E8A-4147-A177-3AD203B41FA5}">
                      <a16:colId xmlns:a16="http://schemas.microsoft.com/office/drawing/2014/main" val="20090"/>
                    </a:ext>
                  </a:extLst>
                </a:gridCol>
                <a:gridCol w="1319267">
                  <a:extLst>
                    <a:ext uri="{9D8B030D-6E8A-4147-A177-3AD203B41FA5}">
                      <a16:colId xmlns:a16="http://schemas.microsoft.com/office/drawing/2014/main" val="20001"/>
                    </a:ext>
                  </a:extLst>
                </a:gridCol>
                <a:gridCol w="4191000">
                  <a:extLst>
                    <a:ext uri="{9D8B030D-6E8A-4147-A177-3AD203B41FA5}">
                      <a16:colId xmlns:a16="http://schemas.microsoft.com/office/drawing/2014/main" val="20002"/>
                    </a:ext>
                  </a:extLst>
                </a:gridCol>
                <a:gridCol w="1473200">
                  <a:extLst>
                    <a:ext uri="{9D8B030D-6E8A-4147-A177-3AD203B41FA5}">
                      <a16:colId xmlns:a16="http://schemas.microsoft.com/office/drawing/2014/main" val="20003"/>
                    </a:ext>
                  </a:extLst>
                </a:gridCol>
                <a:gridCol w="1316533">
                  <a:extLst>
                    <a:ext uri="{9D8B030D-6E8A-4147-A177-3AD203B41FA5}">
                      <a16:colId xmlns:a16="http://schemas.microsoft.com/office/drawing/2014/main" val="20004"/>
                    </a:ext>
                  </a:extLst>
                </a:gridCol>
              </a:tblGrid>
              <a:tr h="392000">
                <a:tc>
                  <a:txBody>
                    <a:bodyPr/>
                    <a:lstStyle/>
                    <a:p>
                      <a:pPr algn="l"/>
                      <a:r>
                        <a:rPr lang="en-US" sz="1400" b="1" spc="30">
                          <a:solidFill>
                            <a:srgbClr val="FFFFFF"/>
                          </a:solidFill>
                        </a:rPr>
                        <a:t>TEAM (FLOWER)</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tc>
                  <a:txBody>
                    <a:bodyPr/>
                    <a:lstStyle/>
                    <a:p>
                      <a:pPr algn="ctr"/>
                      <a:r>
                        <a:rPr lang="en-US" sz="1400" b="1">
                          <a:solidFill>
                            <a:srgbClr val="FFFFFF"/>
                          </a:solidFill>
                        </a:rPr>
                        <a:t>SDD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tc>
                  <a:txBody>
                    <a:bodyPr/>
                    <a:lstStyle/>
                    <a:p>
                      <a:pPr algn="l"/>
                      <a:r>
                        <a:rPr lang="en-US" sz="1400" b="1" spc="30">
                          <a:solidFill>
                            <a:srgbClr val="FFFFFF"/>
                          </a:solidFill>
                        </a:rPr>
                        <a:t>FEATURE ID</a:t>
                      </a:r>
                    </a:p>
                  </a:txBody>
                  <a:tcPr marL="72000" marR="54000" marT="32000" marB="32000" anchor="ctr">
                    <a:lnL w="6350" cap="flat" cmpd="sng" algn="ctr">
                      <a:solidFill>
                        <a:srgbClr val="D64FCB">
                          <a:alpha val="82000"/>
                        </a:srgbClr>
                      </a:solidFill>
                      <a:prstDash val="solid"/>
                      <a:round/>
                      <a:headEnd type="none" w="med" len="med"/>
                      <a:tailEnd type="none" w="med" len="med"/>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tc>
                  <a:txBody>
                    <a:bodyPr/>
                    <a:lstStyle/>
                    <a:p>
                      <a:pPr algn="l"/>
                      <a:r>
                        <a:rPr lang="en-US" sz="1400" b="1" spc="30">
                          <a:solidFill>
                            <a:srgbClr val="FFFFFF"/>
                          </a:solidFill>
                        </a:rPr>
                        <a:t>FEATURE NAME</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tc>
                  <a:txBody>
                    <a:bodyPr/>
                    <a:lstStyle/>
                    <a:p>
                      <a:pPr algn="ctr"/>
                      <a:r>
                        <a:rPr lang="en-US" sz="1400" b="1" spc="30">
                          <a:solidFill>
                            <a:srgbClr val="FFFFFF"/>
                          </a:solidFill>
                        </a:rPr>
                        <a:t>TARGET RELEASE</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tc>
                  <a:txBody>
                    <a:bodyPr/>
                    <a:lstStyle/>
                    <a:p>
                      <a:pPr algn="l"/>
                      <a:r>
                        <a:rPr lang="en-US" sz="1400" b="1" spc="30">
                          <a:solidFill>
                            <a:srgbClr val="FFFFFF"/>
                          </a:solidFill>
                        </a:rPr>
                        <a:t>WHO IT’S FOR</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D64FCB">
                        <a:alpha val="92000"/>
                      </a:srgbClr>
                    </a:solidFill>
                  </a:tcPr>
                </a:tc>
                <a:extLst>
                  <a:ext uri="{0D108BD9-81ED-4DB2-BD59-A6C34878D82A}">
                    <a16:rowId xmlns:a16="http://schemas.microsoft.com/office/drawing/2014/main" val="10000"/>
                  </a:ext>
                </a:extLst>
              </a:tr>
              <a:tr h="656500">
                <a:tc>
                  <a:txBody>
                    <a:bodyPr/>
                    <a:lstStyle/>
                    <a:p>
                      <a:pPr algn="l"/>
                      <a:r>
                        <a:rPr lang="en-US" sz="1400" b="1">
                          <a:solidFill>
                            <a:srgbClr val="F54CE7"/>
                          </a:solidFill>
                        </a:rPr>
                        <a:t>Marigold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ctr"/>
                      <a:r>
                        <a:rPr lang="en-US" sz="1400" b="1">
                          <a:solidFill>
                            <a:srgbClr val="F2CFEF"/>
                          </a:solidFill>
                        </a:rPr>
                        <a:t>SDD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l"/>
                      <a:r>
                        <a:rPr lang="en-IN" sz="1400">
                          <a:solidFill>
                            <a:srgbClr val="FAF0F9"/>
                          </a:solidFill>
                          <a:hlinkClick r:id="rId3">
                            <a:extLst>
                              <a:ext uri="{A12FA001-AC4F-418D-AE19-62706E023703}">
                                <ahyp:hlinkClr xmlns:ahyp="http://schemas.microsoft.com/office/drawing/2018/hyperlinkcolor" val="tx"/>
                              </a:ext>
                            </a:extLst>
                          </a:hlinkClick>
                        </a:rPr>
                        <a:t>TCM-471804</a:t>
                      </a:r>
                      <a:r>
                        <a:rPr lang="en-IN" sz="1400">
                          <a:solidFill>
                            <a:srgbClr val="FAF0F9"/>
                          </a:solidFill>
                        </a:rPr>
                        <a:t> </a:t>
                      </a:r>
                      <a:endParaRPr lang="en-US" sz="1400" u="sng">
                        <a:solidFill>
                          <a:srgbClr val="F5B8F0"/>
                        </a:solidFill>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marL="0" indent="0" algn="l" rtl="0" eaLnBrk="1" fontAlgn="b" latinLnBrk="0" hangingPunct="1">
                        <a:buClr>
                          <a:srgbClr val="D64FCB"/>
                        </a:buClr>
                        <a:buSzPct val="90000"/>
                        <a:buFont typeface="Arial"/>
                        <a:buNone/>
                      </a:pPr>
                      <a:r>
                        <a:rPr lang="en-IN" sz="1400" b="1">
                          <a:solidFill>
                            <a:srgbClr val="F2CFEF"/>
                          </a:solidFill>
                          <a:latin typeface="+mn-lt"/>
                          <a:ea typeface="+mn-ea"/>
                          <a:cs typeface="+mn-cs"/>
                        </a:rPr>
                        <a:t>Object-Level Navigation in Manage Work Package Page + Palette Tab</a:t>
                      </a:r>
                    </a:p>
                    <a:p>
                      <a:pPr marL="0" algn="l">
                        <a:buNone/>
                      </a:pPr>
                      <a:endParaRPr lang="en-US" sz="1400" b="1">
                        <a:solidFill>
                          <a:srgbClr val="F2CFEF"/>
                        </a:solidFill>
                        <a:latin typeface="+mn-lt"/>
                        <a:ea typeface="+mn-ea"/>
                        <a:cs typeface="+mn-cs"/>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ctr"/>
                      <a:r>
                        <a:rPr lang="en-US" sz="1400" b="1">
                          <a:solidFill>
                            <a:srgbClr val="F2CFEF"/>
                          </a:solidFill>
                        </a:rPr>
                        <a:t>TC2612</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l"/>
                      <a:r>
                        <a:rPr lang="en-US" sz="1400" i="1">
                          <a:solidFill>
                            <a:srgbClr val="D6C2D4"/>
                          </a:solidFill>
                        </a:rPr>
                        <a:t>PepsiCo</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extLst>
                  <a:ext uri="{0D108BD9-81ED-4DB2-BD59-A6C34878D82A}">
                    <a16:rowId xmlns:a16="http://schemas.microsoft.com/office/drawing/2014/main" val="10003"/>
                  </a:ext>
                </a:extLst>
              </a:tr>
              <a:tr h="656500">
                <a:tc>
                  <a:txBody>
                    <a:bodyPr/>
                    <a:lstStyle/>
                    <a:p>
                      <a:pPr algn="l"/>
                      <a:r>
                        <a:rPr lang="en-US" sz="1400" b="1">
                          <a:solidFill>
                            <a:srgbClr val="F54CE7"/>
                          </a:solidFill>
                        </a:rPr>
                        <a:t>Marigold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algn="ctr"/>
                      <a:r>
                        <a:rPr lang="en-US" sz="1400" b="1">
                          <a:solidFill>
                            <a:srgbClr val="F2CFEF"/>
                          </a:solidFill>
                        </a:rPr>
                        <a:t>SDD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algn="l"/>
                      <a:r>
                        <a:rPr lang="en-IN" sz="1400">
                          <a:solidFill>
                            <a:srgbClr val="FAF0F9"/>
                          </a:solidFill>
                          <a:hlinkClick r:id="rId4">
                            <a:extLst>
                              <a:ext uri="{A12FA001-AC4F-418D-AE19-62706E023703}">
                                <ahyp:hlinkClr xmlns:ahyp="http://schemas.microsoft.com/office/drawing/2018/hyperlinkcolor" val="tx"/>
                              </a:ext>
                            </a:extLst>
                          </a:hlinkClick>
                        </a:rPr>
                        <a:t>TCM-463049</a:t>
                      </a:r>
                      <a:endParaRPr lang="en-US" sz="1400" u="sng">
                        <a:solidFill>
                          <a:srgbClr val="F5B8F0"/>
                        </a:solidFill>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5E1458">
                        <a:alpha val="100000"/>
                      </a:srgbClr>
                    </a:solidFill>
                  </a:tcPr>
                </a:tc>
                <a:tc>
                  <a:txBody>
                    <a:bodyPr/>
                    <a:lstStyle/>
                    <a:p>
                      <a:pPr marL="0" indent="0" algn="l" rtl="0" eaLnBrk="1" fontAlgn="b" latinLnBrk="0" hangingPunct="1">
                        <a:buClr>
                          <a:srgbClr val="D64FCB"/>
                        </a:buClr>
                        <a:buSzPct val="90000"/>
                        <a:buFont typeface="Arial"/>
                        <a:buNone/>
                      </a:pPr>
                      <a:r>
                        <a:rPr lang="en-IN" sz="1400" b="1">
                          <a:solidFill>
                            <a:srgbClr val="F2CFEF"/>
                          </a:solidFill>
                          <a:latin typeface="+mn-lt"/>
                          <a:ea typeface="+mn-ea"/>
                          <a:cs typeface="+mn-cs"/>
                        </a:rPr>
                        <a:t>Expose IMM parameters in Information Material Tab</a:t>
                      </a:r>
                    </a:p>
                    <a:p>
                      <a:pPr marL="0" algn="l">
                        <a:buNone/>
                      </a:pPr>
                      <a:endParaRPr lang="en-US" sz="1400" b="1">
                        <a:solidFill>
                          <a:srgbClr val="F2CFEF"/>
                        </a:solidFill>
                        <a:latin typeface="+mn-lt"/>
                        <a:ea typeface="+mn-ea"/>
                        <a:cs typeface="+mn-cs"/>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5E1458">
                        <a:alpha val="100000"/>
                      </a:srgbClr>
                    </a:solidFill>
                  </a:tcPr>
                </a:tc>
                <a:tc>
                  <a:txBody>
                    <a:bodyPr/>
                    <a:lstStyle/>
                    <a:p>
                      <a:pPr algn="ctr"/>
                      <a:r>
                        <a:rPr lang="en-US" sz="1400" b="1">
                          <a:solidFill>
                            <a:srgbClr val="F2CFEF"/>
                          </a:solidFill>
                        </a:rPr>
                        <a:t>TC2612</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5E1458">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D6C2D4"/>
                          </a:solidFill>
                          <a:effectLst/>
                          <a:uLnTx/>
                          <a:uFillTx/>
                          <a:latin typeface="Calibri"/>
                          <a:ea typeface="Calibri"/>
                          <a:cs typeface="Calibri"/>
                        </a:rPr>
                        <a:t>PepsiCo</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5E1458">
                        <a:alpha val="100000"/>
                      </a:srgbClr>
                    </a:solidFill>
                  </a:tcPr>
                </a:tc>
                <a:extLst>
                  <a:ext uri="{0D108BD9-81ED-4DB2-BD59-A6C34878D82A}">
                    <a16:rowId xmlns:a16="http://schemas.microsoft.com/office/drawing/2014/main" val="10004"/>
                  </a:ext>
                </a:extLst>
              </a:tr>
              <a:tr h="478500">
                <a:tc>
                  <a:txBody>
                    <a:bodyPr/>
                    <a:lstStyle/>
                    <a:p>
                      <a:pPr algn="l"/>
                      <a:r>
                        <a:rPr lang="en-US" sz="1400" b="1">
                          <a:solidFill>
                            <a:srgbClr val="F54CE7"/>
                          </a:solidFill>
                        </a:rPr>
                        <a:t>Marigold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ctr"/>
                      <a:r>
                        <a:rPr lang="en-US" sz="1400" b="1">
                          <a:solidFill>
                            <a:srgbClr val="F2CFEF"/>
                          </a:solidFill>
                        </a:rPr>
                        <a:t>SDD</a:t>
                      </a:r>
                    </a:p>
                  </a:txBody>
                  <a:tcPr marL="72000" marR="54000" marT="32000" marB="32000" anchor="ctr">
                    <a:lnL w="6350">
                      <a:solidFill>
                        <a:srgbClr val="D64FCB">
                          <a:alpha val="82000"/>
                        </a:srgbClr>
                      </a:solidFill>
                    </a:lnL>
                    <a:lnR w="6350" cap="flat" cmpd="sng" algn="ctr">
                      <a:solidFill>
                        <a:srgbClr val="D64FCB">
                          <a:alpha val="82000"/>
                        </a:srgbClr>
                      </a:solidFill>
                      <a:prstDash val="solid"/>
                      <a:round/>
                      <a:headEnd type="none" w="med" len="med"/>
                      <a:tailEnd type="none" w="med" len="med"/>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l"/>
                      <a:r>
                        <a:rPr lang="en-IN" sz="1400">
                          <a:solidFill>
                            <a:srgbClr val="FAF0F9"/>
                          </a:solidFill>
                          <a:hlinkClick r:id="rId5">
                            <a:extLst>
                              <a:ext uri="{A12FA001-AC4F-418D-AE19-62706E023703}">
                                <ahyp:hlinkClr xmlns:ahyp="http://schemas.microsoft.com/office/drawing/2018/hyperlinkcolor" val="tx"/>
                              </a:ext>
                            </a:extLst>
                          </a:hlinkClick>
                        </a:rPr>
                        <a:t>TCM-443430</a:t>
                      </a:r>
                      <a:endParaRPr lang="en-US" sz="1400" u="sng">
                        <a:solidFill>
                          <a:srgbClr val="F5B8F0"/>
                        </a:solidFill>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marL="0" indent="0" algn="l" rtl="0" eaLnBrk="1" fontAlgn="b" latinLnBrk="0" hangingPunct="1">
                        <a:buClr>
                          <a:srgbClr val="D64FCB"/>
                        </a:buClr>
                        <a:buSzPct val="90000"/>
                        <a:buFont typeface="Arial"/>
                        <a:buNone/>
                      </a:pPr>
                      <a:r>
                        <a:rPr lang="en-IN" sz="1400" b="1">
                          <a:solidFill>
                            <a:srgbClr val="F2CFEF"/>
                          </a:solidFill>
                          <a:latin typeface="+mn-lt"/>
                          <a:ea typeface="+mn-ea"/>
                          <a:cs typeface="+mn-cs"/>
                        </a:rPr>
                        <a:t>Site Capability check for Site/General Recipe Phase1</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algn="ctr"/>
                      <a:r>
                        <a:rPr lang="en-US" sz="1400" b="1">
                          <a:solidFill>
                            <a:srgbClr val="F2CFEF"/>
                          </a:solidFill>
                        </a:rPr>
                        <a:t>TC2612</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D6C2D4"/>
                          </a:solidFill>
                          <a:effectLst/>
                          <a:uLnTx/>
                          <a:uFillTx/>
                          <a:latin typeface="Calibri"/>
                          <a:ea typeface="Calibri"/>
                          <a:cs typeface="Calibri"/>
                        </a:rPr>
                        <a:t>Pharma</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2E082B">
                        <a:alpha val="100000"/>
                      </a:srgbClr>
                    </a:solidFill>
                  </a:tcPr>
                </a:tc>
                <a:extLst>
                  <a:ext uri="{0D108BD9-81ED-4DB2-BD59-A6C34878D82A}">
                    <a16:rowId xmlns:a16="http://schemas.microsoft.com/office/drawing/2014/main" val="10005"/>
                  </a:ext>
                </a:extLst>
              </a:tr>
              <a:tr h="478500">
                <a:tc>
                  <a:txBody>
                    <a:bodyPr/>
                    <a:lstStyle/>
                    <a:p>
                      <a:pPr algn="l"/>
                      <a:r>
                        <a:rPr lang="en-US" sz="1400" b="1">
                          <a:solidFill>
                            <a:srgbClr val="F54CE7"/>
                          </a:solidFill>
                        </a:rPr>
                        <a:t>Marigold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algn="ctr"/>
                      <a:r>
                        <a:rPr lang="en-US" sz="1400" b="1">
                          <a:solidFill>
                            <a:srgbClr val="F2CFEF"/>
                          </a:solidFill>
                        </a:rPr>
                        <a:t>SDD</a:t>
                      </a:r>
                    </a:p>
                  </a:txBody>
                  <a:tcPr marL="72000" marR="54000" marT="32000" marB="32000" anchor="ctr">
                    <a:lnL w="6350">
                      <a:solidFill>
                        <a:srgbClr val="D64FCB">
                          <a:alpha val="82000"/>
                        </a:srgbClr>
                      </a:solidFill>
                    </a:lnL>
                    <a:lnR w="6350" cap="flat" cmpd="sng" algn="ctr">
                      <a:solidFill>
                        <a:srgbClr val="D64FCB">
                          <a:alpha val="82000"/>
                        </a:srgbClr>
                      </a:solidFill>
                      <a:prstDash val="solid"/>
                      <a:round/>
                      <a:headEnd type="none" w="med" len="med"/>
                      <a:tailEnd type="none" w="med" len="med"/>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marL="0" algn="l">
                        <a:buNone/>
                      </a:pPr>
                      <a:r>
                        <a:rPr lang="en-IN" sz="1400">
                          <a:solidFill>
                            <a:srgbClr val="FAF0F9"/>
                          </a:solidFill>
                          <a:latin typeface="+mn-lt"/>
                          <a:ea typeface="+mn-ea"/>
                          <a:cs typeface="+mn-cs"/>
                          <a:hlinkClick r:id="rId6">
                            <a:extLst>
                              <a:ext uri="{A12FA001-AC4F-418D-AE19-62706E023703}">
                                <ahyp:hlinkClr xmlns:ahyp="http://schemas.microsoft.com/office/drawing/2018/hyperlinkcolor" val="tx"/>
                              </a:ext>
                            </a:extLst>
                          </a:hlinkClick>
                        </a:rPr>
                        <a:t>TCM-469163</a:t>
                      </a:r>
                      <a:endParaRPr lang="en-US" sz="1400">
                        <a:solidFill>
                          <a:srgbClr val="FAF0F9"/>
                        </a:solidFill>
                        <a:latin typeface="+mn-lt"/>
                        <a:ea typeface="+mn-ea"/>
                        <a:cs typeface="+mn-cs"/>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marL="0" indent="0" algn="l" rtl="0" eaLnBrk="1" fontAlgn="b" latinLnBrk="0" hangingPunct="1">
                        <a:buClr>
                          <a:srgbClr val="D64FCB"/>
                        </a:buClr>
                        <a:buSzPct val="90000"/>
                        <a:buFont typeface="Arial"/>
                        <a:buNone/>
                      </a:pPr>
                      <a:r>
                        <a:rPr lang="en-US" sz="1400" b="1">
                          <a:solidFill>
                            <a:srgbClr val="F2CFEF"/>
                          </a:solidFill>
                          <a:latin typeface="+mn-lt"/>
                          <a:ea typeface="+mn-ea"/>
                          <a:cs typeface="+mn-cs"/>
                        </a:rPr>
                        <a:t>Support Work Instructions with Compound Operation</a:t>
                      </a:r>
                      <a:endParaRPr lang="en-IN" sz="1400" b="1">
                        <a:solidFill>
                          <a:srgbClr val="F2CFEF"/>
                        </a:solidFill>
                        <a:latin typeface="+mn-lt"/>
                        <a:ea typeface="+mn-ea"/>
                        <a:cs typeface="+mn-cs"/>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algn="ctr"/>
                      <a:r>
                        <a:rPr lang="en-US" sz="1400" b="1">
                          <a:solidFill>
                            <a:srgbClr val="F2CFEF"/>
                          </a:solidFill>
                        </a:rPr>
                        <a:t>TC2612</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D6C2D4"/>
                          </a:solidFill>
                          <a:effectLst/>
                          <a:uLnTx/>
                          <a:uFillTx/>
                          <a:latin typeface="Calibri"/>
                          <a:ea typeface="Calibri"/>
                          <a:cs typeface="Calibri"/>
                        </a:rPr>
                        <a:t>Pharma</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a:solidFill>
                        <a:srgbClr val="D64FCB">
                          <a:alpha val="82000"/>
                        </a:srgbClr>
                      </a:solidFill>
                    </a:lnB>
                    <a:solidFill>
                      <a:srgbClr val="5E1458">
                        <a:alpha val="100000"/>
                      </a:srgbClr>
                    </a:solidFill>
                  </a:tcPr>
                </a:tc>
                <a:extLst>
                  <a:ext uri="{0D108BD9-81ED-4DB2-BD59-A6C34878D82A}">
                    <a16:rowId xmlns:a16="http://schemas.microsoft.com/office/drawing/2014/main" val="10006"/>
                  </a:ext>
                </a:extLst>
              </a:tr>
              <a:tr h="656500">
                <a:tc>
                  <a:txBody>
                    <a:bodyPr/>
                    <a:lstStyle/>
                    <a:p>
                      <a:pPr algn="l"/>
                      <a:r>
                        <a:rPr lang="en-US" sz="1400" b="1">
                          <a:solidFill>
                            <a:srgbClr val="F54CE7"/>
                          </a:solidFill>
                        </a:rPr>
                        <a:t>Marigold</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tc>
                  <a:txBody>
                    <a:bodyPr/>
                    <a:lstStyle/>
                    <a:p>
                      <a:pPr algn="ctr"/>
                      <a:r>
                        <a:rPr lang="en-US" sz="1400" b="1">
                          <a:solidFill>
                            <a:srgbClr val="F2CFEF"/>
                          </a:solidFill>
                        </a:rPr>
                        <a:t>SDD</a:t>
                      </a:r>
                    </a:p>
                  </a:txBody>
                  <a:tcPr marL="72000" marR="54000" marT="32000" marB="32000" anchor="ctr">
                    <a:lnL w="6350">
                      <a:solidFill>
                        <a:srgbClr val="D64FCB">
                          <a:alpha val="82000"/>
                        </a:srgbClr>
                      </a:solidFill>
                    </a:lnL>
                    <a:lnR w="6350" cap="flat" cmpd="sng" algn="ctr">
                      <a:solidFill>
                        <a:srgbClr val="D64FCB">
                          <a:alpha val="82000"/>
                        </a:srgbClr>
                      </a:solidFill>
                      <a:prstDash val="solid"/>
                      <a:round/>
                      <a:headEnd type="none" w="med" len="med"/>
                      <a:tailEnd type="none" w="med" len="med"/>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tc>
                  <a:txBody>
                    <a:bodyPr/>
                    <a:lstStyle/>
                    <a:p>
                      <a:pPr algn="l"/>
                      <a:r>
                        <a:rPr lang="en-IN" sz="1400">
                          <a:solidFill>
                            <a:srgbClr val="FAF0F9"/>
                          </a:solidFill>
                          <a:hlinkClick r:id="rId7">
                            <a:extLst>
                              <a:ext uri="{A12FA001-AC4F-418D-AE19-62706E023703}">
                                <ahyp:hlinkClr xmlns:ahyp="http://schemas.microsoft.com/office/drawing/2018/hyperlinkcolor" val="tx"/>
                              </a:ext>
                            </a:extLst>
                          </a:hlinkClick>
                        </a:rPr>
                        <a:t>TCM-471924</a:t>
                      </a:r>
                      <a:endParaRPr lang="en-US" sz="1400" u="sng">
                        <a:solidFill>
                          <a:srgbClr val="F5B8F0"/>
                        </a:solidFill>
                      </a:endParaRP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400" b="1">
                          <a:solidFill>
                            <a:srgbClr val="F2CFEF"/>
                          </a:solidFill>
                          <a:latin typeface="+mn-lt"/>
                          <a:ea typeface="+mn-ea"/>
                          <a:cs typeface="+mn-cs"/>
                        </a:rPr>
                        <a:t>Supporting Import and Export of new data model of Conditional Flow</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tc>
                  <a:txBody>
                    <a:bodyPr/>
                    <a:lstStyle/>
                    <a:p>
                      <a:pPr algn="ctr"/>
                      <a:r>
                        <a:rPr lang="en-US" sz="1400" b="1">
                          <a:solidFill>
                            <a:srgbClr val="F2CFEF"/>
                          </a:solidFill>
                        </a:rPr>
                        <a:t>TC2612</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a:ln>
                            <a:noFill/>
                          </a:ln>
                          <a:solidFill>
                            <a:srgbClr val="D6C2D4"/>
                          </a:solidFill>
                          <a:effectLst/>
                          <a:uLnTx/>
                          <a:uFillTx/>
                          <a:latin typeface="+mn-lt"/>
                          <a:ea typeface="+mn-ea"/>
                          <a:cs typeface="+mn-cs"/>
                        </a:rPr>
                        <a:t>Pharma</a:t>
                      </a:r>
                    </a:p>
                  </a:txBody>
                  <a:tcPr marL="72000" marR="54000" marT="32000" marB="32000" anchor="ctr">
                    <a:lnL w="6350">
                      <a:solidFill>
                        <a:srgbClr val="D64FCB">
                          <a:alpha val="82000"/>
                        </a:srgbClr>
                      </a:solidFill>
                    </a:lnL>
                    <a:lnR w="6350">
                      <a:solidFill>
                        <a:srgbClr val="D64FCB">
                          <a:alpha val="82000"/>
                        </a:srgbClr>
                      </a:solidFill>
                    </a:lnR>
                    <a:lnT w="6350">
                      <a:solidFill>
                        <a:srgbClr val="D64FCB">
                          <a:alpha val="82000"/>
                        </a:srgbClr>
                      </a:solidFill>
                    </a:lnT>
                    <a:lnB w="6350" cap="flat" cmpd="sng" algn="ctr">
                      <a:solidFill>
                        <a:srgbClr val="D64FCB">
                          <a:alpha val="82000"/>
                        </a:srgbClr>
                      </a:solidFill>
                      <a:prstDash val="solid"/>
                      <a:round/>
                      <a:headEnd type="none" w="med" len="med"/>
                      <a:tailEnd type="none" w="med" len="med"/>
                    </a:lnB>
                    <a:solidFill>
                      <a:srgbClr val="2E082B">
                        <a:alpha val="100000"/>
                      </a:srgbClr>
                    </a:solidFill>
                  </a:tcPr>
                </a:tc>
                <a:extLst>
                  <a:ext uri="{0D108BD9-81ED-4DB2-BD59-A6C34878D82A}">
                    <a16:rowId xmlns:a16="http://schemas.microsoft.com/office/drawing/2014/main" val="10007"/>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8"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9">
              <a:extLst>
                <a:ext uri="{BEBA8EAE-BF5A-486C-A8C5-ECC9F3942E4B}">
                  <a14:imgProps xmlns:a14="http://schemas.microsoft.com/office/drawing/2010/main">
                    <a14:imgLayer r:embed="rId10">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11"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12">
              <a:extLst>
                <a:ext uri="{BEBA8EAE-BF5A-486C-A8C5-ECC9F3942E4B}">
                  <a14:imgProps xmlns:a14="http://schemas.microsoft.com/office/drawing/2010/main">
                    <a14:imgLayer r:embed="rId13">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4"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5">
              <a:extLst>
                <a:ext uri="{BEBA8EAE-BF5A-486C-A8C5-ECC9F3942E4B}">
                  <a14:imgProps xmlns:a14="http://schemas.microsoft.com/office/drawing/2010/main">
                    <a14:imgLayer r:embed="rId16">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7"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8">
              <a:extLst>
                <a:ext uri="{BEBA8EAE-BF5A-486C-A8C5-ECC9F3942E4B}">
                  <a14:imgProps xmlns:a14="http://schemas.microsoft.com/office/drawing/2010/main">
                    <a14:imgLayer r:embed="rId19">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20"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21">
              <a:extLst>
                <a:ext uri="{BEBA8EAE-BF5A-486C-A8C5-ECC9F3942E4B}">
                  <a14:imgProps xmlns:a14="http://schemas.microsoft.com/office/drawing/2010/main">
                    <a14:imgLayer r:embed="rId22">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2268152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A56DC-DB13-E53D-39A2-38803C019153}"/>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A789599E-6383-C672-92E1-A665AB8C8C21}"/>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571B52"/>
              </a:gs>
              <a:gs pos="55000">
                <a:srgbClr val="30102D"/>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B44F89F8-F1EE-549C-F932-359E2F4B0460}"/>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AD11FF55-3190-085D-87F8-82527D106895}"/>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E0D2B">
                  <a:alpha val="93000"/>
                </a:srgbClr>
              </a:gs>
              <a:gs pos="100000">
                <a:srgbClr val="2E0D2B">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A702F401-6E24-C4F7-0E15-8793FE2AEED1}"/>
              </a:ext>
            </a:extLst>
          </p:cNvPr>
          <p:cNvSpPr/>
          <p:nvPr/>
        </p:nvSpPr>
        <p:spPr>
          <a:xfrm>
            <a:off x="0" y="1551000"/>
            <a:ext cx="10950000" cy="9000"/>
          </a:xfrm>
          <a:prstGeom prst="rect">
            <a:avLst/>
          </a:prstGeom>
          <a:solidFill>
            <a:srgbClr val="D64FCB">
              <a:alpha val="85000"/>
            </a:srgbClr>
          </a:solidFill>
          <a:ln>
            <a:noFill/>
          </a:ln>
        </p:spPr>
        <p:txBody>
          <a:bodyPr/>
          <a:lstStyle/>
          <a:p>
            <a:endParaRPr/>
          </a:p>
        </p:txBody>
      </p:sp>
      <p:sp>
        <p:nvSpPr>
          <p:cNvPr id="24" name="Eyebrow">
            <a:extLst>
              <a:ext uri="{FF2B5EF4-FFF2-40B4-BE49-F238E27FC236}">
                <a16:creationId xmlns:a16="http://schemas.microsoft.com/office/drawing/2014/main" id="{EF61B556-455B-C1C3-355C-9E3667FE74F2}"/>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F5B8F0"/>
                </a:solidFill>
              </a:rPr>
              <a:t>SYSTEM DEMO  ·  PI-OCT26 — SD #1</a:t>
            </a:r>
          </a:p>
        </p:txBody>
      </p:sp>
      <p:sp>
        <p:nvSpPr>
          <p:cNvPr id="25" name="Feature title">
            <a:extLst>
              <a:ext uri="{FF2B5EF4-FFF2-40B4-BE49-F238E27FC236}">
                <a16:creationId xmlns:a16="http://schemas.microsoft.com/office/drawing/2014/main" id="{FF471937-4464-039A-A4EB-9C52CF25B338}"/>
              </a:ext>
            </a:extLst>
          </p:cNvPr>
          <p:cNvSpPr/>
          <p:nvPr/>
        </p:nvSpPr>
        <p:spPr>
          <a:xfrm>
            <a:off x="548000" y="600000"/>
            <a:ext cx="8600000" cy="540000"/>
          </a:xfrm>
          <a:prstGeom prst="rect">
            <a:avLst/>
          </a:prstGeom>
          <a:noFill/>
        </p:spPr>
        <p:txBody>
          <a:bodyPr wrap="square" lIns="0" tIns="0" rIns="0" bIns="0" anchor="t"/>
          <a:lstStyle/>
          <a:p>
            <a:pPr rtl="0"/>
            <a:r>
              <a:rPr lang="en-IN" sz="2800" b="1">
                <a:solidFill>
                  <a:srgbClr val="FFFFFF"/>
                </a:solidFill>
              </a:rPr>
              <a:t>Expose IMM parameters in Information Material Tab</a:t>
            </a:r>
          </a:p>
          <a:p>
            <a:pPr>
              <a:buNone/>
            </a:pPr>
            <a:endParaRPr sz="2800" b="1">
              <a:solidFill>
                <a:srgbClr val="FFFFFF"/>
              </a:solidFill>
            </a:endParaRPr>
          </a:p>
        </p:txBody>
      </p:sp>
      <p:sp>
        <p:nvSpPr>
          <p:cNvPr id="26" name="Team line">
            <a:extLst>
              <a:ext uri="{FF2B5EF4-FFF2-40B4-BE49-F238E27FC236}">
                <a16:creationId xmlns:a16="http://schemas.microsoft.com/office/drawing/2014/main" id="{99D34259-877D-46B2-A751-ABE826B5FC71}"/>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F2CFEF"/>
                </a:solidFill>
              </a:rPr>
              <a:t>Team Marigold  ›  Process Planning ART</a:t>
            </a:r>
          </a:p>
        </p:txBody>
      </p:sp>
      <p:sp>
        <p:nvSpPr>
          <p:cNvPr id="30" name="Polarion field">
            <a:extLst>
              <a:ext uri="{FF2B5EF4-FFF2-40B4-BE49-F238E27FC236}">
                <a16:creationId xmlns:a16="http://schemas.microsoft.com/office/drawing/2014/main" id="{E908889A-EB89-3AD1-6E70-631EBEA01974}"/>
              </a:ext>
            </a:extLst>
          </p:cNvPr>
          <p:cNvSpPr/>
          <p:nvPr/>
        </p:nvSpPr>
        <p:spPr>
          <a:xfrm>
            <a:off x="480000" y="1700000"/>
            <a:ext cx="6100000" cy="560000"/>
          </a:xfrm>
          <a:prstGeom prst="roundRect">
            <a:avLst>
              <a:gd name="adj" fmla="val 11000"/>
            </a:avLst>
          </a:prstGeom>
          <a:solidFill>
            <a:srgbClr val="2C0E2A">
              <a:alpha val="88000"/>
            </a:srgbClr>
          </a:solidFill>
          <a:ln w="15875">
            <a:solidFill>
              <a:srgbClr val="D64FCB">
                <a:alpha val="90000"/>
              </a:srgbClr>
            </a:solidFill>
          </a:ln>
        </p:spPr>
        <p:txBody>
          <a:bodyPr/>
          <a:lstStyle/>
          <a:p>
            <a:endParaRPr lang="en-US"/>
          </a:p>
        </p:txBody>
      </p:sp>
      <p:sp>
        <p:nvSpPr>
          <p:cNvPr id="130" name="Polarion field text">
            <a:extLst>
              <a:ext uri="{FF2B5EF4-FFF2-40B4-BE49-F238E27FC236}">
                <a16:creationId xmlns:a16="http://schemas.microsoft.com/office/drawing/2014/main" id="{FF7A446E-7977-2551-3BFD-5CEFC14173FC}"/>
              </a:ext>
            </a:extLst>
          </p:cNvPr>
          <p:cNvSpPr/>
          <p:nvPr/>
        </p:nvSpPr>
        <p:spPr>
          <a:xfrm>
            <a:off x="630000" y="1700000"/>
            <a:ext cx="5840000" cy="560000"/>
          </a:xfrm>
          <a:prstGeom prst="rect">
            <a:avLst/>
          </a:prstGeom>
          <a:noFill/>
        </p:spPr>
        <p:txBody>
          <a:bodyPr wrap="square" lIns="0" tIns="0" rIns="0" bIns="0" anchor="ctr"/>
          <a:lstStyle/>
          <a:p>
            <a:r>
              <a:rPr lang="en-US" sz="900" b="1" spc="120">
                <a:solidFill>
                  <a:srgbClr val="D64FCB"/>
                </a:solidFill>
              </a:rPr>
              <a:t>FEATURE ID   </a:t>
            </a:r>
            <a:endParaRPr lang="en-US" sz="900" b="1" spc="120">
              <a:solidFill>
                <a:srgbClr val="F29CEB"/>
              </a:solidFill>
            </a:endParaRPr>
          </a:p>
          <a:p>
            <a:r>
              <a:rPr lang="en-US" sz="1200">
                <a:solidFill>
                  <a:srgbClr val="D64FCB"/>
                </a:solidFill>
                <a:hlinkClick r:id="rId3">
                  <a:extLst>
                    <a:ext uri="{A12FA001-AC4F-418D-AE19-62706E023703}">
                      <ahyp:hlinkClr xmlns:ahyp="http://schemas.microsoft.com/office/drawing/2018/hyperlinkcolor" val="tx"/>
                    </a:ext>
                  </a:extLst>
                </a:hlinkClick>
              </a:rPr>
              <a:t>TCM-463049</a:t>
            </a:r>
            <a:r>
              <a:rPr lang="en-US" sz="1200" strike="sngStrike">
                <a:solidFill>
                  <a:srgbClr val="D64FCB"/>
                </a:solidFill>
                <a:hlinkClick r:id="rId3">
                  <a:extLst>
                    <a:ext uri="{A12FA001-AC4F-418D-AE19-62706E023703}">
                      <ahyp:hlinkClr xmlns:ahyp="http://schemas.microsoft.com/office/drawing/2018/hyperlinkcolor" val="tx"/>
                    </a:ext>
                  </a:extLst>
                </a:hlinkClick>
              </a:rPr>
              <a:t> </a:t>
            </a:r>
            <a:r>
              <a:rPr lang="en-US" sz="1200">
                <a:solidFill>
                  <a:srgbClr val="D64FCB"/>
                </a:solidFill>
                <a:hlinkClick r:id="rId3">
                  <a:extLst>
                    <a:ext uri="{A12FA001-AC4F-418D-AE19-62706E023703}">
                      <ahyp:hlinkClr xmlns:ahyp="http://schemas.microsoft.com/office/drawing/2018/hyperlinkcolor" val="tx"/>
                    </a:ext>
                  </a:extLst>
                </a:hlinkClick>
              </a:rPr>
              <a:t>- 2612_06_Pepsico_Expose IMM parameters in Information Material Tab</a:t>
            </a:r>
            <a:endParaRPr lang="en-US" sz="700" u="sng">
              <a:solidFill>
                <a:srgbClr val="D64FCB"/>
              </a:solidFill>
            </a:endParaRPr>
          </a:p>
        </p:txBody>
      </p:sp>
      <p:sp>
        <p:nvSpPr>
          <p:cNvPr id="32" name="Release field">
            <a:extLst>
              <a:ext uri="{FF2B5EF4-FFF2-40B4-BE49-F238E27FC236}">
                <a16:creationId xmlns:a16="http://schemas.microsoft.com/office/drawing/2014/main" id="{FECE7BB6-2904-1B56-EC17-F256EFAD356E}"/>
              </a:ext>
            </a:extLst>
          </p:cNvPr>
          <p:cNvSpPr/>
          <p:nvPr/>
        </p:nvSpPr>
        <p:spPr>
          <a:xfrm>
            <a:off x="6820000" y="1700000"/>
            <a:ext cx="4030000" cy="560000"/>
          </a:xfrm>
          <a:prstGeom prst="roundRect">
            <a:avLst>
              <a:gd name="adj" fmla="val 11000"/>
            </a:avLst>
          </a:prstGeom>
          <a:solidFill>
            <a:srgbClr val="2C0E2A">
              <a:alpha val="88000"/>
            </a:srgbClr>
          </a:solidFill>
          <a:ln w="15875">
            <a:solidFill>
              <a:srgbClr val="D64FCB">
                <a:alpha val="90000"/>
              </a:srgbClr>
            </a:solidFill>
          </a:ln>
        </p:spPr>
        <p:txBody>
          <a:bodyPr/>
          <a:lstStyle/>
          <a:p>
            <a:endParaRPr lang="en-US"/>
          </a:p>
        </p:txBody>
      </p:sp>
      <p:sp>
        <p:nvSpPr>
          <p:cNvPr id="132" name="Release field text">
            <a:extLst>
              <a:ext uri="{FF2B5EF4-FFF2-40B4-BE49-F238E27FC236}">
                <a16:creationId xmlns:a16="http://schemas.microsoft.com/office/drawing/2014/main" id="{37D8AA0F-EE52-A498-FBEB-AE49736CA7CF}"/>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D64FCB"/>
                </a:solidFill>
              </a:rPr>
              <a:t>TARGET RELEASE(S)   </a:t>
            </a:r>
          </a:p>
          <a:p>
            <a:pPr>
              <a:spcBef>
                <a:spcPts val="300"/>
              </a:spcBef>
              <a:buNone/>
            </a:pPr>
            <a:r>
              <a:rPr lang="en-US" sz="1200">
                <a:solidFill>
                  <a:srgbClr val="D64FCB"/>
                </a:solidFill>
              </a:rPr>
              <a:t>TC2612 </a:t>
            </a:r>
          </a:p>
        </p:txBody>
      </p:sp>
      <p:sp>
        <p:nvSpPr>
          <p:cNvPr id="40" name="Takeaway what">
            <a:extLst>
              <a:ext uri="{FF2B5EF4-FFF2-40B4-BE49-F238E27FC236}">
                <a16:creationId xmlns:a16="http://schemas.microsoft.com/office/drawing/2014/main" id="{B4061C2B-B7C1-865A-85D2-EC3F34AA28CA}"/>
              </a:ext>
            </a:extLst>
          </p:cNvPr>
          <p:cNvSpPr/>
          <p:nvPr/>
        </p:nvSpPr>
        <p:spPr>
          <a:xfrm>
            <a:off x="480000"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a:p>
        </p:txBody>
      </p:sp>
      <p:sp>
        <p:nvSpPr>
          <p:cNvPr id="140" name="Takeaway what text">
            <a:extLst>
              <a:ext uri="{FF2B5EF4-FFF2-40B4-BE49-F238E27FC236}">
                <a16:creationId xmlns:a16="http://schemas.microsoft.com/office/drawing/2014/main" id="{8BA51717-822F-75FB-0B27-FDFD2B9AED5E}"/>
              </a:ext>
            </a:extLst>
          </p:cNvPr>
          <p:cNvSpPr/>
          <p:nvPr/>
        </p:nvSpPr>
        <p:spPr>
          <a:xfrm>
            <a:off x="630000" y="2560000"/>
            <a:ext cx="2996666" cy="3500000"/>
          </a:xfrm>
          <a:prstGeom prst="rect">
            <a:avLst/>
          </a:prstGeom>
          <a:noFill/>
        </p:spPr>
        <p:txBody>
          <a:bodyPr wrap="square" lIns="0" tIns="0" rIns="0" bIns="0" anchor="t"/>
          <a:lstStyle/>
          <a:p>
            <a:pPr>
              <a:buNone/>
            </a:pPr>
            <a:r>
              <a:rPr lang="en-US" sz="1400" b="1" spc="60">
                <a:solidFill>
                  <a:srgbClr val="D64FCB"/>
                </a:solidFill>
              </a:rPr>
              <a:t>WHAT IS IT?</a:t>
            </a:r>
          </a:p>
          <a:p>
            <a:pPr marL="171450" indent="-171450">
              <a:buFont typeface="Arial" panose="020B0604020202020204" pitchFamily="34" charset="0"/>
              <a:buChar char="•"/>
            </a:pPr>
            <a:r>
              <a:rPr lang="en-IN" sz="1400" i="1">
                <a:solidFill>
                  <a:srgbClr val="D6C2D4"/>
                </a:solidFill>
              </a:rPr>
              <a:t>View material IMM  parameters  in one place at ERM while authoring any recipe type</a:t>
            </a:r>
          </a:p>
          <a:p>
            <a:endParaRPr lang="en-IN" sz="1400" i="1">
              <a:solidFill>
                <a:srgbClr val="D6C2D4"/>
              </a:solidFill>
            </a:endParaRPr>
          </a:p>
          <a:p>
            <a:br>
              <a:rPr lang="en-IN" sz="1400" i="1">
                <a:solidFill>
                  <a:srgbClr val="D6C2D4"/>
                </a:solidFill>
              </a:rPr>
            </a:br>
            <a:endParaRPr lang="en-US" sz="1400" i="1">
              <a:solidFill>
                <a:srgbClr val="D6C2D4"/>
              </a:solidFill>
            </a:endParaRPr>
          </a:p>
        </p:txBody>
      </p:sp>
      <p:sp>
        <p:nvSpPr>
          <p:cNvPr id="42" name="Takeaway why">
            <a:extLst>
              <a:ext uri="{FF2B5EF4-FFF2-40B4-BE49-F238E27FC236}">
                <a16:creationId xmlns:a16="http://schemas.microsoft.com/office/drawing/2014/main" id="{24070340-6DAB-9A1F-3AF6-E3C687E9B7F6}"/>
              </a:ext>
            </a:extLst>
          </p:cNvPr>
          <p:cNvSpPr/>
          <p:nvPr/>
        </p:nvSpPr>
        <p:spPr>
          <a:xfrm>
            <a:off x="4016666"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lang="en-US"/>
          </a:p>
        </p:txBody>
      </p:sp>
      <p:sp>
        <p:nvSpPr>
          <p:cNvPr id="142" name="Takeaway why text">
            <a:extLst>
              <a:ext uri="{FF2B5EF4-FFF2-40B4-BE49-F238E27FC236}">
                <a16:creationId xmlns:a16="http://schemas.microsoft.com/office/drawing/2014/main" id="{6116440A-573D-83A9-1726-FA953ADD1D2F}"/>
              </a:ext>
            </a:extLst>
          </p:cNvPr>
          <p:cNvSpPr/>
          <p:nvPr/>
        </p:nvSpPr>
        <p:spPr>
          <a:xfrm>
            <a:off x="4166666" y="2560000"/>
            <a:ext cx="2996666" cy="3500000"/>
          </a:xfrm>
          <a:prstGeom prst="rect">
            <a:avLst/>
          </a:prstGeom>
          <a:noFill/>
        </p:spPr>
        <p:txBody>
          <a:bodyPr wrap="square" lIns="0" tIns="0" rIns="0" bIns="0" anchor="t"/>
          <a:lstStyle/>
          <a:p>
            <a:pPr>
              <a:buNone/>
            </a:pPr>
            <a:r>
              <a:rPr lang="en-US" sz="1400" b="1" spc="60">
                <a:solidFill>
                  <a:srgbClr val="D64FCB"/>
                </a:solidFill>
              </a:rPr>
              <a:t>WHY IT MATTERS</a:t>
            </a:r>
          </a:p>
          <a:p>
            <a:pPr marL="171450" indent="-171450">
              <a:buFont typeface="Arial" panose="020B0604020202020204" pitchFamily="34" charset="0"/>
              <a:buChar char="•"/>
            </a:pPr>
            <a:r>
              <a:rPr lang="en-IN" sz="1400" i="1">
                <a:solidFill>
                  <a:srgbClr val="D6C2D4"/>
                </a:solidFill>
              </a:rPr>
              <a:t>Access material data across recipes without leaving  recipe authoring page</a:t>
            </a:r>
          </a:p>
        </p:txBody>
      </p:sp>
      <p:sp>
        <p:nvSpPr>
          <p:cNvPr id="44" name="Takeaway who">
            <a:extLst>
              <a:ext uri="{FF2B5EF4-FFF2-40B4-BE49-F238E27FC236}">
                <a16:creationId xmlns:a16="http://schemas.microsoft.com/office/drawing/2014/main" id="{57B469FB-22A5-EE50-319F-A7A9D37FC4CB}"/>
              </a:ext>
            </a:extLst>
          </p:cNvPr>
          <p:cNvSpPr/>
          <p:nvPr/>
        </p:nvSpPr>
        <p:spPr>
          <a:xfrm>
            <a:off x="7553332"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a:p>
        </p:txBody>
      </p:sp>
      <p:sp>
        <p:nvSpPr>
          <p:cNvPr id="144" name="Takeaway who text">
            <a:extLst>
              <a:ext uri="{FF2B5EF4-FFF2-40B4-BE49-F238E27FC236}">
                <a16:creationId xmlns:a16="http://schemas.microsoft.com/office/drawing/2014/main" id="{8EE8D67B-329B-B566-55D4-F6ED7A04D7E0}"/>
              </a:ext>
            </a:extLst>
          </p:cNvPr>
          <p:cNvSpPr/>
          <p:nvPr/>
        </p:nvSpPr>
        <p:spPr>
          <a:xfrm>
            <a:off x="7703332" y="2560000"/>
            <a:ext cx="2996666" cy="3500000"/>
          </a:xfrm>
          <a:prstGeom prst="rect">
            <a:avLst/>
          </a:prstGeom>
          <a:noFill/>
        </p:spPr>
        <p:txBody>
          <a:bodyPr wrap="square" lIns="0" tIns="0" rIns="0" bIns="0" anchor="t"/>
          <a:lstStyle/>
          <a:p>
            <a:pPr>
              <a:buNone/>
            </a:pPr>
            <a:r>
              <a:rPr lang="en-US" sz="1400" b="1" spc="60">
                <a:solidFill>
                  <a:srgbClr val="D64FCB"/>
                </a:solidFill>
              </a:rPr>
              <a:t>WHO IT’S FOR</a:t>
            </a:r>
          </a:p>
          <a:p>
            <a:pPr>
              <a:spcBef>
                <a:spcPts val="700"/>
              </a:spcBef>
              <a:buNone/>
            </a:pPr>
            <a:r>
              <a:rPr lang="en-US" sz="1400" i="1">
                <a:solidFill>
                  <a:srgbClr val="D6C2D4"/>
                </a:solidFill>
              </a:rPr>
              <a:t>PepsiCo</a:t>
            </a:r>
          </a:p>
        </p:txBody>
      </p:sp>
      <p:grpSp>
        <p:nvGrpSpPr>
          <p:cNvPr id="10" name="Vertical Spine - Flowers">
            <a:extLst>
              <a:ext uri="{FF2B5EF4-FFF2-40B4-BE49-F238E27FC236}">
                <a16:creationId xmlns:a16="http://schemas.microsoft.com/office/drawing/2014/main" id="{C95637E4-F77D-3874-86D4-F6452EFF04CA}"/>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8019DD6E-7983-CACA-6F0B-9C1C405B3CDF}"/>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A44FB754-CB96-5CED-7475-DDC52C4E3530}"/>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B1133D83-C7BF-79BC-083F-B051922EAE50}"/>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8A2A0BB3-72B0-9CD0-C80A-A83F1B5EC2D7}"/>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EB9097E9-729F-9FEB-CD8A-B69369EB54D3}"/>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4CD1F890-673D-02B7-ABB0-57CFEF455F6D}"/>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1F2C456B-230D-FD1F-9F58-4BCFF60C168C}"/>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pic>
        <p:nvPicPr>
          <p:cNvPr id="3" name="Picture 2">
            <a:extLst>
              <a:ext uri="{FF2B5EF4-FFF2-40B4-BE49-F238E27FC236}">
                <a16:creationId xmlns:a16="http://schemas.microsoft.com/office/drawing/2014/main" id="{B96220AC-50A0-D939-D27E-80B8A47BFE8E}"/>
              </a:ext>
            </a:extLst>
          </p:cNvPr>
          <p:cNvPicPr>
            <a:picLocks noChangeAspect="1"/>
          </p:cNvPicPr>
          <p:nvPr/>
        </p:nvPicPr>
        <p:blipFill>
          <a:blip r:embed="rId19"/>
          <a:srcRect/>
          <a:stretch/>
        </p:blipFill>
        <p:spPr>
          <a:xfrm>
            <a:off x="7732726" y="3311962"/>
            <a:ext cx="2854547" cy="24940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7684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3375A-F37B-CB87-2953-4CA7F654233A}"/>
            </a:ext>
          </a:extLst>
        </p:cNvPr>
        <p:cNvGrpSpPr/>
        <p:nvPr/>
      </p:nvGrpSpPr>
      <p:grpSpPr>
        <a:xfrm>
          <a:off x="0" y="0"/>
          <a:ext cx="0" cy="0"/>
          <a:chOff x="0" y="0"/>
          <a:chExt cx="0" cy="0"/>
        </a:xfrm>
      </p:grpSpPr>
      <p:pic>
        <p:nvPicPr>
          <p:cNvPr id="7" name="Picture 6" descr="DImmed EBOM">
            <a:extLst>
              <a:ext uri="{FF2B5EF4-FFF2-40B4-BE49-F238E27FC236}">
                <a16:creationId xmlns:a16="http://schemas.microsoft.com/office/drawing/2014/main" id="{79D03194-3EFA-2D82-2988-40A58AD7E250}"/>
              </a:ext>
            </a:extLst>
          </p:cNvPr>
          <p:cNvPicPr>
            <a:picLocks noChangeAspect="1"/>
          </p:cNvPicPr>
          <p:nvPr/>
        </p:nvPicPr>
        <p:blipFill>
          <a:blip r:embed="rId3">
            <a:alphaModFix amt="67000"/>
          </a:blip>
          <a:srcRect r="47727"/>
          <a:stretch>
            <a:fillRect/>
          </a:stretch>
        </p:blipFill>
        <p:spPr>
          <a:xfrm>
            <a:off x="826212" y="415815"/>
            <a:ext cx="5571726" cy="5995618"/>
          </a:xfrm>
          <a:prstGeom prst="rect">
            <a:avLst/>
          </a:prstGeom>
        </p:spPr>
      </p:pic>
      <p:cxnSp>
        <p:nvCxnSpPr>
          <p:cNvPr id="5" name="Straight Arrow Connector 4">
            <a:extLst>
              <a:ext uri="{FF2B5EF4-FFF2-40B4-BE49-F238E27FC236}">
                <a16:creationId xmlns:a16="http://schemas.microsoft.com/office/drawing/2014/main" id="{835AF6AC-A954-D9E6-E01E-858B85A4958E}"/>
              </a:ext>
              <a:ext uri="{C183D7F6-B498-43B3-948B-1728B52AA6E4}">
                <adec:decorative xmlns:adec="http://schemas.microsoft.com/office/drawing/2017/decorative" val="1"/>
              </a:ext>
            </a:extLst>
          </p:cNvPr>
          <p:cNvCxnSpPr>
            <a:cxnSpLocks/>
          </p:cNvCxnSpPr>
          <p:nvPr/>
        </p:nvCxnSpPr>
        <p:spPr>
          <a:xfrm>
            <a:off x="4435098" y="3441700"/>
            <a:ext cx="3293045" cy="0"/>
          </a:xfrm>
          <a:prstGeom prst="straightConnector1">
            <a:avLst/>
          </a:prstGeom>
          <a:ln w="104775">
            <a:solidFill>
              <a:srgbClr val="667085">
                <a:alpha val="28979"/>
              </a:srgbClr>
            </a:solidFill>
            <a:prstDash val="sysDot"/>
            <a:headEnd type="triangle"/>
            <a:tailEnd type="triangle"/>
          </a:ln>
          <a:effectLst>
            <a:glow rad="101600">
              <a:schemeClr val="accent5">
                <a:satMod val="175000"/>
                <a:alpha val="34000"/>
              </a:schemeClr>
            </a:glow>
            <a:softEdge rad="0"/>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79D9D074-3764-792C-DED0-94BC83E70E56}"/>
              </a:ext>
              <a:ext uri="{C183D7F6-B498-43B3-948B-1728B52AA6E4}">
                <adec:decorative xmlns:adec="http://schemas.microsoft.com/office/drawing/2017/decorative" val="1"/>
              </a:ext>
            </a:extLst>
          </p:cNvPr>
          <p:cNvSpPr txBox="1"/>
          <p:nvPr/>
        </p:nvSpPr>
        <p:spPr>
          <a:xfrm>
            <a:off x="16524368" y="4773478"/>
            <a:ext cx="0" cy="0"/>
          </a:xfrm>
          <a:prstGeom prst="rect">
            <a:avLst/>
          </a:prstGeom>
          <a:noFill/>
        </p:spPr>
        <p:txBody>
          <a:bodyPr wrap="none" rtlCol="0" anchor="ctr" anchorCtr="1">
            <a:normAutofit fontScale="25000" lnSpcReduction="20000"/>
          </a:bodyPr>
          <a:lstStyle/>
          <a:p>
            <a:pPr algn="l"/>
            <a:endPar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grpSp>
        <p:nvGrpSpPr>
          <p:cNvPr id="9" name="GRP: What is + How built" descr="EBOM &lt;—&gt; MBOM shore description. ">
            <a:extLst>
              <a:ext uri="{FF2B5EF4-FFF2-40B4-BE49-F238E27FC236}">
                <a16:creationId xmlns:a16="http://schemas.microsoft.com/office/drawing/2014/main" id="{70B3C3AF-2097-705D-D09D-4CFD15EF0900}"/>
              </a:ext>
            </a:extLst>
          </p:cNvPr>
          <p:cNvGrpSpPr/>
          <p:nvPr/>
        </p:nvGrpSpPr>
        <p:grpSpPr>
          <a:xfrm>
            <a:off x="1611881" y="6202908"/>
            <a:ext cx="9233631" cy="369332"/>
            <a:chOff x="1610292" y="6202908"/>
            <a:chExt cx="9233631" cy="369332"/>
          </a:xfrm>
        </p:grpSpPr>
        <p:grpSp>
          <p:nvGrpSpPr>
            <p:cNvPr id="10" name="TXT:What it is">
              <a:extLst>
                <a:ext uri="{FF2B5EF4-FFF2-40B4-BE49-F238E27FC236}">
                  <a16:creationId xmlns:a16="http://schemas.microsoft.com/office/drawing/2014/main" id="{C34EBE10-93DE-32F9-4964-CCA15F38DEC7}"/>
                </a:ext>
              </a:extLst>
            </p:cNvPr>
            <p:cNvGrpSpPr/>
            <p:nvPr/>
          </p:nvGrpSpPr>
          <p:grpSpPr>
            <a:xfrm>
              <a:off x="1610292" y="6202908"/>
              <a:ext cx="2703017" cy="369332"/>
              <a:chOff x="1610292" y="6057478"/>
              <a:chExt cx="2703017" cy="369332"/>
            </a:xfrm>
          </p:grpSpPr>
          <p:sp>
            <p:nvSpPr>
              <p:cNvPr id="15" name="TextBox 14">
                <a:extLst>
                  <a:ext uri="{FF2B5EF4-FFF2-40B4-BE49-F238E27FC236}">
                    <a16:creationId xmlns:a16="http://schemas.microsoft.com/office/drawing/2014/main" id="{ECE84910-C34C-1604-A45B-F9368E651FB6}"/>
                  </a:ext>
                </a:extLst>
              </p:cNvPr>
              <p:cNvSpPr txBox="1"/>
              <p:nvPr/>
            </p:nvSpPr>
            <p:spPr>
              <a:xfrm>
                <a:off x="2394978" y="6057478"/>
                <a:ext cx="1075423" cy="369332"/>
              </a:xfrm>
              <a:prstGeom prst="rect">
                <a:avLst/>
              </a:prstGeom>
              <a:noFill/>
            </p:spPr>
            <p:txBody>
              <a:bodyPr wrap="none" rtlCol="0">
                <a:spAutoFit/>
              </a:bodyPr>
              <a:lstStyle/>
              <a:p>
                <a:r>
                  <a:rPr lang="en-US" dirty="0">
                    <a:solidFill>
                      <a:srgbClr val="9298A9"/>
                    </a:solidFill>
                  </a:rPr>
                  <a:t>What it is</a:t>
                </a:r>
              </a:p>
            </p:txBody>
          </p:sp>
          <p:cxnSp>
            <p:nvCxnSpPr>
              <p:cNvPr id="16" name="Straight Connector 15">
                <a:extLst>
                  <a:ext uri="{FF2B5EF4-FFF2-40B4-BE49-F238E27FC236}">
                    <a16:creationId xmlns:a16="http://schemas.microsoft.com/office/drawing/2014/main" id="{DAFA13E8-BAE1-7F28-A6B6-077B51BA5CD0}"/>
                  </a:ext>
                </a:extLst>
              </p:cNvPr>
              <p:cNvCxnSpPr>
                <a:cxnSpLocks/>
              </p:cNvCxnSpPr>
              <p:nvPr/>
            </p:nvCxnSpPr>
            <p:spPr>
              <a:xfrm>
                <a:off x="3533580"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E52A2B5-392A-89D9-82CC-8BB9B2E19CE2}"/>
                  </a:ext>
                </a:extLst>
              </p:cNvPr>
              <p:cNvCxnSpPr>
                <a:cxnSpLocks/>
              </p:cNvCxnSpPr>
              <p:nvPr/>
            </p:nvCxnSpPr>
            <p:spPr>
              <a:xfrm>
                <a:off x="1610292"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grpSp>
        <p:grpSp>
          <p:nvGrpSpPr>
            <p:cNvPr id="11" name="TXT:What it is">
              <a:extLst>
                <a:ext uri="{FF2B5EF4-FFF2-40B4-BE49-F238E27FC236}">
                  <a16:creationId xmlns:a16="http://schemas.microsoft.com/office/drawing/2014/main" id="{F9431139-BD4A-3863-5806-5E7C17AA294E}"/>
                </a:ext>
              </a:extLst>
            </p:cNvPr>
            <p:cNvGrpSpPr/>
            <p:nvPr/>
          </p:nvGrpSpPr>
          <p:grpSpPr>
            <a:xfrm>
              <a:off x="7726554" y="6202908"/>
              <a:ext cx="3117369" cy="369332"/>
              <a:chOff x="1759255" y="6057478"/>
              <a:chExt cx="3117369" cy="369332"/>
            </a:xfrm>
          </p:grpSpPr>
          <p:sp>
            <p:nvSpPr>
              <p:cNvPr id="12" name="TextBox 11">
                <a:extLst>
                  <a:ext uri="{FF2B5EF4-FFF2-40B4-BE49-F238E27FC236}">
                    <a16:creationId xmlns:a16="http://schemas.microsoft.com/office/drawing/2014/main" id="{03134FA0-8C4E-4145-547D-14BAAC31E4D9}"/>
                  </a:ext>
                </a:extLst>
              </p:cNvPr>
              <p:cNvSpPr txBox="1"/>
              <p:nvPr/>
            </p:nvSpPr>
            <p:spPr>
              <a:xfrm>
                <a:off x="2586805" y="6057478"/>
                <a:ext cx="1418402" cy="369332"/>
              </a:xfrm>
              <a:prstGeom prst="rect">
                <a:avLst/>
              </a:prstGeom>
              <a:noFill/>
            </p:spPr>
            <p:txBody>
              <a:bodyPr wrap="none" rtlCol="0">
                <a:spAutoFit/>
              </a:bodyPr>
              <a:lstStyle/>
              <a:p>
                <a:r>
                  <a:rPr lang="en-US" dirty="0">
                    <a:solidFill>
                      <a:srgbClr val="9298A9"/>
                    </a:solidFill>
                  </a:rPr>
                  <a:t>How it’s built</a:t>
                </a:r>
              </a:p>
            </p:txBody>
          </p:sp>
          <p:cxnSp>
            <p:nvCxnSpPr>
              <p:cNvPr id="13" name="Straight Connector 12">
                <a:extLst>
                  <a:ext uri="{FF2B5EF4-FFF2-40B4-BE49-F238E27FC236}">
                    <a16:creationId xmlns:a16="http://schemas.microsoft.com/office/drawing/2014/main" id="{BBC3CCC8-09D2-FB97-92A4-BAC9054B1AEB}"/>
                  </a:ext>
                </a:extLst>
              </p:cNvPr>
              <p:cNvCxnSpPr>
                <a:cxnSpLocks/>
              </p:cNvCxnSpPr>
              <p:nvPr/>
            </p:nvCxnSpPr>
            <p:spPr>
              <a:xfrm>
                <a:off x="4096895"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A55A13A-D383-64F0-0E75-7E5CF418F5DE}"/>
                  </a:ext>
                </a:extLst>
              </p:cNvPr>
              <p:cNvCxnSpPr>
                <a:cxnSpLocks/>
              </p:cNvCxnSpPr>
              <p:nvPr/>
            </p:nvCxnSpPr>
            <p:spPr>
              <a:xfrm>
                <a:off x="1759255" y="6242144"/>
                <a:ext cx="779729" cy="0"/>
              </a:xfrm>
              <a:prstGeom prst="line">
                <a:avLst/>
              </a:prstGeom>
              <a:ln>
                <a:solidFill>
                  <a:srgbClr val="9298A9">
                    <a:alpha val="81000"/>
                  </a:srgbClr>
                </a:solidFill>
              </a:ln>
            </p:spPr>
            <p:style>
              <a:lnRef idx="2">
                <a:schemeClr val="accent1"/>
              </a:lnRef>
              <a:fillRef idx="0">
                <a:schemeClr val="accent1"/>
              </a:fillRef>
              <a:effectRef idx="1">
                <a:schemeClr val="accent1"/>
              </a:effectRef>
              <a:fontRef idx="minor">
                <a:schemeClr val="tx1"/>
              </a:fontRef>
            </p:style>
          </p:cxnSp>
        </p:grpSp>
      </p:grpSp>
      <p:pic>
        <p:nvPicPr>
          <p:cNvPr id="3" name="Picture 2" descr="A diagram of a diagram of a robot">
            <a:extLst>
              <a:ext uri="{FF2B5EF4-FFF2-40B4-BE49-F238E27FC236}">
                <a16:creationId xmlns:a16="http://schemas.microsoft.com/office/drawing/2014/main" id="{A3B17ABC-5508-817B-901A-1A3A5CF39CE0}"/>
              </a:ext>
            </a:extLst>
          </p:cNvPr>
          <p:cNvPicPr>
            <a:picLocks noChangeAspect="1"/>
          </p:cNvPicPr>
          <p:nvPr/>
        </p:nvPicPr>
        <p:blipFill>
          <a:blip r:embed="rId4">
            <a:alphaModFix amt="68000"/>
          </a:blip>
          <a:srcRect l="60026" t="12060" r="2253" b="47059"/>
          <a:stretch>
            <a:fillRect/>
          </a:stretch>
        </p:blipFill>
        <p:spPr>
          <a:xfrm>
            <a:off x="7410704" y="2137767"/>
            <a:ext cx="4116067" cy="2582466"/>
          </a:xfrm>
          <a:prstGeom prst="rect">
            <a:avLst/>
          </a:prstGeom>
          <a:noFill/>
          <a:ln w="6350">
            <a:noFill/>
          </a:ln>
          <a:effectLst>
            <a:glow rad="895162">
              <a:schemeClr val="accent4">
                <a:satMod val="175000"/>
                <a:alpha val="28939"/>
              </a:schemeClr>
            </a:glow>
            <a:softEdge rad="469900"/>
          </a:effectLst>
        </p:spPr>
      </p:pic>
      <p:sp>
        <p:nvSpPr>
          <p:cNvPr id="18" name="The Missing Layer">
            <a:extLst>
              <a:ext uri="{FF2B5EF4-FFF2-40B4-BE49-F238E27FC236}">
                <a16:creationId xmlns:a16="http://schemas.microsoft.com/office/drawing/2014/main" id="{7697DC02-4957-40F0-5C85-50178FD952EF}"/>
              </a:ext>
            </a:extLst>
          </p:cNvPr>
          <p:cNvSpPr txBox="1"/>
          <p:nvPr/>
        </p:nvSpPr>
        <p:spPr>
          <a:xfrm>
            <a:off x="-119343" y="253883"/>
            <a:ext cx="12269972" cy="750065"/>
          </a:xfrm>
          <a:prstGeom prst="rect">
            <a:avLst/>
          </a:prstGeom>
          <a:noFill/>
        </p:spPr>
        <p:txBody>
          <a:bodyPr wrap="square" rtlCol="0" anchor="ctr" anchorCtr="1">
            <a:noAutofit/>
          </a:bodyPr>
          <a:lstStyle/>
          <a:p>
            <a:r>
              <a:rPr lang="en-US" sz="3200" dirty="0">
                <a:solidFill>
                  <a:srgbClr val="1A2742"/>
                </a:solidFill>
                <a:latin typeface="Helvetica Neue Medium" panose="02000503000000020004" pitchFamily="2" charset="0"/>
                <a:ea typeface="Helvetica Neue Medium" panose="02000503000000020004" pitchFamily="2" charset="0"/>
                <a:cs typeface="Helvetica Neue Medium" panose="02000503000000020004" pitchFamily="2" charset="0"/>
              </a:rPr>
              <a:t>Missing Layer</a:t>
            </a:r>
            <a:r>
              <a:rPr lang="en-US" sz="3200" b="1" dirty="0">
                <a:solidFill>
                  <a:srgbClr val="1A2742"/>
                </a:solidFill>
                <a:latin typeface="Helvetica Neue" panose="02000503000000020004" pitchFamily="2" charset="0"/>
                <a:ea typeface="Helvetica Neue" panose="02000503000000020004" pitchFamily="2" charset="0"/>
                <a:cs typeface="Helvetica Neue" panose="02000503000000020004" pitchFamily="2" charset="0"/>
              </a:rPr>
              <a:t>: </a:t>
            </a:r>
            <a:r>
              <a:rPr lang="en-US" sz="3200" dirty="0"/>
              <a:t>How do we go from </a:t>
            </a:r>
            <a:r>
              <a:rPr lang="en-US" sz="3200" dirty="0">
                <a:solidFill>
                  <a:srgbClr val="3E7F3B"/>
                </a:solidFill>
              </a:rPr>
              <a:t>What-it-is</a:t>
            </a:r>
            <a:r>
              <a:rPr lang="en-US" sz="3200" dirty="0"/>
              <a:t> </a:t>
            </a:r>
            <a:r>
              <a:rPr lang="en-US" sz="3200" dirty="0">
                <a:sym typeface="Wingdings" pitchFamily="2" charset="2"/>
              </a:rPr>
              <a:t> </a:t>
            </a:r>
            <a:r>
              <a:rPr lang="en-US" sz="3200" dirty="0">
                <a:solidFill>
                  <a:srgbClr val="1F5C99"/>
                </a:solidFill>
                <a:sym typeface="Wingdings" pitchFamily="2" charset="2"/>
              </a:rPr>
              <a:t>How-it’s-built</a:t>
            </a:r>
            <a:r>
              <a:rPr lang="en-US" sz="3200" dirty="0"/>
              <a:t>?</a:t>
            </a:r>
          </a:p>
        </p:txBody>
      </p:sp>
    </p:spTree>
    <p:extLst>
      <p:ext uri="{BB962C8B-B14F-4D97-AF65-F5344CB8AC3E}">
        <p14:creationId xmlns:p14="http://schemas.microsoft.com/office/powerpoint/2010/main" val="7521519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1B7D-F19F-1F61-0107-46EB314B52AF}"/>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91A293FC-BD1A-B7C5-AB19-A7A306C96D50}"/>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571B52"/>
              </a:gs>
              <a:gs pos="55000">
                <a:srgbClr val="30102D"/>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582A8B77-A036-A498-96D6-60DC78EEFA03}"/>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9714535E-50ED-C58E-1C03-AA21A924682A}"/>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E0D2B">
                  <a:alpha val="93000"/>
                </a:srgbClr>
              </a:gs>
              <a:gs pos="100000">
                <a:srgbClr val="2E0D2B">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6E1FE9F2-368C-E092-1F41-25AA6BB26030}"/>
              </a:ext>
            </a:extLst>
          </p:cNvPr>
          <p:cNvSpPr/>
          <p:nvPr/>
        </p:nvSpPr>
        <p:spPr>
          <a:xfrm>
            <a:off x="0" y="1551000"/>
            <a:ext cx="10950000" cy="9000"/>
          </a:xfrm>
          <a:prstGeom prst="rect">
            <a:avLst/>
          </a:prstGeom>
          <a:solidFill>
            <a:srgbClr val="D64FCB">
              <a:alpha val="85000"/>
            </a:srgbClr>
          </a:solidFill>
          <a:ln>
            <a:noFill/>
          </a:ln>
        </p:spPr>
        <p:txBody>
          <a:bodyPr/>
          <a:lstStyle/>
          <a:p>
            <a:endParaRPr/>
          </a:p>
        </p:txBody>
      </p:sp>
      <p:sp>
        <p:nvSpPr>
          <p:cNvPr id="24" name="Eyebrow">
            <a:extLst>
              <a:ext uri="{FF2B5EF4-FFF2-40B4-BE49-F238E27FC236}">
                <a16:creationId xmlns:a16="http://schemas.microsoft.com/office/drawing/2014/main" id="{7B7FFD31-4F91-9F4E-F6B5-E304636C9DA1}"/>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F5B8F0"/>
                </a:solidFill>
              </a:rPr>
              <a:t>SYSTEM DEMO  ·  PI-OCT26 — SD #1</a:t>
            </a:r>
          </a:p>
        </p:txBody>
      </p:sp>
      <p:sp>
        <p:nvSpPr>
          <p:cNvPr id="25" name="Feature title">
            <a:extLst>
              <a:ext uri="{FF2B5EF4-FFF2-40B4-BE49-F238E27FC236}">
                <a16:creationId xmlns:a16="http://schemas.microsoft.com/office/drawing/2014/main" id="{C8EC1D64-860D-A81F-68B8-B67499C9EB5E}"/>
              </a:ext>
            </a:extLst>
          </p:cNvPr>
          <p:cNvSpPr/>
          <p:nvPr/>
        </p:nvSpPr>
        <p:spPr>
          <a:xfrm>
            <a:off x="548000" y="600000"/>
            <a:ext cx="8600000" cy="540000"/>
          </a:xfrm>
          <a:prstGeom prst="rect">
            <a:avLst/>
          </a:prstGeom>
          <a:noFill/>
        </p:spPr>
        <p:txBody>
          <a:bodyPr wrap="square" lIns="0" tIns="0" rIns="0" bIns="0" anchor="t"/>
          <a:lstStyle/>
          <a:p>
            <a:pPr rtl="0"/>
            <a:r>
              <a:rPr lang="en-US" sz="2800" b="1">
                <a:solidFill>
                  <a:srgbClr val="FFFFFF"/>
                </a:solidFill>
              </a:rPr>
              <a:t>Support Work Instructions with Compound Operation</a:t>
            </a:r>
            <a:endParaRPr lang="en-IN" sz="2800" b="1">
              <a:solidFill>
                <a:srgbClr val="FFFFFF"/>
              </a:solidFill>
            </a:endParaRPr>
          </a:p>
          <a:p>
            <a:pPr>
              <a:buNone/>
            </a:pPr>
            <a:r>
              <a:rPr sz="2800" b="1">
                <a:solidFill>
                  <a:srgbClr val="FFFFFF"/>
                </a:solidFill>
              </a:rPr>
              <a:t> ›</a:t>
            </a:r>
          </a:p>
        </p:txBody>
      </p:sp>
      <p:sp>
        <p:nvSpPr>
          <p:cNvPr id="26" name="Team line">
            <a:extLst>
              <a:ext uri="{FF2B5EF4-FFF2-40B4-BE49-F238E27FC236}">
                <a16:creationId xmlns:a16="http://schemas.microsoft.com/office/drawing/2014/main" id="{34A750F7-CDE6-B41F-3E7E-F621A062F8CB}"/>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F2CFEF"/>
                </a:solidFill>
              </a:rPr>
              <a:t>Team Marigold  ›  Process Planning ART</a:t>
            </a:r>
          </a:p>
        </p:txBody>
      </p:sp>
      <p:sp>
        <p:nvSpPr>
          <p:cNvPr id="30" name="Polarion field">
            <a:extLst>
              <a:ext uri="{FF2B5EF4-FFF2-40B4-BE49-F238E27FC236}">
                <a16:creationId xmlns:a16="http://schemas.microsoft.com/office/drawing/2014/main" id="{8C5E876D-A4AA-7483-6D53-F3DEB8082E2C}"/>
              </a:ext>
            </a:extLst>
          </p:cNvPr>
          <p:cNvSpPr/>
          <p:nvPr/>
        </p:nvSpPr>
        <p:spPr>
          <a:xfrm>
            <a:off x="480000" y="1700000"/>
            <a:ext cx="6100000" cy="560000"/>
          </a:xfrm>
          <a:prstGeom prst="roundRect">
            <a:avLst>
              <a:gd name="adj" fmla="val 11000"/>
            </a:avLst>
          </a:prstGeom>
          <a:solidFill>
            <a:srgbClr val="2C0E2A">
              <a:alpha val="88000"/>
            </a:srgbClr>
          </a:solidFill>
          <a:ln w="15875">
            <a:solidFill>
              <a:srgbClr val="D64FCB">
                <a:alpha val="90000"/>
              </a:srgbClr>
            </a:solidFill>
          </a:ln>
        </p:spPr>
        <p:txBody>
          <a:bodyPr/>
          <a:lstStyle/>
          <a:p>
            <a:endParaRPr lang="en-US"/>
          </a:p>
        </p:txBody>
      </p:sp>
      <p:sp>
        <p:nvSpPr>
          <p:cNvPr id="130" name="Polarion field text">
            <a:extLst>
              <a:ext uri="{FF2B5EF4-FFF2-40B4-BE49-F238E27FC236}">
                <a16:creationId xmlns:a16="http://schemas.microsoft.com/office/drawing/2014/main" id="{2891E39C-8BB9-7998-DE37-37692876857F}"/>
              </a:ext>
            </a:extLst>
          </p:cNvPr>
          <p:cNvSpPr/>
          <p:nvPr/>
        </p:nvSpPr>
        <p:spPr>
          <a:xfrm>
            <a:off x="595874" y="1673284"/>
            <a:ext cx="5840000" cy="560000"/>
          </a:xfrm>
          <a:prstGeom prst="rect">
            <a:avLst/>
          </a:prstGeom>
          <a:noFill/>
        </p:spPr>
        <p:txBody>
          <a:bodyPr wrap="square" lIns="0" tIns="0" rIns="0" bIns="0" anchor="ctr"/>
          <a:lstStyle/>
          <a:p>
            <a:r>
              <a:rPr lang="en-US" sz="900" b="1" spc="120">
                <a:solidFill>
                  <a:srgbClr val="D64FCB"/>
                </a:solidFill>
              </a:rPr>
              <a:t>FEATURE ID:   </a:t>
            </a:r>
          </a:p>
          <a:p>
            <a:endParaRPr lang="en-US" sz="900" b="1" spc="120">
              <a:solidFill>
                <a:srgbClr val="D64FCB"/>
              </a:solidFill>
            </a:endParaRPr>
          </a:p>
          <a:p>
            <a:r>
              <a:rPr lang="en-US" sz="900" b="1" spc="120">
                <a:solidFill>
                  <a:srgbClr val="D64FCB"/>
                </a:solidFill>
              </a:rPr>
              <a:t> </a:t>
            </a:r>
            <a:r>
              <a:rPr lang="en-US" sz="900">
                <a:solidFill>
                  <a:srgbClr val="D64FCB"/>
                </a:solidFill>
                <a:hlinkClick r:id="rId3">
                  <a:extLst>
                    <a:ext uri="{A12FA001-AC4F-418D-AE19-62706E023703}">
                      <ahyp:hlinkClr xmlns:ahyp="http://schemas.microsoft.com/office/drawing/2018/hyperlinkcolor" val="tx"/>
                    </a:ext>
                  </a:extLst>
                </a:hlinkClick>
              </a:rPr>
              <a:t>TCM-469163 - 2612_10_Support Work Instructions with Compound Operation( Supporting all types of recipe).</a:t>
            </a:r>
            <a:r>
              <a:rPr lang="en-US" sz="900" b="1" spc="120">
                <a:solidFill>
                  <a:srgbClr val="D64FCB"/>
                </a:solidFill>
              </a:rPr>
              <a:t> </a:t>
            </a:r>
            <a:endParaRPr lang="en-US" sz="900" u="sng">
              <a:solidFill>
                <a:srgbClr val="D64FCB"/>
              </a:solidFill>
            </a:endParaRPr>
          </a:p>
        </p:txBody>
      </p:sp>
      <p:sp>
        <p:nvSpPr>
          <p:cNvPr id="32" name="Release field">
            <a:extLst>
              <a:ext uri="{FF2B5EF4-FFF2-40B4-BE49-F238E27FC236}">
                <a16:creationId xmlns:a16="http://schemas.microsoft.com/office/drawing/2014/main" id="{2E0B25D5-D26D-35DB-7264-FA6CC83E253F}"/>
              </a:ext>
            </a:extLst>
          </p:cNvPr>
          <p:cNvSpPr/>
          <p:nvPr/>
        </p:nvSpPr>
        <p:spPr>
          <a:xfrm>
            <a:off x="6820000" y="1700000"/>
            <a:ext cx="4030000" cy="560000"/>
          </a:xfrm>
          <a:prstGeom prst="roundRect">
            <a:avLst>
              <a:gd name="adj" fmla="val 11000"/>
            </a:avLst>
          </a:prstGeom>
          <a:solidFill>
            <a:srgbClr val="2C0E2A">
              <a:alpha val="88000"/>
            </a:srgbClr>
          </a:solidFill>
          <a:ln w="15875">
            <a:solidFill>
              <a:srgbClr val="D64FCB">
                <a:alpha val="90000"/>
              </a:srgbClr>
            </a:solidFill>
          </a:ln>
        </p:spPr>
        <p:txBody>
          <a:bodyPr/>
          <a:lstStyle/>
          <a:p>
            <a:endParaRPr lang="en-US"/>
          </a:p>
        </p:txBody>
      </p:sp>
      <p:sp>
        <p:nvSpPr>
          <p:cNvPr id="132" name="Release field text">
            <a:extLst>
              <a:ext uri="{FF2B5EF4-FFF2-40B4-BE49-F238E27FC236}">
                <a16:creationId xmlns:a16="http://schemas.microsoft.com/office/drawing/2014/main" id="{35FAE19C-27F0-77AC-0AE8-5FFD85FFC9C3}"/>
              </a:ext>
            </a:extLst>
          </p:cNvPr>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D64FCB"/>
                </a:solidFill>
              </a:rPr>
              <a:t>TARGET RELEASE(S)   </a:t>
            </a:r>
          </a:p>
          <a:p>
            <a:pPr>
              <a:spcBef>
                <a:spcPts val="300"/>
              </a:spcBef>
              <a:buNone/>
            </a:pPr>
            <a:r>
              <a:rPr lang="en-US" sz="1200">
                <a:solidFill>
                  <a:srgbClr val="D64FCB"/>
                </a:solidFill>
              </a:rPr>
              <a:t>TC2612 </a:t>
            </a:r>
          </a:p>
        </p:txBody>
      </p:sp>
      <p:sp>
        <p:nvSpPr>
          <p:cNvPr id="40" name="Takeaway what">
            <a:extLst>
              <a:ext uri="{FF2B5EF4-FFF2-40B4-BE49-F238E27FC236}">
                <a16:creationId xmlns:a16="http://schemas.microsoft.com/office/drawing/2014/main" id="{E97F5982-D272-095D-4F10-73943944528C}"/>
              </a:ext>
            </a:extLst>
          </p:cNvPr>
          <p:cNvSpPr/>
          <p:nvPr/>
        </p:nvSpPr>
        <p:spPr>
          <a:xfrm>
            <a:off x="480000"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a:p>
        </p:txBody>
      </p:sp>
      <p:sp>
        <p:nvSpPr>
          <p:cNvPr id="140" name="Takeaway what text">
            <a:extLst>
              <a:ext uri="{FF2B5EF4-FFF2-40B4-BE49-F238E27FC236}">
                <a16:creationId xmlns:a16="http://schemas.microsoft.com/office/drawing/2014/main" id="{2EF7A601-A056-0172-8530-85202E5CB2B1}"/>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D64FCB"/>
                </a:solidFill>
              </a:rPr>
              <a:t>WHAT IS IT?</a:t>
            </a:r>
          </a:p>
          <a:p>
            <a:pPr marL="171450" indent="-171450">
              <a:buFont typeface="Arial" panose="020B0604020202020204" pitchFamily="34" charset="0"/>
              <a:buChar char="•"/>
            </a:pPr>
            <a:r>
              <a:rPr lang="en-IN" sz="1400" i="1">
                <a:solidFill>
                  <a:srgbClr val="D6C2D4"/>
                </a:solidFill>
              </a:rPr>
              <a:t>Add complex recipe operations into phases with parallel or sequential execution to reflect real production logic</a:t>
            </a:r>
          </a:p>
          <a:p>
            <a:pPr marL="171450" indent="-171450">
              <a:buFont typeface="Arial" panose="020B0604020202020204" pitchFamily="34" charset="0"/>
              <a:buChar char="•"/>
            </a:pPr>
            <a:r>
              <a:rPr lang="en-IN" sz="1400" i="1">
                <a:solidFill>
                  <a:srgbClr val="D6C2D4"/>
                </a:solidFill>
              </a:rPr>
              <a:t>Author and document phase-level work instructions so production teams have the detail they need to execute confidently</a:t>
            </a:r>
          </a:p>
          <a:p>
            <a:br>
              <a:rPr lang="en-IN" sz="1200"/>
            </a:br>
            <a:endParaRPr lang="en-US" sz="1200" i="1">
              <a:solidFill>
                <a:srgbClr val="D6C2D4"/>
              </a:solidFill>
            </a:endParaRPr>
          </a:p>
        </p:txBody>
      </p:sp>
      <p:sp>
        <p:nvSpPr>
          <p:cNvPr id="42" name="Takeaway why">
            <a:extLst>
              <a:ext uri="{FF2B5EF4-FFF2-40B4-BE49-F238E27FC236}">
                <a16:creationId xmlns:a16="http://schemas.microsoft.com/office/drawing/2014/main" id="{226911F8-2DF4-508D-2968-A4DC5536CFB8}"/>
              </a:ext>
            </a:extLst>
          </p:cNvPr>
          <p:cNvSpPr/>
          <p:nvPr/>
        </p:nvSpPr>
        <p:spPr>
          <a:xfrm>
            <a:off x="4016666"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lang="en-US"/>
          </a:p>
        </p:txBody>
      </p:sp>
      <p:sp>
        <p:nvSpPr>
          <p:cNvPr id="142" name="Takeaway why text">
            <a:extLst>
              <a:ext uri="{FF2B5EF4-FFF2-40B4-BE49-F238E27FC236}">
                <a16:creationId xmlns:a16="http://schemas.microsoft.com/office/drawing/2014/main" id="{5BD5BD21-086A-E277-284B-E24D56BD3291}"/>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D64FCB"/>
                </a:solidFill>
              </a:rPr>
              <a:t>WHY IT MATTERS</a:t>
            </a:r>
          </a:p>
          <a:p>
            <a:pPr marL="171450" indent="-171450">
              <a:spcBef>
                <a:spcPts val="700"/>
              </a:spcBef>
              <a:buFont typeface="Arial" panose="020B0604020202020204" pitchFamily="34" charset="0"/>
              <a:buChar char="•"/>
            </a:pPr>
            <a:r>
              <a:rPr lang="en-IN" sz="1400" i="1">
                <a:solidFill>
                  <a:srgbClr val="D6C2D4"/>
                </a:solidFill>
              </a:rPr>
              <a:t>Recipe planners can  now model complex multi-phase operations with the precision and clarity that real production environments demand</a:t>
            </a:r>
            <a:r>
              <a:rPr lang="en-US" sz="1400" i="1">
                <a:solidFill>
                  <a:srgbClr val="D6C2D4"/>
                </a:solidFill>
              </a:rPr>
              <a:t>.</a:t>
            </a:r>
          </a:p>
        </p:txBody>
      </p:sp>
      <p:sp>
        <p:nvSpPr>
          <p:cNvPr id="44" name="Takeaway who">
            <a:extLst>
              <a:ext uri="{FF2B5EF4-FFF2-40B4-BE49-F238E27FC236}">
                <a16:creationId xmlns:a16="http://schemas.microsoft.com/office/drawing/2014/main" id="{E6251835-AC98-313B-1103-0EAD918903BD}"/>
              </a:ext>
            </a:extLst>
          </p:cNvPr>
          <p:cNvSpPr/>
          <p:nvPr/>
        </p:nvSpPr>
        <p:spPr>
          <a:xfrm>
            <a:off x="7553332" y="2440000"/>
            <a:ext cx="3296666" cy="3740000"/>
          </a:xfrm>
          <a:prstGeom prst="roundRect">
            <a:avLst>
              <a:gd name="adj" fmla="val 6000"/>
            </a:avLst>
          </a:prstGeom>
          <a:solidFill>
            <a:srgbClr val="361433">
              <a:alpha val="82000"/>
            </a:srgbClr>
          </a:solidFill>
          <a:ln w="12700">
            <a:solidFill>
              <a:srgbClr val="D64FCB">
                <a:alpha val="55000"/>
              </a:srgbClr>
            </a:solidFill>
          </a:ln>
        </p:spPr>
        <p:txBody>
          <a:bodyPr/>
          <a:lstStyle/>
          <a:p>
            <a:endParaRPr/>
          </a:p>
        </p:txBody>
      </p:sp>
      <p:sp>
        <p:nvSpPr>
          <p:cNvPr id="144" name="Takeaway who text">
            <a:extLst>
              <a:ext uri="{FF2B5EF4-FFF2-40B4-BE49-F238E27FC236}">
                <a16:creationId xmlns:a16="http://schemas.microsoft.com/office/drawing/2014/main" id="{FC079744-44FD-3213-2A78-94A2DAB2672C}"/>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D64FCB"/>
                </a:solidFill>
              </a:rPr>
              <a:t>WHO IT’S FOR</a:t>
            </a:r>
          </a:p>
          <a:p>
            <a:pPr>
              <a:spcBef>
                <a:spcPts val="700"/>
              </a:spcBef>
            </a:pPr>
            <a:r>
              <a:rPr lang="en-US" sz="1400" i="1">
                <a:solidFill>
                  <a:srgbClr val="D6C2D4"/>
                </a:solidFill>
              </a:rPr>
              <a:t>Pharma</a:t>
            </a:r>
          </a:p>
        </p:txBody>
      </p:sp>
      <p:grpSp>
        <p:nvGrpSpPr>
          <p:cNvPr id="10" name="Vertical Spine - Flowers">
            <a:extLst>
              <a:ext uri="{FF2B5EF4-FFF2-40B4-BE49-F238E27FC236}">
                <a16:creationId xmlns:a16="http://schemas.microsoft.com/office/drawing/2014/main" id="{C55BA98C-84C4-08B9-4283-58A8D266ECF6}"/>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FC92AB63-0195-52B1-2534-BC1A1C66DD26}"/>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C3E9999E-2336-E02C-3B46-FE7BA5053BF7}"/>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32BDCFE2-7973-4049-8A58-8864DCE8F82A}"/>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8B489E07-9CDD-4A03-EB4A-7B08567C0E65}"/>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3CD1C4B0-D032-415D-214C-F7AC1A1930CB}"/>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5554A4B7-717D-0F98-4EF9-5A649062E3A0}"/>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E1F43EDC-69C5-4F6E-E099-EF7D9AD2C3C2}"/>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pic>
        <p:nvPicPr>
          <p:cNvPr id="3" name="Picture 2">
            <a:extLst>
              <a:ext uri="{FF2B5EF4-FFF2-40B4-BE49-F238E27FC236}">
                <a16:creationId xmlns:a16="http://schemas.microsoft.com/office/drawing/2014/main" id="{3888BDCC-F7E5-8769-D4E6-2E1DEE999278}"/>
              </a:ext>
            </a:extLst>
          </p:cNvPr>
          <p:cNvPicPr>
            <a:picLocks noChangeAspect="1"/>
          </p:cNvPicPr>
          <p:nvPr/>
        </p:nvPicPr>
        <p:blipFill>
          <a:blip r:embed="rId19"/>
          <a:stretch>
            <a:fillRect/>
          </a:stretch>
        </p:blipFill>
        <p:spPr>
          <a:xfrm>
            <a:off x="7688910" y="3657600"/>
            <a:ext cx="2855529" cy="193849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74912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p:cNvPicPr>
            <a:picLocks noChangeAspect="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8C0114DE-6B85-4537-8550-1C3AEA2454CD}"/>
              </a:ext>
            </a:extLst>
          </p:cNvPr>
          <p:cNvSpPr>
            <a:spLocks noGrp="1"/>
          </p:cNvSpPr>
          <p:nvPr/>
        </p:nvSpPr>
        <p:spPr>
          <a:xfrm>
            <a:off x="514350" y="723900"/>
            <a:ext cx="5429250" cy="1952625"/>
          </a:xfrm>
          <a:prstGeom prst="roundRect">
            <a:avLst>
              <a:gd name="adj" fmla="val 3902"/>
            </a:avLst>
          </a:prstGeom>
          <a:solidFill>
            <a:srgbClr val="B73596"/>
          </a:solidFill>
          <a:ln w="19050">
            <a:solidFill>
              <a:srgbClr val="D64FB4">
                <a:alpha val="92000"/>
              </a:srgbClr>
            </a:solidFill>
            <a:prstDash val="solid"/>
          </a:ln>
        </p:spPr>
        <p:txBody>
          <a:bodyPr/>
          <a:lstStyle/>
          <a:p>
            <a:endParaRPr/>
          </a:p>
        </p:txBody>
      </p:sp>
      <p:sp>
        <p:nvSpPr>
          <p:cNvPr id="940" name="TB Accent">
            <a:extLst>
              <a:ext uri="{FF2B5EF4-FFF2-40B4-BE49-F238E27FC236}">
                <a16:creationId xmlns:a16="http://schemas.microsoft.com/office/drawing/2014/main" id="{06C32E87-CE52-4F4C-B24D-727B7AE3B9D3}"/>
              </a:ext>
            </a:extLst>
          </p:cNvPr>
          <p:cNvSpPr/>
          <p:nvPr/>
        </p:nvSpPr>
        <p:spPr>
          <a:xfrm>
            <a:off x="605790" y="952500"/>
            <a:ext cx="64008" cy="1495425"/>
          </a:xfrm>
          <a:prstGeom prst="roundRect">
            <a:avLst>
              <a:gd name="adj" fmla="val 50000"/>
            </a:avLst>
          </a:prstGeom>
          <a:solidFill>
            <a:srgbClr val="D64FB4"/>
          </a:solidFill>
          <a:ln>
            <a:noFill/>
          </a:ln>
        </p:spPr>
        <p:txBody>
          <a:bodyPr/>
          <a:lstStyle/>
          <a:p>
            <a:endParaRPr/>
          </a:p>
        </p:txBody>
      </p:sp>
      <p:sp>
        <p:nvSpPr>
          <p:cNvPr id="3" name="Breadcrumb">
            <a:extLst>
              <a:ext uri="{FF2B5EF4-FFF2-40B4-BE49-F238E27FC236}">
                <a16:creationId xmlns:a16="http://schemas.microsoft.com/office/drawing/2014/main" id="{925C78A2-7A02-43E4-AEB9-1656EDE87DF6}"/>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FB4EC"/>
                </a:solidFill>
              </a:defRPr>
            </a:pPr>
            <a:r>
              <a:rPr lang="en-US" sz="1050" b="1">
                <a:solidFill>
                  <a:srgbClr val="FFB4EC"/>
                </a:solidFill>
              </a:rPr>
              <a:t>TCM PROGRAM  ›  PROCESS PLANNING ART</a:t>
            </a:r>
          </a:p>
        </p:txBody>
      </p:sp>
      <p:sp>
        <p:nvSpPr>
          <p:cNvPr id="4" name="Title">
            <a:extLst>
              <a:ext uri="{FF2B5EF4-FFF2-40B4-BE49-F238E27FC236}">
                <a16:creationId xmlns:a16="http://schemas.microsoft.com/office/drawing/2014/main" id="{172A92F1-9A2E-4768-B0FB-B9637762BE7C}"/>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SAFFRON</a:t>
            </a:r>
            <a:endParaRPr sz="2775" b="1">
              <a:solidFill>
                <a:srgbClr val="FFFFFF"/>
              </a:solidFill>
            </a:endParaRPr>
          </a:p>
        </p:txBody>
      </p:sp>
      <p:sp>
        <p:nvSpPr>
          <p:cNvPr id="5" name="Descriptor">
            <a:extLst>
              <a:ext uri="{FF2B5EF4-FFF2-40B4-BE49-F238E27FC236}">
                <a16:creationId xmlns:a16="http://schemas.microsoft.com/office/drawing/2014/main" id="{39CF0A2F-F7B9-4A5E-B508-7B0354A3F655}"/>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FDCF6"/>
                </a:solidFill>
              </a:defRPr>
            </a:pPr>
            <a:r>
              <a:rPr lang="en-US" sz="1350" i="1">
                <a:solidFill>
                  <a:srgbClr val="FFDCF6"/>
                </a:solidFill>
              </a:rPr>
              <a:t>BOP builder &amp; AI micro-services</a:t>
            </a:r>
          </a:p>
        </p:txBody>
      </p:sp>
      <p:sp>
        <p:nvSpPr>
          <p:cNvPr id="950" name="Leadership Card"/>
          <p:cNvSpPr/>
          <p:nvPr/>
        </p:nvSpPr>
        <p:spPr>
          <a:xfrm>
            <a:off x="514350" y="2820000"/>
            <a:ext cx="3990000" cy="3450000"/>
          </a:xfrm>
          <a:prstGeom prst="roundRect">
            <a:avLst>
              <a:gd name="adj" fmla="val 5500"/>
            </a:avLst>
          </a:prstGeom>
          <a:solidFill>
            <a:srgbClr val="36142D">
              <a:alpha val="82000"/>
            </a:srgbClr>
          </a:solidFill>
          <a:ln w="12700">
            <a:solidFill>
              <a:srgbClr val="D64FB4">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D64FB4"/>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D64FB4"/>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F0B6E1"/>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marL="0" indent="0">
              <a:spcBef>
                <a:spcPts val="0"/>
              </a:spcBef>
              <a:buNone/>
            </a:pPr>
            <a:r>
              <a:rPr lang="en-US" sz="1150">
                <a:solidFill>
                  <a:srgbClr val="F0B6E1"/>
                </a:solidFill>
              </a:rPr>
              <a:t>Lean-Agile Leader</a:t>
            </a:r>
            <a:br>
              <a:rPr lang="en-US" sz="600"/>
            </a:br>
            <a:r>
              <a:rPr lang="en-US" sz="1350" b="1">
                <a:solidFill>
                  <a:srgbClr val="FFFFFF"/>
                </a:solidFill>
              </a:rPr>
              <a:t>Mayur Bhise</a:t>
            </a:r>
          </a:p>
          <a:p>
            <a:pPr marL="0" indent="0">
              <a:spcBef>
                <a:spcPts val="600"/>
              </a:spcBef>
              <a:buNone/>
            </a:pPr>
            <a:r>
              <a:rPr lang="en-US" sz="1150">
                <a:solidFill>
                  <a:srgbClr val="F0B6E1"/>
                </a:solidFill>
              </a:rPr>
              <a:t>Product Owner</a:t>
            </a:r>
            <a:br>
              <a:rPr lang="en-US" sz="600"/>
            </a:br>
            <a:r>
              <a:rPr lang="en-US" sz="1350" b="1">
                <a:solidFill>
                  <a:srgbClr val="FFFFFF"/>
                </a:solidFill>
              </a:rPr>
              <a:t>Abhinav Chandratrey</a:t>
            </a:r>
          </a:p>
          <a:p>
            <a:pPr marL="0" indent="0">
              <a:spcBef>
                <a:spcPts val="600"/>
              </a:spcBef>
              <a:buNone/>
            </a:pPr>
            <a:r>
              <a:rPr lang="en-US" sz="1150">
                <a:solidFill>
                  <a:srgbClr val="F0B6E1"/>
                </a:solidFill>
              </a:rPr>
              <a:t>Scrum Master</a:t>
            </a:r>
            <a:br>
              <a:rPr lang="en-US" sz="600"/>
            </a:br>
            <a:r>
              <a:rPr lang="en-US" sz="1350" b="1">
                <a:solidFill>
                  <a:srgbClr val="FFFFFF"/>
                </a:solidFill>
              </a:rPr>
              <a:t>Kuldeep Gaikwad</a:t>
            </a:r>
          </a:p>
        </p:txBody>
      </p:sp>
      <p:sp>
        <p:nvSpPr>
          <p:cNvPr id="955" name="Ownership Card"/>
          <p:cNvSpPr/>
          <p:nvPr/>
        </p:nvSpPr>
        <p:spPr>
          <a:xfrm>
            <a:off x="4704350" y="2820000"/>
            <a:ext cx="5915650" cy="3450000"/>
          </a:xfrm>
          <a:prstGeom prst="roundRect">
            <a:avLst>
              <a:gd name="adj" fmla="val 5500"/>
            </a:avLst>
          </a:prstGeom>
          <a:solidFill>
            <a:srgbClr val="36142D">
              <a:alpha val="82000"/>
            </a:srgbClr>
          </a:solidFill>
          <a:ln w="12700">
            <a:solidFill>
              <a:srgbClr val="D64FB4">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D64FB4"/>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D64FB4"/>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F0B6E1"/>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a:solidFill>
                  <a:srgbClr val="D64FB4"/>
                </a:solidFill>
              </a:rPr>
              <a:t>▪  </a:t>
            </a:r>
            <a:r>
              <a:rPr lang="en-US" sz="1350">
                <a:solidFill>
                  <a:srgbClr val="F0F8FA"/>
                </a:solidFill>
                <a:latin typeface="Segoe UI"/>
                <a:cs typeface="Segoe UI"/>
              </a:rPr>
              <a:t>BOP Builder</a:t>
            </a:r>
          </a:p>
          <a:p>
            <a:pPr marL="228600" indent="-228600">
              <a:spcBef>
                <a:spcPts val="200"/>
              </a:spcBef>
              <a:buNone/>
            </a:pPr>
            <a:r>
              <a:rPr lang="en-US" sz="1350">
                <a:solidFill>
                  <a:srgbClr val="D64FB4"/>
                </a:solidFill>
              </a:rPr>
              <a:t>▪  </a:t>
            </a:r>
            <a:r>
              <a:rPr lang="en-US" sz="1350">
                <a:solidFill>
                  <a:srgbClr val="F0F8FA"/>
                </a:solidFill>
                <a:latin typeface="Segoe UI"/>
                <a:cs typeface="Segoe UI"/>
              </a:rPr>
              <a:t>AI micro-services</a:t>
            </a:r>
          </a:p>
        </p:txBody>
      </p:sp>
      <p:grpSp>
        <p:nvGrpSpPr>
          <p:cNvPr id="15" name="Vertical Spine - Flowers">
            <a:extLst>
              <a:ext uri="{FF2B5EF4-FFF2-40B4-BE49-F238E27FC236}">
                <a16:creationId xmlns:a16="http://schemas.microsoft.com/office/drawing/2014/main" id="{DA952430-CBAC-D0A7-BB95-A0013612C992}"/>
              </a:ext>
            </a:extLst>
          </p:cNvPr>
          <p:cNvGrpSpPr/>
          <p:nvPr/>
        </p:nvGrpSpPr>
        <p:grpSpPr>
          <a:xfrm>
            <a:off x="11065000" y="440000"/>
            <a:ext cx="872892" cy="5978000"/>
            <a:chOff x="11065000" y="440000"/>
            <a:chExt cx="872892" cy="5978000"/>
          </a:xfrm>
        </p:grpSpPr>
        <p:sp>
          <p:nvSpPr>
            <p:cNvPr id="16" name="Spine Panel">
              <a:extLst>
                <a:ext uri="{FF2B5EF4-FFF2-40B4-BE49-F238E27FC236}">
                  <a16:creationId xmlns:a16="http://schemas.microsoft.com/office/drawing/2014/main" id="{4ED75393-1BD8-AF89-C6B1-C4363CC477AF}"/>
                </a:ext>
              </a:extLst>
            </p:cNvPr>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7" name="Spine Line">
              <a:extLst>
                <a:ext uri="{FF2B5EF4-FFF2-40B4-BE49-F238E27FC236}">
                  <a16:creationId xmlns:a16="http://schemas.microsoft.com/office/drawing/2014/main" id="{BB06863A-06E6-AAFD-ED7C-EC87CA873C27}"/>
                </a:ext>
              </a:extLst>
            </p:cNvPr>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8" name="Spine flower on">
              <a:hlinkClick r:id="rId4" action="ppaction://hlinksldjump"/>
              <a:extLst>
                <a:ext uri="{FF2B5EF4-FFF2-40B4-BE49-F238E27FC236}">
                  <a16:creationId xmlns:a16="http://schemas.microsoft.com/office/drawing/2014/main" id="{29C067B4-F2DA-D672-8B79-66B21AEC70FE}"/>
                </a:ext>
              </a:extLst>
            </p:cNvPr>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9" name="Spine star on">
              <a:hlinkClick r:id="rId7" action="ppaction://hlinksldjump"/>
              <a:extLst>
                <a:ext uri="{FF2B5EF4-FFF2-40B4-BE49-F238E27FC236}">
                  <a16:creationId xmlns:a16="http://schemas.microsoft.com/office/drawing/2014/main" id="{53546DFE-2BA6-8AED-B631-FD984F3ECF61}"/>
                </a:ext>
              </a:extLst>
            </p:cNvPr>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20" name="Spine flow on">
              <a:hlinkClick r:id="rId10" action="ppaction://hlinksldjump"/>
              <a:extLst>
                <a:ext uri="{FF2B5EF4-FFF2-40B4-BE49-F238E27FC236}">
                  <a16:creationId xmlns:a16="http://schemas.microsoft.com/office/drawing/2014/main" id="{0FDD9334-EB48-8AD3-E569-3753608AE31E}"/>
                </a:ext>
              </a:extLst>
            </p:cNvPr>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21" name="Spine pillar on">
              <a:hlinkClick r:id="rId13" action="ppaction://hlinksldjump"/>
              <a:extLst>
                <a:ext uri="{FF2B5EF4-FFF2-40B4-BE49-F238E27FC236}">
                  <a16:creationId xmlns:a16="http://schemas.microsoft.com/office/drawing/2014/main" id="{86921CC1-A4CF-3E75-AAE3-457228F5317C}"/>
                </a:ext>
              </a:extLst>
            </p:cNvPr>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22" name="Spine bulb on">
              <a:hlinkClick r:id="rId16" action="ppaction://hlinksldjump"/>
              <a:extLst>
                <a:ext uri="{FF2B5EF4-FFF2-40B4-BE49-F238E27FC236}">
                  <a16:creationId xmlns:a16="http://schemas.microsoft.com/office/drawing/2014/main" id="{CE6585DB-9062-C790-A0FC-48A7D180781A}"/>
                </a:ext>
              </a:extLst>
            </p:cNvPr>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6304353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p:cNvSpPr>
          <p:nvPr/>
        </p:nvSpPr>
        <p:spPr>
          <a:xfrm>
            <a:off x="0" y="0"/>
            <a:ext cx="12192000" cy="6858000"/>
          </a:xfrm>
          <a:prstGeom prst="rect">
            <a:avLst/>
          </a:prstGeom>
          <a:gradFill>
            <a:gsLst>
              <a:gs pos="0">
                <a:srgbClr val="571B48"/>
              </a:gs>
              <a:gs pos="55000">
                <a:srgbClr val="301028"/>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2E0D26">
                  <a:alpha val="93000"/>
                </a:srgbClr>
              </a:gs>
              <a:gs pos="100000">
                <a:srgbClr val="2E0D26">
                  <a:alpha val="42000"/>
                </a:srgbClr>
              </a:gs>
            </a:gsLst>
            <a:lin ang="0" scaled="0"/>
          </a:gradFill>
          <a:ln>
            <a:noFill/>
          </a:ln>
        </p:spPr>
        <p:txBody>
          <a:bodyPr/>
          <a:lstStyle/>
          <a:p>
            <a:endParaRPr/>
          </a:p>
        </p:txBody>
      </p:sp>
      <p:sp>
        <p:nvSpPr>
          <p:cNvPr id="23" name="Header divider"/>
          <p:cNvSpPr>
            <a:spLocks/>
          </p:cNvSpPr>
          <p:nvPr/>
        </p:nvSpPr>
        <p:spPr>
          <a:xfrm>
            <a:off x="0" y="1550000"/>
            <a:ext cx="10950000" cy="10000"/>
          </a:xfrm>
          <a:prstGeom prst="rect">
            <a:avLst/>
          </a:prstGeom>
          <a:solidFill>
            <a:srgbClr val="D64FB4"/>
          </a:solidFill>
          <a:ln>
            <a:noFill/>
          </a:ln>
        </p:spPr>
        <p:txBody>
          <a:bodyPr/>
          <a:lstStyle/>
          <a:p>
            <a:endParaRPr/>
          </a:p>
        </p:txBody>
      </p:sp>
      <p:sp>
        <p:nvSpPr>
          <p:cNvPr id="24" name="Eyebrow"/>
          <p:cNvSpPr>
            <a:spLocks/>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D64FB4"/>
                </a:solidFill>
              </a:rPr>
              <a:t>FEATURE INDEX  ·  PI-OCT26 — SD #1  ·  12 FEATURES  (11 SDD)</a:t>
            </a:r>
          </a:p>
        </p:txBody>
      </p:sp>
      <p:sp>
        <p:nvSpPr>
          <p:cNvPr id="25" name="Index title"/>
          <p:cNvSpPr>
            <a:spLocks/>
          </p:cNvSpPr>
          <p:nvPr/>
        </p:nvSpPr>
        <p:spPr>
          <a:xfrm>
            <a:off x="548000" y="600000"/>
            <a:ext cx="9600000" cy="540000"/>
          </a:xfrm>
          <a:prstGeom prst="rect">
            <a:avLst/>
          </a:prstGeom>
          <a:noFill/>
        </p:spPr>
        <p:txBody>
          <a:bodyPr wrap="square" lIns="0" tIns="0" rIns="0" bIns="0" anchor="t"/>
          <a:lstStyle/>
          <a:p>
            <a:r>
              <a:rPr lang="en-US" sz="2800" b="1">
                <a:solidFill>
                  <a:srgbClr val="FFFFFF"/>
                </a:solidFill>
              </a:rPr>
              <a:t>TEAM SAFFRON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a:spLocks/>
          </p:cNvSpPr>
          <p:nvPr/>
        </p:nvSpPr>
        <p:spPr>
          <a:xfrm>
            <a:off x="560000" y="1170000"/>
            <a:ext cx="9600000" cy="240000"/>
          </a:xfrm>
          <a:prstGeom prst="rect">
            <a:avLst/>
          </a:prstGeom>
          <a:noFill/>
        </p:spPr>
        <p:txBody>
          <a:bodyPr wrap="square" lIns="0" tIns="0" rIns="0" bIns="0" anchor="t"/>
          <a:lstStyle/>
          <a:p>
            <a:pPr>
              <a:buNone/>
            </a:pPr>
            <a:r>
              <a:rPr lang="en-US" sz="1150" i="1" dirty="0">
                <a:solidFill>
                  <a:srgbClr val="F2CFE9"/>
                </a:solidFill>
              </a:rPr>
              <a:t>Process Planning ART  ›  PI-OCT26 SD #1</a:t>
            </a:r>
            <a:r>
              <a:rPr lang="en-US" sz="1150" i="1" dirty="0">
                <a:solidFill>
                  <a:srgbClr val="DECFF2"/>
                </a:solidFill>
              </a:rPr>
              <a:t> · </a:t>
            </a:r>
            <a:r>
              <a:rPr lang="en-US" sz="1150" i="1" dirty="0">
                <a:solidFill>
                  <a:srgbClr val="D8D0F1"/>
                </a:solidFill>
              </a:rPr>
              <a:t>12 FEATURES (11 </a:t>
            </a:r>
            <a:r>
              <a:rPr lang="en-US" sz="1150" i="1" dirty="0" err="1">
                <a:solidFill>
                  <a:srgbClr val="D8D0F1"/>
                </a:solidFill>
              </a:rPr>
              <a:t>SDD</a:t>
            </a:r>
            <a:r>
              <a:rPr lang="en-US" sz="1150" i="1" dirty="0">
                <a:solidFill>
                  <a:srgbClr val="D8D0F1"/>
                </a:solidFill>
              </a:rPr>
              <a:t>)</a:t>
            </a:r>
            <a:endParaRPr lang="en-US" sz="1150" i="1" dirty="0">
              <a:solidFill>
                <a:srgbClr val="F2CFE9"/>
              </a:solidFill>
            </a:endParaRPr>
          </a:p>
        </p:txBody>
      </p:sp>
      <p:graphicFrame>
        <p:nvGraphicFramePr>
          <p:cNvPr id="40" name="Feature Index Table"/>
          <p:cNvGraphicFramePr>
            <a:graphicFrameLocks/>
          </p:cNvGraphicFramePr>
          <p:nvPr>
            <p:extLst>
              <p:ext uri="{D42A27DB-BD31-4B8C-83A1-F6EECF244321}">
                <p14:modId xmlns:p14="http://schemas.microsoft.com/office/powerpoint/2010/main" val="2416299512"/>
              </p:ext>
            </p:extLst>
          </p:nvPr>
        </p:nvGraphicFramePr>
        <p:xfrm>
          <a:off x="480000" y="1780000"/>
          <a:ext cx="10370000" cy="3468517"/>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lang="en-US" sz="1000" b="1" spc="30">
                          <a:solidFill>
                            <a:srgbClr val="FFFFFF"/>
                          </a:solidFill>
                        </a:rPr>
                        <a:t>TEAM (FLOWER)</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tc>
                  <a:txBody>
                    <a:bodyPr/>
                    <a:lstStyle/>
                    <a:p>
                      <a:pPr algn="ctr"/>
                      <a:r>
                        <a:rPr lang="en-US" sz="1000" b="1">
                          <a:solidFill>
                            <a:srgbClr val="FFFFFF"/>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tc>
                  <a:txBody>
                    <a:bodyPr/>
                    <a:lstStyle/>
                    <a:p>
                      <a:pPr algn="l"/>
                      <a:r>
                        <a:rPr lang="en-US" sz="1000" b="1" spc="30">
                          <a:solidFill>
                            <a:srgbClr val="FFFFFF"/>
                          </a:solidFill>
                        </a:rPr>
                        <a:t>FEATURE ID</a:t>
                      </a:r>
                    </a:p>
                  </a:txBody>
                  <a:tcPr marL="72000" marR="54000" marT="32000" marB="32000" anchor="ctr">
                    <a:lnL w="6350" cap="flat" cmpd="sng" algn="ctr">
                      <a:solidFill>
                        <a:srgbClr val="D64FB4">
                          <a:alpha val="82000"/>
                        </a:srgbClr>
                      </a:solidFill>
                      <a:prstDash val="solid"/>
                      <a:round/>
                      <a:headEnd type="none" w="med" len="med"/>
                      <a:tailEnd type="none" w="med" len="med"/>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tc>
                  <a:txBody>
                    <a:bodyPr/>
                    <a:lstStyle/>
                    <a:p>
                      <a:pPr algn="l"/>
                      <a:r>
                        <a:rPr lang="en-US" sz="1000" b="1" spc="30">
                          <a:solidFill>
                            <a:srgbClr val="FFFFFF"/>
                          </a:solidFill>
                        </a:rPr>
                        <a:t>FEATURE NAME</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tc>
                  <a:txBody>
                    <a:bodyPr/>
                    <a:lstStyle/>
                    <a:p>
                      <a:pPr algn="ctr"/>
                      <a:r>
                        <a:rPr lang="en-US" sz="1000" b="1" spc="30">
                          <a:solidFill>
                            <a:srgbClr val="FFFFFF"/>
                          </a:solidFill>
                        </a:rPr>
                        <a:t>TARGET RELEASE</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tc>
                  <a:txBody>
                    <a:bodyPr/>
                    <a:lstStyle/>
                    <a:p>
                      <a:pPr algn="l"/>
                      <a:r>
                        <a:rPr lang="en-US" sz="1000" b="1" spc="30">
                          <a:solidFill>
                            <a:srgbClr val="FFFFFF"/>
                          </a:solidFill>
                        </a:rPr>
                        <a:t>WHO IT’S FOR</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D64FB4">
                        <a:alpha val="92000"/>
                      </a:srgbClr>
                    </a:solidFill>
                  </a:tcPr>
                </a:tc>
                <a:extLst>
                  <a:ext uri="{0D108BD9-81ED-4DB2-BD59-A6C34878D82A}">
                    <a16:rowId xmlns:a16="http://schemas.microsoft.com/office/drawing/2014/main" val="10000"/>
                  </a:ext>
                </a:extLst>
              </a:tr>
              <a:tr h="496875">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r>
                        <a:rPr lang="en-US" sz="950" b="1">
                          <a:solidFill>
                            <a:srgbClr val="F2CFE9"/>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u="sng">
                          <a:solidFill>
                            <a:srgbClr val="F5B8E6"/>
                          </a:solidFill>
                        </a:rPr>
                        <a:t>TCM-475633</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dirty="0">
                          <a:solidFill>
                            <a:srgbClr val="F2CFE9"/>
                          </a:solidFill>
                        </a:rPr>
                        <a:t>BOP Builder - Evaluation of BOP Builder results - Phase 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endParaRPr lang="en-US" sz="100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extLst>
                  <a:ext uri="{0D108BD9-81ED-4DB2-BD59-A6C34878D82A}">
                    <a16:rowId xmlns:a16="http://schemas.microsoft.com/office/drawing/2014/main" val="10004"/>
                  </a:ext>
                </a:extLst>
              </a:tr>
              <a:tr h="465875">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950" b="1">
                          <a:solidFill>
                            <a:srgbClr val="F2CFE9"/>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u="sng">
                          <a:solidFill>
                            <a:srgbClr val="F5B8E6"/>
                          </a:solidFill>
                        </a:rPr>
                        <a:t>TCM-471603</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dirty="0">
                          <a:solidFill>
                            <a:srgbClr val="F2CFE9"/>
                          </a:solidFill>
                        </a:rPr>
                        <a:t>BOP Builder- Manage application UI state</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endParaRPr lang="en-US" sz="100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extLst>
                  <a:ext uri="{0D108BD9-81ED-4DB2-BD59-A6C34878D82A}">
                    <a16:rowId xmlns:a16="http://schemas.microsoft.com/office/drawing/2014/main" val="10005"/>
                  </a:ext>
                </a:extLst>
              </a:tr>
              <a:tr h="496875">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endParaRPr lang="en-US"/>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u="sng">
                          <a:solidFill>
                            <a:srgbClr val="F5B8E6"/>
                          </a:solidFill>
                        </a:rPr>
                        <a:t>TCM-465184</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dirty="0">
                          <a:solidFill>
                            <a:srgbClr val="F2CFE9"/>
                          </a:solidFill>
                        </a:rPr>
                        <a:t>Change management for </a:t>
                      </a:r>
                      <a:r>
                        <a:rPr lang="en-US" sz="1000" dirty="0" err="1">
                          <a:solidFill>
                            <a:srgbClr val="F2CFE9"/>
                          </a:solidFill>
                        </a:rPr>
                        <a:t>EBOM</a:t>
                      </a:r>
                      <a:r>
                        <a:rPr lang="en-US" sz="1000" dirty="0">
                          <a:solidFill>
                            <a:srgbClr val="F2CFE9"/>
                          </a:solidFill>
                        </a:rPr>
                        <a:t>-MBOM - Capability rules processing</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endParaRPr lang="en-US" sz="100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extLst>
                  <a:ext uri="{0D108BD9-81ED-4DB2-BD59-A6C34878D82A}">
                    <a16:rowId xmlns:a16="http://schemas.microsoft.com/office/drawing/2014/main" val="10006"/>
                  </a:ext>
                </a:extLst>
              </a:tr>
              <a:tr h="496875">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950" b="1">
                          <a:solidFill>
                            <a:srgbClr val="F2CFE9"/>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u="sng">
                          <a:solidFill>
                            <a:srgbClr val="F5B8E6"/>
                          </a:solidFill>
                        </a:rPr>
                        <a:t>TCM-465183</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dirty="0">
                          <a:solidFill>
                            <a:srgbClr val="F2CFE9"/>
                          </a:solidFill>
                        </a:rPr>
                        <a:t>Change management for </a:t>
                      </a:r>
                      <a:r>
                        <a:rPr lang="en-US" sz="1000" dirty="0" err="1">
                          <a:solidFill>
                            <a:srgbClr val="F2CFE9"/>
                          </a:solidFill>
                        </a:rPr>
                        <a:t>EBOM</a:t>
                      </a:r>
                      <a:r>
                        <a:rPr lang="en-US" sz="1000" dirty="0">
                          <a:solidFill>
                            <a:srgbClr val="F2CFE9"/>
                          </a:solidFill>
                        </a:rPr>
                        <a:t>-MBOM - propagating added parts</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endParaRPr lang="en-US" sz="100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extLst>
                  <a:ext uri="{0D108BD9-81ED-4DB2-BD59-A6C34878D82A}">
                    <a16:rowId xmlns:a16="http://schemas.microsoft.com/office/drawing/2014/main" val="10007"/>
                  </a:ext>
                </a:extLst>
              </a:tr>
              <a:tr h="496875">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r>
                        <a:rPr lang="en-US" sz="950" b="1">
                          <a:solidFill>
                            <a:srgbClr val="F2CFE9"/>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u="sng">
                          <a:solidFill>
                            <a:srgbClr val="F5B8E6"/>
                          </a:solidFill>
                        </a:rPr>
                        <a:t>TCM-465182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r>
                        <a:rPr lang="en-US" sz="1000" dirty="0">
                          <a:solidFill>
                            <a:srgbClr val="F2CFE9"/>
                          </a:solidFill>
                        </a:rPr>
                        <a:t>Change management for </a:t>
                      </a:r>
                      <a:r>
                        <a:rPr lang="en-US" sz="1000" dirty="0" err="1">
                          <a:solidFill>
                            <a:srgbClr val="F2CFE9"/>
                          </a:solidFill>
                        </a:rPr>
                        <a:t>EBOM</a:t>
                      </a:r>
                      <a:r>
                        <a:rPr lang="en-US" sz="1000" dirty="0">
                          <a:solidFill>
                            <a:srgbClr val="F2CFE9"/>
                          </a:solidFill>
                        </a:rPr>
                        <a:t>-MBOM - propagate remove/replace changes</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tc>
                  <a:txBody>
                    <a:bodyPr/>
                    <a:lstStyle/>
                    <a:p>
                      <a:pPr algn="l"/>
                      <a:endParaRPr lang="en-US" sz="100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2E0824">
                        <a:alpha val="100000"/>
                      </a:srgbClr>
                    </a:solidFill>
                  </a:tcPr>
                </a:tc>
                <a:extLst>
                  <a:ext uri="{0D108BD9-81ED-4DB2-BD59-A6C34878D82A}">
                    <a16:rowId xmlns:a16="http://schemas.microsoft.com/office/drawing/2014/main" val="10008"/>
                  </a:ext>
                </a:extLst>
              </a:tr>
              <a:tr h="623142">
                <a:tc>
                  <a:txBody>
                    <a:bodyPr/>
                    <a:lstStyle/>
                    <a:p>
                      <a:pPr algn="l"/>
                      <a:r>
                        <a:rPr lang="en-US" sz="1000" b="1">
                          <a:solidFill>
                            <a:srgbClr val="F05ACA"/>
                          </a:solidFill>
                        </a:rPr>
                        <a:t>Saffron</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950" b="1">
                          <a:solidFill>
                            <a:srgbClr val="F2CFE9"/>
                          </a:solidFill>
                        </a:rPr>
                        <a:t>SDD</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u="sng">
                          <a:solidFill>
                            <a:srgbClr val="F5B8E6"/>
                          </a:solidFill>
                        </a:rPr>
                        <a:t>TCM-465177</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r>
                        <a:rPr lang="en-US" sz="1000" dirty="0">
                          <a:solidFill>
                            <a:srgbClr val="F2CFE9"/>
                          </a:solidFill>
                        </a:rPr>
                        <a:t>Change management for </a:t>
                      </a:r>
                      <a:r>
                        <a:rPr lang="en-US" sz="1000" dirty="0" err="1">
                          <a:solidFill>
                            <a:srgbClr val="F2CFE9"/>
                          </a:solidFill>
                        </a:rPr>
                        <a:t>EBOM</a:t>
                      </a:r>
                      <a:r>
                        <a:rPr lang="en-US" sz="1000" dirty="0">
                          <a:solidFill>
                            <a:srgbClr val="F2CFE9"/>
                          </a:solidFill>
                        </a:rPr>
                        <a:t>-MBOM- propagate revision changes to MBOM</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ctr"/>
                      <a:r>
                        <a:rPr lang="en-US" sz="1000" b="1">
                          <a:solidFill>
                            <a:srgbClr val="F2CFE9"/>
                          </a:solidFill>
                        </a:rPr>
                        <a:t>TC2612</a:t>
                      </a:r>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tc>
                  <a:txBody>
                    <a:bodyPr/>
                    <a:lstStyle/>
                    <a:p>
                      <a:pPr algn="l"/>
                      <a:endParaRPr lang="en-US" sz="1000" dirty="0"/>
                    </a:p>
                  </a:txBody>
                  <a:tcPr marL="72000" marR="54000" marT="32000" marB="32000" anchor="ctr">
                    <a:lnL w="6350">
                      <a:solidFill>
                        <a:srgbClr val="D64FB4">
                          <a:alpha val="82000"/>
                        </a:srgbClr>
                      </a:solidFill>
                    </a:lnL>
                    <a:lnR w="6350">
                      <a:solidFill>
                        <a:srgbClr val="D64FB4">
                          <a:alpha val="82000"/>
                        </a:srgbClr>
                      </a:solidFill>
                    </a:lnR>
                    <a:lnT w="6350">
                      <a:solidFill>
                        <a:srgbClr val="D64FB4">
                          <a:alpha val="82000"/>
                        </a:srgbClr>
                      </a:solidFill>
                    </a:lnT>
                    <a:lnB w="6350">
                      <a:solidFill>
                        <a:srgbClr val="D64FB4">
                          <a:alpha val="82000"/>
                        </a:srgbClr>
                      </a:solidFill>
                    </a:lnB>
                    <a:solidFill>
                      <a:srgbClr val="5E164C">
                        <a:alpha val="100000"/>
                      </a:srgbClr>
                    </a:solidFill>
                  </a:tcPr>
                </a:tc>
                <a:extLst>
                  <a:ext uri="{0D108BD9-81ED-4DB2-BD59-A6C34878D82A}">
                    <a16:rowId xmlns:a16="http://schemas.microsoft.com/office/drawing/2014/main" val="10001"/>
                  </a:ext>
                </a:extLst>
              </a:tr>
            </a:tbl>
          </a:graphicData>
        </a:graphic>
      </p:graphicFrame>
      <p:grpSp>
        <p:nvGrpSpPr>
          <p:cNvPr id="10" name="Vertical Spine - Flowers">
            <a:extLst>
              <a:ext uri="{FF2B5EF4-FFF2-40B4-BE49-F238E27FC236}">
                <a16:creationId xmlns:a16="http://schemas.microsoft.com/office/drawing/2014/main" id="{85E8632D-89A1-475C-4D98-65A4E15886B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31F4A167-DACF-CF7D-3DBF-B8E1ED92BB1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C38723E-D096-09C6-5089-D170BFA840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ADE5BDF-6DC4-718B-F3ED-2FF3C36B6C2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4DCE16AB-5F5C-F4C9-3515-920F393FDB9C}"/>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F433A909-1EE0-98AF-B171-3B4C516CED6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CCBE31BE-5205-D8A8-A3B1-84C6454C458F}"/>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A91C7738-417F-CC62-9153-09F6CD7123A2}"/>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36992684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571B48"/>
              </a:gs>
              <a:gs pos="55000">
                <a:srgbClr val="301028"/>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E0D26">
                  <a:alpha val="93000"/>
                </a:srgbClr>
              </a:gs>
              <a:gs pos="100000">
                <a:srgbClr val="2E0D26">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D64FB4">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F5B8E6"/>
                </a:solidFill>
              </a:rPr>
              <a:t>SYSTEM DEMO  ·  PI-OCT26 — SD #1</a:t>
            </a:r>
          </a:p>
        </p:txBody>
      </p:sp>
      <p:sp>
        <p:nvSpPr>
          <p:cNvPr id="25" name="Feature title"/>
          <p:cNvSpPr/>
          <p:nvPr/>
        </p:nvSpPr>
        <p:spPr>
          <a:xfrm>
            <a:off x="555257" y="600000"/>
            <a:ext cx="10138514" cy="561771"/>
          </a:xfrm>
          <a:prstGeom prst="rect">
            <a:avLst/>
          </a:prstGeom>
          <a:noFill/>
        </p:spPr>
        <p:txBody>
          <a:bodyPr wrap="square" lIns="0" tIns="0" rIns="0" bIns="0" anchor="t"/>
          <a:lstStyle/>
          <a:p>
            <a:r>
              <a:rPr lang="en-US">
                <a:solidFill>
                  <a:srgbClr val="FFFFFF"/>
                </a:solidFill>
                <a:ea typeface="+mn-lt"/>
                <a:cs typeface="+mn-lt"/>
              </a:rPr>
              <a:t>[2612] Change management  for EBOM-MBOM - propagate property changes to MBOM</a:t>
            </a:r>
            <a:endParaRPr lang="en-US"/>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F2CFE9"/>
                </a:solidFill>
              </a:rPr>
              <a:t>Team Saffron  ›  Process Planning ART</a:t>
            </a:r>
          </a:p>
        </p:txBody>
      </p:sp>
      <p:sp>
        <p:nvSpPr>
          <p:cNvPr id="30" name="Polarion field"/>
          <p:cNvSpPr/>
          <p:nvPr/>
        </p:nvSpPr>
        <p:spPr>
          <a:xfrm>
            <a:off x="480000" y="1700000"/>
            <a:ext cx="6100000" cy="560000"/>
          </a:xfrm>
          <a:prstGeom prst="roundRect">
            <a:avLst>
              <a:gd name="adj" fmla="val 11000"/>
            </a:avLst>
          </a:prstGeom>
          <a:solidFill>
            <a:srgbClr val="2C0E24">
              <a:alpha val="88000"/>
            </a:srgbClr>
          </a:solidFill>
          <a:ln w="15875">
            <a:solidFill>
              <a:srgbClr val="D64FB4">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a:solidFill>
                  <a:srgbClr val="D64FB4"/>
                </a:solidFill>
              </a:rPr>
              <a:t>● </a:t>
            </a:r>
            <a:r>
              <a:rPr lang="en-US" sz="900" b="1" spc="120">
                <a:solidFill>
                  <a:srgbClr val="F29CDC"/>
                </a:solidFill>
              </a:rPr>
              <a:t>FEATURE ID   </a:t>
            </a:r>
          </a:p>
          <a:p>
            <a:pPr>
              <a:spcBef>
                <a:spcPts val="300"/>
              </a:spcBef>
              <a:buNone/>
            </a:pPr>
            <a:r>
              <a:rPr lang="en-US" sz="1200">
                <a:solidFill>
                  <a:srgbClr val="F5B8E6"/>
                </a:solidFill>
                <a:ea typeface="+mn-lt"/>
                <a:cs typeface="+mn-lt"/>
                <a:hlinkClick r:id="rId3"/>
              </a:rPr>
              <a:t>TCM-465176</a:t>
            </a:r>
            <a:endParaRPr lang="en-US"/>
          </a:p>
        </p:txBody>
      </p:sp>
      <p:sp>
        <p:nvSpPr>
          <p:cNvPr id="32" name="Release field"/>
          <p:cNvSpPr/>
          <p:nvPr/>
        </p:nvSpPr>
        <p:spPr>
          <a:xfrm>
            <a:off x="6820000" y="1700000"/>
            <a:ext cx="4030000" cy="560000"/>
          </a:xfrm>
          <a:prstGeom prst="roundRect">
            <a:avLst>
              <a:gd name="adj" fmla="val 11000"/>
            </a:avLst>
          </a:prstGeom>
          <a:solidFill>
            <a:srgbClr val="2C0E24">
              <a:alpha val="88000"/>
            </a:srgbClr>
          </a:solidFill>
          <a:ln w="15875">
            <a:solidFill>
              <a:srgbClr val="D64FB4">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D64FB4"/>
                </a:solidFill>
              </a:rPr>
              <a:t>● </a:t>
            </a:r>
            <a:r>
              <a:rPr lang="en-US" sz="900" b="1" spc="120">
                <a:solidFill>
                  <a:srgbClr val="F29CDC"/>
                </a:solidFill>
              </a:rPr>
              <a:t>TARGET RELEASE(S)   </a:t>
            </a:r>
          </a:p>
          <a:p>
            <a:pPr>
              <a:spcBef>
                <a:spcPts val="300"/>
              </a:spcBef>
              <a:buNone/>
            </a:pPr>
            <a:r>
              <a:rPr lang="en-US" sz="1200">
                <a:solidFill>
                  <a:srgbClr val="F5B8E6"/>
                </a:solidFill>
              </a:rPr>
              <a:t>TC2612 </a:t>
            </a:r>
          </a:p>
        </p:txBody>
      </p:sp>
      <p:sp>
        <p:nvSpPr>
          <p:cNvPr id="40" name="Takeaway what"/>
          <p:cNvSpPr/>
          <p:nvPr/>
        </p:nvSpPr>
        <p:spPr>
          <a:xfrm>
            <a:off x="480000"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D64FB4"/>
                </a:solidFill>
              </a:rPr>
              <a:t>WHAT IS IT?</a:t>
            </a:r>
          </a:p>
          <a:p>
            <a:pPr>
              <a:spcBef>
                <a:spcPts val="700"/>
              </a:spcBef>
            </a:pPr>
            <a:r>
              <a:rPr lang="en-US" sz="1200">
                <a:solidFill>
                  <a:srgbClr val="D6C2D1"/>
                </a:solidFill>
                <a:ea typeface="+mn-lt"/>
                <a:cs typeface="+mn-lt"/>
              </a:rPr>
              <a:t>A Change Management agent that helps users understand the design intent of an ECN and efficiently propagate one or more changes to the MBOM</a:t>
            </a:r>
            <a:endParaRPr lang="en-US">
              <a:ea typeface="+mn-lt"/>
              <a:cs typeface="+mn-lt"/>
            </a:endParaRPr>
          </a:p>
        </p:txBody>
      </p:sp>
      <p:sp>
        <p:nvSpPr>
          <p:cNvPr id="42" name="Takeaway why"/>
          <p:cNvSpPr/>
          <p:nvPr/>
        </p:nvSpPr>
        <p:spPr>
          <a:xfrm>
            <a:off x="4016666"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lIns="91440" tIns="45720" rIns="91440" bIns="45720" anchor="t"/>
          <a:lstStyle/>
          <a:p>
            <a:r>
              <a:rPr lang="en-US" sz="1300" b="1">
                <a:solidFill>
                  <a:srgbClr val="D64FB4"/>
                </a:solidFill>
                <a:ea typeface="+mn-lt"/>
                <a:cs typeface="+mn-lt"/>
              </a:rPr>
              <a:t>WHY IT MATTERS</a:t>
            </a:r>
            <a:endParaRPr lang="en-US" sz="1300">
              <a:solidFill>
                <a:srgbClr val="000000"/>
              </a:solidFill>
              <a:ea typeface="+mn-lt"/>
              <a:cs typeface="+mn-lt"/>
            </a:endParaRPr>
          </a:p>
          <a:p>
            <a:r>
              <a:rPr lang="en-US" sz="1200">
                <a:solidFill>
                  <a:srgbClr val="D6C2D1"/>
                </a:solidFill>
                <a:ea typeface="+mn-lt"/>
                <a:cs typeface="+mn-lt"/>
              </a:rPr>
              <a:t>Encodes planner expertise</a:t>
            </a:r>
            <a:endParaRPr lang="en-US"/>
          </a:p>
          <a:p>
            <a:r>
              <a:rPr lang="en-US" sz="1200">
                <a:solidFill>
                  <a:srgbClr val="D6C2D1"/>
                </a:solidFill>
                <a:ea typeface="+mn-lt"/>
                <a:cs typeface="+mn-lt"/>
              </a:rPr>
              <a:t>Reuses expertise as planning rules</a:t>
            </a:r>
          </a:p>
          <a:p>
            <a:r>
              <a:rPr lang="en-US" sz="1200">
                <a:solidFill>
                  <a:srgbClr val="D6C2D1"/>
                </a:solidFill>
                <a:ea typeface="+mn-lt"/>
                <a:cs typeface="+mn-lt"/>
              </a:rPr>
              <a:t>Auto-propagates change impact</a:t>
            </a:r>
          </a:p>
          <a:p>
            <a:r>
              <a:rPr lang="en-US" sz="1200">
                <a:solidFill>
                  <a:srgbClr val="D6C2D1"/>
                </a:solidFill>
                <a:ea typeface="+mn-lt"/>
                <a:cs typeface="+mn-lt"/>
              </a:rPr>
              <a:t>Preserves knowledge across lifecycles</a:t>
            </a:r>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spcBef>
                <a:spcPts val="700"/>
              </a:spcBef>
              <a:buNone/>
            </a:pPr>
            <a:endParaRPr lang="en-US" sz="1200" i="1">
              <a:solidFill>
                <a:srgbClr val="D6C2D1"/>
              </a:solidFill>
            </a:endParaRPr>
          </a:p>
        </p:txBody>
      </p:sp>
      <p:sp>
        <p:nvSpPr>
          <p:cNvPr id="44" name="Takeaway who"/>
          <p:cNvSpPr/>
          <p:nvPr/>
        </p:nvSpPr>
        <p:spPr>
          <a:xfrm>
            <a:off x="7553332"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D64FB4"/>
                </a:solidFill>
              </a:rPr>
              <a:t>WHO IT’S FOR</a:t>
            </a:r>
          </a:p>
          <a:p>
            <a:pPr>
              <a:spcBef>
                <a:spcPts val="700"/>
              </a:spcBef>
            </a:pPr>
            <a:r>
              <a:rPr lang="en-US" sz="1200" i="1">
                <a:solidFill>
                  <a:srgbClr val="D6C2D1"/>
                </a:solidFill>
              </a:rPr>
              <a:t>Siemens IEC</a:t>
            </a:r>
          </a:p>
        </p:txBody>
      </p:sp>
      <p:grpSp>
        <p:nvGrpSpPr>
          <p:cNvPr id="10" name="Vertical Spine - Flowers">
            <a:extLst>
              <a:ext uri="{FF2B5EF4-FFF2-40B4-BE49-F238E27FC236}">
                <a16:creationId xmlns:a16="http://schemas.microsoft.com/office/drawing/2014/main" id="{56550E72-DBB2-4898-B107-4AF78328F29A}"/>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A3B26E11-7825-4931-86E7-88BC909C0498}"/>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D8495C56-A00C-4FA3-BC35-9E6E6940E110}"/>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48F34A3B-2042-419A-9562-A911B71C9929}"/>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B12A30C7-76E5-40ED-80EC-AD6DCF364D44}"/>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C1785EA2-337E-4CC7-8FAA-3E240F38BF72}"/>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8607A712-7E99-4879-B448-A3F6A81F72E4}"/>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BD1EF347-F8F7-4B4D-ADA6-A2046613A1A9}"/>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343989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0D0B9-D6AB-722F-D347-17D5015DBB85}"/>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96954CD7-3583-1EEC-F467-0D5B035AA50D}"/>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571B48"/>
              </a:gs>
              <a:gs pos="55000">
                <a:srgbClr val="301028"/>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5A3B256E-4D98-B377-AD56-A396422CADB2}"/>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BF3200BA-E546-8B43-34AE-1697ED098A76}"/>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E0D26">
                  <a:alpha val="93000"/>
                </a:srgbClr>
              </a:gs>
              <a:gs pos="100000">
                <a:srgbClr val="2E0D26">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2146CA8D-6F95-D973-5A82-173F67FDF629}"/>
              </a:ext>
            </a:extLst>
          </p:cNvPr>
          <p:cNvSpPr/>
          <p:nvPr/>
        </p:nvSpPr>
        <p:spPr>
          <a:xfrm>
            <a:off x="0" y="1551000"/>
            <a:ext cx="10950000" cy="9000"/>
          </a:xfrm>
          <a:prstGeom prst="rect">
            <a:avLst/>
          </a:prstGeom>
          <a:solidFill>
            <a:srgbClr val="D64FB4">
              <a:alpha val="85000"/>
            </a:srgbClr>
          </a:solidFill>
          <a:ln>
            <a:noFill/>
          </a:ln>
        </p:spPr>
        <p:txBody>
          <a:bodyPr/>
          <a:lstStyle/>
          <a:p>
            <a:endParaRPr/>
          </a:p>
        </p:txBody>
      </p:sp>
      <p:sp>
        <p:nvSpPr>
          <p:cNvPr id="24" name="Eyebrow">
            <a:extLst>
              <a:ext uri="{FF2B5EF4-FFF2-40B4-BE49-F238E27FC236}">
                <a16:creationId xmlns:a16="http://schemas.microsoft.com/office/drawing/2014/main" id="{C818F7C8-F0FE-1879-0FD6-DB74E515C470}"/>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F5B8E6"/>
                </a:solidFill>
              </a:rPr>
              <a:t>SYSTEM DEMO  ·  PI-OCT26 — SD #1</a:t>
            </a:r>
          </a:p>
        </p:txBody>
      </p:sp>
      <p:sp>
        <p:nvSpPr>
          <p:cNvPr id="25" name="Feature title">
            <a:extLst>
              <a:ext uri="{FF2B5EF4-FFF2-40B4-BE49-F238E27FC236}">
                <a16:creationId xmlns:a16="http://schemas.microsoft.com/office/drawing/2014/main" id="{A45BA791-F81F-6C68-D39F-2CAAD2003303}"/>
              </a:ext>
            </a:extLst>
          </p:cNvPr>
          <p:cNvSpPr/>
          <p:nvPr/>
        </p:nvSpPr>
        <p:spPr>
          <a:xfrm>
            <a:off x="555257" y="600000"/>
            <a:ext cx="10138514" cy="561771"/>
          </a:xfrm>
          <a:prstGeom prst="rect">
            <a:avLst/>
          </a:prstGeom>
          <a:noFill/>
        </p:spPr>
        <p:txBody>
          <a:bodyPr wrap="square" lIns="0" tIns="0" rIns="0" bIns="0" anchor="t"/>
          <a:lstStyle/>
          <a:p>
            <a:r>
              <a:rPr lang="en-US">
                <a:solidFill>
                  <a:srgbClr val="FFFFFF"/>
                </a:solidFill>
                <a:ea typeface="+mn-lt"/>
                <a:cs typeface="+mn-lt"/>
              </a:rPr>
              <a:t>TCM-475086 - [2606.0002]BOP Builder - Configurable Tiles +Enhancements</a:t>
            </a:r>
            <a:endParaRPr lang="en-US">
              <a:solidFill>
                <a:srgbClr val="FFFFFF"/>
              </a:solidFill>
            </a:endParaRPr>
          </a:p>
        </p:txBody>
      </p:sp>
      <p:sp>
        <p:nvSpPr>
          <p:cNvPr id="26" name="Team line">
            <a:extLst>
              <a:ext uri="{FF2B5EF4-FFF2-40B4-BE49-F238E27FC236}">
                <a16:creationId xmlns:a16="http://schemas.microsoft.com/office/drawing/2014/main" id="{1EF201B9-F2B7-F7D8-0B5E-8BFA748277B2}"/>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F2CFE9"/>
                </a:solidFill>
              </a:rPr>
              <a:t>Team Saffron  ›  Process Planning ART</a:t>
            </a:r>
          </a:p>
        </p:txBody>
      </p:sp>
      <p:sp>
        <p:nvSpPr>
          <p:cNvPr id="30" name="Polarion field">
            <a:extLst>
              <a:ext uri="{FF2B5EF4-FFF2-40B4-BE49-F238E27FC236}">
                <a16:creationId xmlns:a16="http://schemas.microsoft.com/office/drawing/2014/main" id="{4A1C5557-63F4-52C0-FA35-B900BE5BE610}"/>
              </a:ext>
            </a:extLst>
          </p:cNvPr>
          <p:cNvSpPr/>
          <p:nvPr/>
        </p:nvSpPr>
        <p:spPr>
          <a:xfrm>
            <a:off x="480000" y="1700000"/>
            <a:ext cx="6100000" cy="560000"/>
          </a:xfrm>
          <a:prstGeom prst="roundRect">
            <a:avLst>
              <a:gd name="adj" fmla="val 11000"/>
            </a:avLst>
          </a:prstGeom>
          <a:solidFill>
            <a:srgbClr val="2C0E24">
              <a:alpha val="88000"/>
            </a:srgbClr>
          </a:solidFill>
          <a:ln w="15875">
            <a:solidFill>
              <a:srgbClr val="D64FB4">
                <a:alpha val="90000"/>
              </a:srgbClr>
            </a:solidFill>
          </a:ln>
        </p:spPr>
        <p:txBody>
          <a:bodyPr/>
          <a:lstStyle/>
          <a:p>
            <a:endParaRPr lang="en-US"/>
          </a:p>
        </p:txBody>
      </p:sp>
      <p:sp>
        <p:nvSpPr>
          <p:cNvPr id="130" name="Polarion field text">
            <a:extLst>
              <a:ext uri="{FF2B5EF4-FFF2-40B4-BE49-F238E27FC236}">
                <a16:creationId xmlns:a16="http://schemas.microsoft.com/office/drawing/2014/main" id="{FAEC0EC1-4DC2-8A75-B132-9FDC272F3D35}"/>
              </a:ext>
            </a:extLst>
          </p:cNvPr>
          <p:cNvSpPr/>
          <p:nvPr/>
        </p:nvSpPr>
        <p:spPr>
          <a:xfrm>
            <a:off x="630000" y="1700000"/>
            <a:ext cx="5840000" cy="560000"/>
          </a:xfrm>
          <a:prstGeom prst="rect">
            <a:avLst/>
          </a:prstGeom>
          <a:noFill/>
        </p:spPr>
        <p:txBody>
          <a:bodyPr wrap="square" lIns="0" tIns="0" rIns="0" bIns="0" anchor="ctr"/>
          <a:lstStyle/>
          <a:p>
            <a:pPr>
              <a:buNone/>
            </a:pPr>
            <a:r>
              <a:rPr lang="en-US" sz="900" b="1">
                <a:solidFill>
                  <a:srgbClr val="D64FB4"/>
                </a:solidFill>
              </a:rPr>
              <a:t>● </a:t>
            </a:r>
            <a:r>
              <a:rPr lang="en-US" sz="900" b="1" spc="120">
                <a:solidFill>
                  <a:srgbClr val="F29CDC"/>
                </a:solidFill>
              </a:rPr>
              <a:t>FEATURE ID   </a:t>
            </a:r>
          </a:p>
          <a:p>
            <a:pPr>
              <a:spcBef>
                <a:spcPts val="300"/>
              </a:spcBef>
              <a:buNone/>
            </a:pPr>
            <a:r>
              <a:rPr lang="en-US">
                <a:solidFill>
                  <a:srgbClr val="FFFFFF"/>
                </a:solidFill>
                <a:hlinkClick r:id="rId3"/>
              </a:rPr>
              <a:t>TCM-475086</a:t>
            </a:r>
            <a:endParaRPr lang="en-US"/>
          </a:p>
        </p:txBody>
      </p:sp>
      <p:sp>
        <p:nvSpPr>
          <p:cNvPr id="32" name="Release field">
            <a:extLst>
              <a:ext uri="{FF2B5EF4-FFF2-40B4-BE49-F238E27FC236}">
                <a16:creationId xmlns:a16="http://schemas.microsoft.com/office/drawing/2014/main" id="{F13346A4-3CC6-02C9-7960-ACAF21A05725}"/>
              </a:ext>
            </a:extLst>
          </p:cNvPr>
          <p:cNvSpPr/>
          <p:nvPr/>
        </p:nvSpPr>
        <p:spPr>
          <a:xfrm>
            <a:off x="6820000" y="1700000"/>
            <a:ext cx="4030000" cy="560000"/>
          </a:xfrm>
          <a:prstGeom prst="roundRect">
            <a:avLst>
              <a:gd name="adj" fmla="val 11000"/>
            </a:avLst>
          </a:prstGeom>
          <a:solidFill>
            <a:srgbClr val="2C0E24">
              <a:alpha val="88000"/>
            </a:srgbClr>
          </a:solidFill>
          <a:ln w="15875">
            <a:solidFill>
              <a:srgbClr val="D64FB4">
                <a:alpha val="90000"/>
              </a:srgbClr>
            </a:solidFill>
          </a:ln>
        </p:spPr>
        <p:txBody>
          <a:bodyPr/>
          <a:lstStyle/>
          <a:p>
            <a:endParaRPr lang="en-US"/>
          </a:p>
        </p:txBody>
      </p:sp>
      <p:sp>
        <p:nvSpPr>
          <p:cNvPr id="132" name="Release field text">
            <a:extLst>
              <a:ext uri="{FF2B5EF4-FFF2-40B4-BE49-F238E27FC236}">
                <a16:creationId xmlns:a16="http://schemas.microsoft.com/office/drawing/2014/main" id="{6E954D92-EE6F-847E-19EA-E8E5F78CF6C2}"/>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D64FB4"/>
                </a:solidFill>
              </a:rPr>
              <a:t>● </a:t>
            </a:r>
            <a:r>
              <a:rPr lang="en-US" sz="900" b="1" spc="120">
                <a:solidFill>
                  <a:srgbClr val="F29CDC"/>
                </a:solidFill>
              </a:rPr>
              <a:t>TARGET RELEASE(S)   </a:t>
            </a:r>
          </a:p>
          <a:p>
            <a:pPr>
              <a:spcBef>
                <a:spcPts val="300"/>
              </a:spcBef>
            </a:pPr>
            <a:r>
              <a:rPr lang="en-US" sz="1200">
                <a:solidFill>
                  <a:srgbClr val="F5B8E6"/>
                </a:solidFill>
              </a:rPr>
              <a:t>Tc2612 ·BOP Builder 2606.0002</a:t>
            </a:r>
          </a:p>
        </p:txBody>
      </p:sp>
      <p:sp>
        <p:nvSpPr>
          <p:cNvPr id="40" name="Takeaway what">
            <a:extLst>
              <a:ext uri="{FF2B5EF4-FFF2-40B4-BE49-F238E27FC236}">
                <a16:creationId xmlns:a16="http://schemas.microsoft.com/office/drawing/2014/main" id="{22D7F57B-E7ED-35BB-0BCC-CD7821D11DDD}"/>
              </a:ext>
            </a:extLst>
          </p:cNvPr>
          <p:cNvSpPr/>
          <p:nvPr/>
        </p:nvSpPr>
        <p:spPr>
          <a:xfrm>
            <a:off x="480000"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a:lstStyle/>
          <a:p>
            <a:endParaRPr/>
          </a:p>
        </p:txBody>
      </p:sp>
      <p:sp>
        <p:nvSpPr>
          <p:cNvPr id="140" name="Takeaway what text">
            <a:extLst>
              <a:ext uri="{FF2B5EF4-FFF2-40B4-BE49-F238E27FC236}">
                <a16:creationId xmlns:a16="http://schemas.microsoft.com/office/drawing/2014/main" id="{DFF198D9-94E6-35A6-0457-BA903CAA4005}"/>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D64FB4"/>
                </a:solidFill>
              </a:rPr>
              <a:t>WHAT IS IT?</a:t>
            </a:r>
          </a:p>
          <a:p>
            <a:pPr>
              <a:spcBef>
                <a:spcPts val="700"/>
              </a:spcBef>
            </a:pPr>
            <a:r>
              <a:rPr lang="en-US" sz="1200" i="1">
                <a:solidFill>
                  <a:srgbClr val="D6C2D1"/>
                </a:solidFill>
              </a:rPr>
              <a:t>User can control the application tiles appearing on the BOP Builder Home screen.</a:t>
            </a:r>
          </a:p>
          <a:p>
            <a:pPr>
              <a:spcBef>
                <a:spcPts val="700"/>
              </a:spcBef>
            </a:pPr>
            <a:r>
              <a:rPr lang="en-US" sz="1200" i="1">
                <a:solidFill>
                  <a:srgbClr val="D6C2D1"/>
                </a:solidFill>
              </a:rPr>
              <a:t>Improved  extraction for images from the pdf files so that it can be associated with domain specific schema.</a:t>
            </a:r>
          </a:p>
          <a:p>
            <a:pPr>
              <a:spcBef>
                <a:spcPts val="700"/>
              </a:spcBef>
            </a:pPr>
            <a:r>
              <a:rPr lang="en-US" sz="1200" i="1">
                <a:solidFill>
                  <a:srgbClr val="D6C2D1"/>
                </a:solidFill>
              </a:rPr>
              <a:t>CICD improvements- signed executable, test report generation.</a:t>
            </a:r>
          </a:p>
        </p:txBody>
      </p:sp>
      <p:sp>
        <p:nvSpPr>
          <p:cNvPr id="42" name="Takeaway why">
            <a:extLst>
              <a:ext uri="{FF2B5EF4-FFF2-40B4-BE49-F238E27FC236}">
                <a16:creationId xmlns:a16="http://schemas.microsoft.com/office/drawing/2014/main" id="{CFDDAC32-D1DA-6AD7-88CE-AB13FC048093}"/>
              </a:ext>
            </a:extLst>
          </p:cNvPr>
          <p:cNvSpPr/>
          <p:nvPr/>
        </p:nvSpPr>
        <p:spPr>
          <a:xfrm>
            <a:off x="4016666"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a:lstStyle/>
          <a:p>
            <a:endParaRPr lang="en-US"/>
          </a:p>
        </p:txBody>
      </p:sp>
      <p:sp>
        <p:nvSpPr>
          <p:cNvPr id="142" name="Takeaway why text">
            <a:extLst>
              <a:ext uri="{FF2B5EF4-FFF2-40B4-BE49-F238E27FC236}">
                <a16:creationId xmlns:a16="http://schemas.microsoft.com/office/drawing/2014/main" id="{640DEBF1-85BD-44BC-A4D8-CA6A811EC4E5}"/>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D64FB4"/>
                </a:solidFill>
              </a:rPr>
              <a:t>WHY IT MATTERS</a:t>
            </a:r>
          </a:p>
          <a:p>
            <a:r>
              <a:rPr lang="en-US" sz="1200">
                <a:solidFill>
                  <a:srgbClr val="D6C2D1"/>
                </a:solidFill>
                <a:ea typeface="+mn-lt"/>
                <a:cs typeface="+mn-lt"/>
              </a:rPr>
              <a:t>Digitizes documents into structured data</a:t>
            </a:r>
            <a:endParaRPr lang="en-US">
              <a:ea typeface="+mn-lt"/>
              <a:cs typeface="+mn-lt"/>
            </a:endParaRPr>
          </a:p>
          <a:p>
            <a:r>
              <a:rPr lang="en-US" sz="1200">
                <a:solidFill>
                  <a:srgbClr val="D6C2D1"/>
                </a:solidFill>
                <a:ea typeface="+mn-lt"/>
                <a:cs typeface="+mn-lt"/>
              </a:rPr>
              <a:t>Generates structure at the click of a button</a:t>
            </a:r>
            <a:endParaRPr lang="en-US">
              <a:ea typeface="+mn-lt"/>
              <a:cs typeface="+mn-lt"/>
            </a:endParaRPr>
          </a:p>
          <a:p>
            <a:r>
              <a:rPr lang="en-US" sz="1200">
                <a:solidFill>
                  <a:srgbClr val="D6C2D1"/>
                </a:solidFill>
                <a:ea typeface="+mn-lt"/>
                <a:cs typeface="+mn-lt"/>
              </a:rPr>
              <a:t>Improves accuracy, cuts human error</a:t>
            </a:r>
            <a:endParaRPr lang="en-US">
              <a:ea typeface="+mn-lt"/>
              <a:cs typeface="+mn-lt"/>
            </a:endParaRPr>
          </a:p>
          <a:p>
            <a:pPr>
              <a:spcBef>
                <a:spcPts val="700"/>
              </a:spcBef>
            </a:pPr>
            <a:r>
              <a:rPr lang="en-US" sz="1200">
                <a:solidFill>
                  <a:srgbClr val="D6C2D1"/>
                </a:solidFill>
                <a:ea typeface="+mn-lt"/>
                <a:cs typeface="+mn-lt"/>
              </a:rPr>
              <a:t>Fast conversion from legacy documents to Siemens Tools</a:t>
            </a:r>
            <a:endParaRPr lang="en-US">
              <a:ea typeface="+mn-lt"/>
              <a:cs typeface="+mn-lt"/>
            </a:endParaRPr>
          </a:p>
        </p:txBody>
      </p:sp>
      <p:sp>
        <p:nvSpPr>
          <p:cNvPr id="44" name="Takeaway who">
            <a:extLst>
              <a:ext uri="{FF2B5EF4-FFF2-40B4-BE49-F238E27FC236}">
                <a16:creationId xmlns:a16="http://schemas.microsoft.com/office/drawing/2014/main" id="{82EB353C-B75E-CF43-2DD8-B38DAD63B1BA}"/>
              </a:ext>
            </a:extLst>
          </p:cNvPr>
          <p:cNvSpPr/>
          <p:nvPr/>
        </p:nvSpPr>
        <p:spPr>
          <a:xfrm>
            <a:off x="7553332" y="2440000"/>
            <a:ext cx="3296666" cy="3740000"/>
          </a:xfrm>
          <a:prstGeom prst="roundRect">
            <a:avLst>
              <a:gd name="adj" fmla="val 6000"/>
            </a:avLst>
          </a:prstGeom>
          <a:solidFill>
            <a:srgbClr val="36142D">
              <a:alpha val="82000"/>
            </a:srgbClr>
          </a:solidFill>
          <a:ln w="12700">
            <a:solidFill>
              <a:srgbClr val="D64FB4">
                <a:alpha val="55000"/>
              </a:srgbClr>
            </a:solidFill>
          </a:ln>
        </p:spPr>
        <p:txBody>
          <a:bodyPr/>
          <a:lstStyle/>
          <a:p>
            <a:endParaRPr/>
          </a:p>
        </p:txBody>
      </p:sp>
      <p:sp>
        <p:nvSpPr>
          <p:cNvPr id="144" name="Takeaway who text">
            <a:extLst>
              <a:ext uri="{FF2B5EF4-FFF2-40B4-BE49-F238E27FC236}">
                <a16:creationId xmlns:a16="http://schemas.microsoft.com/office/drawing/2014/main" id="{D73F4D2C-1BA4-3890-4963-2F326F18AD98}"/>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D64FB4"/>
                </a:solidFill>
              </a:rPr>
              <a:t>WHO IT’S FOR</a:t>
            </a:r>
          </a:p>
          <a:p>
            <a:pPr>
              <a:spcBef>
                <a:spcPts val="700"/>
              </a:spcBef>
              <a:buNone/>
            </a:pPr>
            <a:r>
              <a:rPr lang="en-US" sz="1200" i="1">
                <a:solidFill>
                  <a:srgbClr val="D6C2D1"/>
                </a:solidFill>
              </a:rPr>
              <a:t>SANOFI</a:t>
            </a:r>
          </a:p>
        </p:txBody>
      </p:sp>
      <p:grpSp>
        <p:nvGrpSpPr>
          <p:cNvPr id="10" name="Vertical Spine - Flowers">
            <a:extLst>
              <a:ext uri="{FF2B5EF4-FFF2-40B4-BE49-F238E27FC236}">
                <a16:creationId xmlns:a16="http://schemas.microsoft.com/office/drawing/2014/main" id="{8AE5D542-F412-E55A-D1BC-31B74A5C9A0D}"/>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242BE8DF-0FC1-9D4C-9875-A4F0B0ACFC7D}"/>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37EBD767-70EE-B8AA-31D3-6A2CE4F98CC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B4057807-8BC1-48FF-6ABD-4F8DE3638989}"/>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22C75122-1357-4C38-0F36-4844916DACC9}"/>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79E079FB-7443-7081-BDDB-D4298FA0C24E}"/>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5219837F-D92D-71DB-B6D4-C761388997C7}"/>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D3277C5B-B484-BA09-D426-4B9740011DE3}"/>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259959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Backgrournd - MBOM Art"/>
          <p:cNvPicPr>
            <a:picLocks noChangeAspect="1"/>
          </p:cNvPicPr>
          <p:nvPr/>
        </p:nvPicPr>
        <p:blipFill>
          <a:blip r:embed="rId3"/>
          <a:srcRect t="27" b="27"/>
          <a:stretch>
            <a:fillRect/>
          </a:stretch>
        </p:blipFill>
        <p:spPr>
          <a:xfrm>
            <a:off x="0" y="0"/>
            <a:ext cx="12192000" cy="6858000"/>
          </a:xfrm>
          <a:prstGeom prst="rect">
            <a:avLst/>
          </a:prstGeom>
        </p:spPr>
      </p:pic>
      <p:sp>
        <p:nvSpPr>
          <p:cNvPr id="320" name="TB Panel">
            <a:extLst>
              <a:ext uri="{FF2B5EF4-FFF2-40B4-BE49-F238E27FC236}">
                <a16:creationId xmlns:a16="http://schemas.microsoft.com/office/drawing/2014/main" id="{BD6FE2A0-ABBC-478A-B68A-4D2630810F7E}"/>
              </a:ext>
            </a:extLst>
          </p:cNvPr>
          <p:cNvSpPr>
            <a:spLocks noGrp="1"/>
          </p:cNvSpPr>
          <p:nvPr/>
        </p:nvSpPr>
        <p:spPr>
          <a:xfrm>
            <a:off x="514349" y="685800"/>
            <a:ext cx="5906115" cy="1988200"/>
          </a:xfrm>
          <a:prstGeom prst="roundRect">
            <a:avLst>
              <a:gd name="adj" fmla="val 7000"/>
            </a:avLst>
          </a:prstGeom>
          <a:solidFill>
            <a:srgbClr val="23656B">
              <a:alpha val="90000"/>
            </a:srgbClr>
          </a:solidFill>
          <a:ln w="19050">
            <a:solidFill>
              <a:srgbClr val="2E959E">
                <a:alpha val="92000"/>
              </a:srgbClr>
            </a:solidFill>
          </a:ln>
        </p:spPr>
        <p:txBody>
          <a:bodyPr/>
          <a:lstStyle/>
          <a:p>
            <a:endParaRPr/>
          </a:p>
        </p:txBody>
      </p:sp>
      <p:sp>
        <p:nvSpPr>
          <p:cNvPr id="321" name="TB Accent">
            <a:extLst>
              <a:ext uri="{FF2B5EF4-FFF2-40B4-BE49-F238E27FC236}">
                <a16:creationId xmlns:a16="http://schemas.microsoft.com/office/drawing/2014/main" id="{66AA7CB4-DEE8-4DDE-AE76-9C1D5C8A505A}"/>
              </a:ext>
            </a:extLst>
          </p:cNvPr>
          <p:cNvSpPr>
            <a:spLocks noGrp="1"/>
          </p:cNvSpPr>
          <p:nvPr/>
        </p:nvSpPr>
        <p:spPr>
          <a:xfrm>
            <a:off x="605790" y="839242"/>
            <a:ext cx="45719" cy="1681316"/>
          </a:xfrm>
          <a:prstGeom prst="roundRect">
            <a:avLst>
              <a:gd name="adj" fmla="val 50000"/>
            </a:avLst>
          </a:prstGeom>
          <a:solidFill>
            <a:srgbClr val="2E959E"/>
          </a:solidFill>
          <a:ln>
            <a:noFill/>
          </a:ln>
        </p:spPr>
        <p:txBody>
          <a:bodyPr/>
          <a:lstStyle/>
          <a:p>
            <a:endParaRPr/>
          </a:p>
        </p:txBody>
      </p:sp>
      <p:sp>
        <p:nvSpPr>
          <p:cNvPr id="322" name="TB Super">
            <a:extLst>
              <a:ext uri="{FF2B5EF4-FFF2-40B4-BE49-F238E27FC236}">
                <a16:creationId xmlns:a16="http://schemas.microsoft.com/office/drawing/2014/main" id="{7C7720B1-D77D-448A-9047-C07F89A748E6}"/>
              </a:ext>
            </a:extLst>
          </p:cNvPr>
          <p:cNvSpPr>
            <a:spLocks noGrp="1"/>
          </p:cNvSpPr>
          <p:nvPr/>
        </p:nvSpPr>
        <p:spPr>
          <a:xfrm>
            <a:off x="806957" y="905000"/>
            <a:ext cx="4700000" cy="247650"/>
          </a:xfrm>
          <a:prstGeom prst="rect">
            <a:avLst/>
          </a:prstGeom>
        </p:spPr>
        <p:txBody>
          <a:bodyPr wrap="square" lIns="91440" tIns="45720" rIns="91440" bIns="45720" anchor="t">
            <a:noAutofit/>
          </a:bodyPr>
          <a:lstStyle/>
          <a:p>
            <a:r>
              <a:rPr lang="en-US" sz="1050" b="1">
                <a:solidFill>
                  <a:srgbClr val="A6E2E8"/>
                </a:solidFill>
              </a:rPr>
              <a:t>TCM PROGRAM   ›   CONDUIT LAYER</a:t>
            </a:r>
          </a:p>
        </p:txBody>
      </p:sp>
      <p:sp>
        <p:nvSpPr>
          <p:cNvPr id="323" name="TB Main">
            <a:extLst>
              <a:ext uri="{FF2B5EF4-FFF2-40B4-BE49-F238E27FC236}">
                <a16:creationId xmlns:a16="http://schemas.microsoft.com/office/drawing/2014/main" id="{32AB5FD6-FCBE-4B3E-8AA8-A685A61C09B3}"/>
              </a:ext>
            </a:extLst>
          </p:cNvPr>
          <p:cNvSpPr>
            <a:spLocks noGrp="1"/>
          </p:cNvSpPr>
          <p:nvPr/>
        </p:nvSpPr>
        <p:spPr>
          <a:xfrm>
            <a:off x="806957" y="1193700"/>
            <a:ext cx="4700000" cy="620000"/>
          </a:xfrm>
          <a:prstGeom prst="rect">
            <a:avLst/>
          </a:prstGeom>
        </p:spPr>
        <p:txBody>
          <a:bodyPr wrap="square" lIns="91440" tIns="45720" rIns="91440" bIns="45720" anchor="t">
            <a:noAutofit/>
          </a:bodyPr>
          <a:lstStyle/>
          <a:p>
            <a:r>
              <a:rPr sz="2850" b="1">
                <a:solidFill>
                  <a:srgbClr val="FFFFFF"/>
                </a:solidFill>
              </a:rPr>
              <a:t>MBOM </a:t>
            </a:r>
            <a:r>
              <a:rPr lang="en-US" sz="2850" b="1">
                <a:solidFill>
                  <a:srgbClr val="FFFFFF"/>
                </a:solidFill>
              </a:rPr>
              <a:t>MANAGEMENT</a:t>
            </a:r>
            <a:r>
              <a:rPr sz="2850" b="1">
                <a:solidFill>
                  <a:srgbClr val="FFFFFF"/>
                </a:solidFill>
              </a:rPr>
              <a:t> ART</a:t>
            </a:r>
          </a:p>
        </p:txBody>
      </p:sp>
      <p:sp>
        <p:nvSpPr>
          <p:cNvPr id="324" name="TB Sub">
            <a:extLst>
              <a:ext uri="{FF2B5EF4-FFF2-40B4-BE49-F238E27FC236}">
                <a16:creationId xmlns:a16="http://schemas.microsoft.com/office/drawing/2014/main" id="{9C690C09-8406-4916-A626-08C5E1A42B41}"/>
              </a:ext>
            </a:extLst>
          </p:cNvPr>
          <p:cNvSpPr>
            <a:spLocks noGrp="1"/>
          </p:cNvSpPr>
          <p:nvPr/>
        </p:nvSpPr>
        <p:spPr>
          <a:xfrm>
            <a:off x="806957" y="1854750"/>
            <a:ext cx="7147339" cy="380000"/>
          </a:xfrm>
          <a:prstGeom prst="rect">
            <a:avLst/>
          </a:prstGeom>
        </p:spPr>
        <p:txBody>
          <a:bodyPr wrap="square" anchor="t">
            <a:noAutofit/>
          </a:bodyPr>
          <a:lstStyle/>
          <a:p>
            <a:r>
              <a:rPr lang="en-US" sz="1400">
                <a:solidFill>
                  <a:srgbClr val="E9F2F3"/>
                </a:solidFill>
              </a:rPr>
              <a:t>A living digital thread carries engineering intent into manufacturing reality.</a:t>
            </a:r>
          </a:p>
        </p:txBody>
      </p:sp>
      <p:sp>
        <p:nvSpPr>
          <p:cNvPr id="11" name="Spine Panel">
            <a:extLst>
              <a:ext uri="{FF2B5EF4-FFF2-40B4-BE49-F238E27FC236}">
                <a16:creationId xmlns:a16="http://schemas.microsoft.com/office/drawing/2014/main" id="{B1876BA8-33EE-60A1-EA0F-691B9BC7C057}"/>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B143770B-763E-1C45-A713-EE18454002DB}"/>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39" name="Spine flower on">
            <a:hlinkClick r:id="rId4" action="ppaction://hlinksldjump"/>
          </p:cNvPr>
          <p:cNvPicPr>
            <a:picLocks noChangeAspect="1"/>
          </p:cNvPicPr>
          <p:nvPr/>
        </p:nvPicPr>
        <p:blipFill>
          <a:blip r:embed="rId5"/>
          <a:stretch>
            <a:fillRect/>
          </a:stretch>
        </p:blipFill>
        <p:spPr>
          <a:xfrm>
            <a:off x="11065000" y="1824000"/>
            <a:ext cx="850000" cy="850000"/>
          </a:xfrm>
          <a:prstGeom prst="rect">
            <a:avLst/>
          </a:prstGeom>
        </p:spPr>
      </p:pic>
      <p:pic>
        <p:nvPicPr>
          <p:cNvPr id="340" name="Spine star on">
            <a:hlinkClick r:id="rId6" action="ppaction://hlinksldjump"/>
          </p:cNvPr>
          <p:cNvPicPr>
            <a:picLocks noChangeAspect="1"/>
          </p:cNvPicPr>
          <p:nvPr/>
        </p:nvPicPr>
        <p:blipFill>
          <a:blip r:embed="rId7"/>
          <a:stretch>
            <a:fillRect/>
          </a:stretch>
        </p:blipFill>
        <p:spPr>
          <a:xfrm>
            <a:off x="11110000" y="533608"/>
            <a:ext cx="850392" cy="850392"/>
          </a:xfrm>
          <a:prstGeom prst="rect">
            <a:avLst/>
          </a:prstGeom>
        </p:spPr>
      </p:pic>
      <p:pic>
        <p:nvPicPr>
          <p:cNvPr id="341" name="Spine flow on">
            <a:hlinkClick r:id="rId8" action="ppaction://hlinksldjump"/>
          </p:cNvPr>
          <p:cNvPicPr>
            <a:picLocks noChangeAspect="1"/>
          </p:cNvPicPr>
          <p:nvPr/>
        </p:nvPicPr>
        <p:blipFill>
          <a:blip r:embed="rId9"/>
          <a:stretch>
            <a:fillRect/>
          </a:stretch>
        </p:blipFill>
        <p:spPr>
          <a:xfrm>
            <a:off x="11065000" y="3004000"/>
            <a:ext cx="850000" cy="850000"/>
          </a:xfrm>
          <a:prstGeom prst="rect">
            <a:avLst/>
          </a:prstGeom>
        </p:spPr>
      </p:pic>
      <p:pic>
        <p:nvPicPr>
          <p:cNvPr id="342" name="Spine pillar on">
            <a:hlinkClick r:id="rId10" action="ppaction://hlinksldjump"/>
          </p:cNvPr>
          <p:cNvPicPr>
            <a:picLocks noChangeAspect="1"/>
          </p:cNvPicPr>
          <p:nvPr/>
        </p:nvPicPr>
        <p:blipFill>
          <a:blip r:embed="rId11"/>
          <a:stretch>
            <a:fillRect/>
          </a:stretch>
        </p:blipFill>
        <p:spPr>
          <a:xfrm>
            <a:off x="11065000" y="4184000"/>
            <a:ext cx="850000" cy="850000"/>
          </a:xfrm>
          <a:prstGeom prst="rect">
            <a:avLst/>
          </a:prstGeom>
        </p:spPr>
      </p:pic>
      <p:pic>
        <p:nvPicPr>
          <p:cNvPr id="343" name="Spine bulb on">
            <a:hlinkClick r:id="rId12" action="ppaction://hlinksldjump"/>
          </p:cNvPr>
          <p:cNvPicPr>
            <a:picLocks noChangeAspect="1"/>
          </p:cNvPicPr>
          <p:nvPr/>
        </p:nvPicPr>
        <p:blipFill>
          <a:blip r:embed="rId13"/>
          <a:stretch>
            <a:fillRect/>
          </a:stretch>
        </p:blipFill>
        <p:spPr>
          <a:xfrm>
            <a:off x="11065000" y="5364000"/>
            <a:ext cx="850000" cy="850000"/>
          </a:xfrm>
          <a:prstGeom prst="rect">
            <a:avLst/>
          </a:prstGeom>
        </p:spPr>
      </p:pic>
      <p:sp>
        <p:nvSpPr>
          <p:cNvPr id="2" name="TextBox 1">
            <a:extLst>
              <a:ext uri="{FF2B5EF4-FFF2-40B4-BE49-F238E27FC236}">
                <a16:creationId xmlns:a16="http://schemas.microsoft.com/office/drawing/2014/main" id="{DBF9BD40-D135-78BF-4FEF-F80B695EEFC6}"/>
              </a:ext>
            </a:extLst>
          </p:cNvPr>
          <p:cNvSpPr txBox="1"/>
          <p:nvPr/>
        </p:nvSpPr>
        <p:spPr>
          <a:xfrm>
            <a:off x="514350" y="3584496"/>
            <a:ext cx="4992608" cy="997004"/>
          </a:xfrm>
          <a:prstGeom prst="rect">
            <a:avLst/>
          </a:prstGeom>
          <a:noFill/>
          <a:effectLst>
            <a:glow rad="127000">
              <a:srgbClr val="0A0A0A">
                <a:alpha val="25882"/>
              </a:srgbClr>
            </a:glow>
          </a:effectLst>
        </p:spPr>
        <p:txBody>
          <a:bodyPr wrap="square" lIns="45720" tIns="18288" rIns="45720" bIns="18288" rtlCol="0">
            <a:spAutoFit/>
          </a:bodyPr>
          <a:lstStyle/>
          <a:p>
            <a:pPr>
              <a:lnSpc>
                <a:spcPct val="135000"/>
              </a:lnSpc>
            </a:pPr>
            <a:r>
              <a:rPr lang="en-US" sz="2400">
                <a:solidFill>
                  <a:srgbClr val="E6F1F2"/>
                </a:solidFill>
                <a:effectLst>
                  <a:glow rad="127000">
                    <a:srgbClr val="0A0A0A"/>
                  </a:glow>
                </a:effectLst>
                <a:latin typeface="Cormorant Garamond Medium" pitchFamily="2" charset="77"/>
                <a:ea typeface="Cormorant Garamond Medium" pitchFamily="2" charset="77"/>
                <a:cs typeface="Cormorant Garamond Medium" pitchFamily="2" charset="77"/>
              </a:rPr>
              <a:t>AI can only amplify the truth</a:t>
            </a:r>
          </a:p>
          <a:p>
            <a:pPr>
              <a:lnSpc>
                <a:spcPct val="135000"/>
              </a:lnSpc>
            </a:pPr>
            <a:r>
              <a:rPr lang="en-US" sz="2400">
                <a:solidFill>
                  <a:srgbClr val="E6F1F2"/>
                </a:solidFill>
                <a:effectLst>
                  <a:glow rad="127000">
                    <a:srgbClr val="0A0A0A"/>
                  </a:glow>
                </a:effectLst>
                <a:latin typeface="Cormorant Garamond Medium" pitchFamily="2" charset="77"/>
                <a:ea typeface="Cormorant Garamond Medium" pitchFamily="2" charset="77"/>
                <a:cs typeface="Cormorant Garamond Medium" pitchFamily="2" charset="77"/>
              </a:rPr>
              <a:t>We carry forward.</a:t>
            </a:r>
          </a:p>
        </p:txBody>
      </p:sp>
      <p:sp>
        <p:nvSpPr>
          <p:cNvPr id="345" name="Sub line"/>
          <p:cNvSpPr>
            <a:spLocks/>
          </p:cNvSpPr>
          <p:nvPr/>
        </p:nvSpPr>
        <p:spPr>
          <a:xfrm>
            <a:off x="806957" y="2275800"/>
            <a:ext cx="4300000" cy="240000"/>
          </a:xfrm>
          <a:prstGeom prst="rect">
            <a:avLst/>
          </a:prstGeom>
          <a:noFill/>
        </p:spPr>
        <p:txBody>
          <a:bodyPr wrap="square" lIns="0" tIns="0" rIns="0" bIns="0" anchor="t"/>
          <a:lstStyle/>
          <a:p>
            <a:pPr>
              <a:buNone/>
            </a:pPr>
            <a:r>
              <a:rPr lang="en-US" sz="1150" i="1">
                <a:solidFill>
                  <a:srgbClr val="A6E2E8"/>
                </a:solidFill>
              </a:rPr>
              <a:t> PI-OCT26 SD #1  ·  TC2612 ·  12 FEATURES (10 SDD) </a:t>
            </a:r>
          </a:p>
        </p:txBody>
      </p:sp>
    </p:spTree>
    <p:extLst>
      <p:ext uri="{BB962C8B-B14F-4D97-AF65-F5344CB8AC3E}">
        <p14:creationId xmlns:p14="http://schemas.microsoft.com/office/powerpoint/2010/main" val="1046501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nd - MBOM Mgmt"/>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C585D303-5173-418B-8098-EAEAB50CCFDF}"/>
              </a:ext>
            </a:extLst>
          </p:cNvPr>
          <p:cNvSpPr>
            <a:spLocks noGrp="1"/>
          </p:cNvSpPr>
          <p:nvPr/>
        </p:nvSpPr>
        <p:spPr>
          <a:xfrm>
            <a:off x="514350" y="723900"/>
            <a:ext cx="5429250" cy="1952625"/>
          </a:xfrm>
          <a:prstGeom prst="roundRect">
            <a:avLst>
              <a:gd name="adj" fmla="val 3902"/>
            </a:avLst>
          </a:prstGeom>
          <a:solidFill>
            <a:srgbClr val="235D6B"/>
          </a:solidFill>
          <a:ln w="19050">
            <a:solidFill>
              <a:srgbClr val="2E889E">
                <a:alpha val="92000"/>
              </a:srgbClr>
            </a:solidFill>
            <a:prstDash val="solid"/>
          </a:ln>
        </p:spPr>
        <p:txBody>
          <a:bodyPr/>
          <a:lstStyle/>
          <a:p>
            <a:endParaRPr/>
          </a:p>
        </p:txBody>
      </p:sp>
      <p:sp>
        <p:nvSpPr>
          <p:cNvPr id="940" name="TB Accent">
            <a:extLst>
              <a:ext uri="{FF2B5EF4-FFF2-40B4-BE49-F238E27FC236}">
                <a16:creationId xmlns:a16="http://schemas.microsoft.com/office/drawing/2014/main" id="{94C25A29-8277-44EE-AD8B-8451A3B4F025}"/>
              </a:ext>
            </a:extLst>
          </p:cNvPr>
          <p:cNvSpPr/>
          <p:nvPr/>
        </p:nvSpPr>
        <p:spPr>
          <a:xfrm>
            <a:off x="605790" y="952500"/>
            <a:ext cx="64008" cy="1495425"/>
          </a:xfrm>
          <a:prstGeom prst="roundRect">
            <a:avLst>
              <a:gd name="adj" fmla="val 50000"/>
            </a:avLst>
          </a:prstGeom>
          <a:solidFill>
            <a:srgbClr val="2E889E"/>
          </a:solidFill>
          <a:ln>
            <a:noFill/>
          </a:ln>
        </p:spPr>
        <p:txBody>
          <a:bodyPr/>
          <a:lstStyle/>
          <a:p>
            <a:endParaRPr/>
          </a:p>
        </p:txBody>
      </p:sp>
      <p:sp>
        <p:nvSpPr>
          <p:cNvPr id="3" name="Breadcrumb">
            <a:extLst>
              <a:ext uri="{FF2B5EF4-FFF2-40B4-BE49-F238E27FC236}">
                <a16:creationId xmlns:a16="http://schemas.microsoft.com/office/drawing/2014/main" id="{1642D5A2-F22B-4D7C-90E2-59B51A261C42}"/>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B4F0FF"/>
                </a:solidFill>
              </a:defRPr>
            </a:pPr>
            <a:r>
              <a:rPr lang="en-US" sz="1050" b="1">
                <a:solidFill>
                  <a:srgbClr val="B4F0FF"/>
                </a:solidFill>
              </a:rPr>
              <a:t>TCM PROGRAM  ›  MBOM MANAGEMENT ART</a:t>
            </a:r>
          </a:p>
        </p:txBody>
      </p:sp>
      <p:sp>
        <p:nvSpPr>
          <p:cNvPr id="4" name="Title">
            <a:extLst>
              <a:ext uri="{FF2B5EF4-FFF2-40B4-BE49-F238E27FC236}">
                <a16:creationId xmlns:a16="http://schemas.microsoft.com/office/drawing/2014/main" id="{A94151D9-01C0-425B-B79E-719C992B011D}"/>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a:t>
            </a:r>
            <a:r>
              <a:rPr sz="2775" b="1">
                <a:solidFill>
                  <a:srgbClr val="FFFFFF"/>
                </a:solidFill>
              </a:rPr>
              <a:t>MBOM </a:t>
            </a:r>
            <a:r>
              <a:rPr lang="en-US" sz="2775" b="1">
                <a:solidFill>
                  <a:srgbClr val="FFFFFF"/>
                </a:solidFill>
              </a:rPr>
              <a:t>MANAGEMENT</a:t>
            </a:r>
            <a:endParaRPr sz="2775" b="1">
              <a:solidFill>
                <a:srgbClr val="FFFFFF"/>
              </a:solidFill>
            </a:endParaRPr>
          </a:p>
        </p:txBody>
      </p:sp>
      <p:sp>
        <p:nvSpPr>
          <p:cNvPr id="5" name="Descriptor">
            <a:extLst>
              <a:ext uri="{FF2B5EF4-FFF2-40B4-BE49-F238E27FC236}">
                <a16:creationId xmlns:a16="http://schemas.microsoft.com/office/drawing/2014/main" id="{065DE841-8C0B-4BC0-B051-5381811151DD}"/>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DCF8FF"/>
                </a:solidFill>
              </a:defRPr>
            </a:pPr>
            <a:r>
              <a:rPr lang="en-US" sz="1350" i="1">
                <a:solidFill>
                  <a:srgbClr val="DCF8FF"/>
                </a:solidFill>
              </a:rPr>
              <a:t>Owns the MBOM structure editor and general MBOM structures</a:t>
            </a:r>
          </a:p>
        </p:txBody>
      </p:sp>
      <p:sp>
        <p:nvSpPr>
          <p:cNvPr id="950" name="Leadership Card"/>
          <p:cNvSpPr/>
          <p:nvPr/>
        </p:nvSpPr>
        <p:spPr>
          <a:xfrm>
            <a:off x="514350" y="2820000"/>
            <a:ext cx="3990000" cy="3450000"/>
          </a:xfrm>
          <a:prstGeom prst="roundRect">
            <a:avLst>
              <a:gd name="adj" fmla="val 5500"/>
            </a:avLst>
          </a:prstGeom>
          <a:solidFill>
            <a:srgbClr val="0F2930">
              <a:alpha val="87000"/>
            </a:srgbClr>
          </a:solidFill>
          <a:ln w="12700">
            <a:solidFill>
              <a:srgbClr val="2E889E">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2E889E"/>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2E889E"/>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A6DBE8"/>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a:solidFill>
                  <a:srgbClr val="2E889E"/>
                </a:solidFill>
              </a:rPr>
              <a:t>PROJECT · MFE_TCM_BOM_Mgmt</a:t>
            </a:r>
          </a:p>
          <a:p>
            <a:pPr marL="0" indent="0">
              <a:spcBef>
                <a:spcPts val="600"/>
              </a:spcBef>
              <a:buNone/>
            </a:pPr>
            <a:r>
              <a:rPr lang="en-US" sz="1150">
                <a:solidFill>
                  <a:srgbClr val="A6DBE8"/>
                </a:solidFill>
              </a:rPr>
              <a:t>Lean-Agile Leader</a:t>
            </a:r>
            <a:br>
              <a:rPr lang="en-US" sz="600"/>
            </a:br>
            <a:r>
              <a:rPr lang="en-US" sz="1350" b="1">
                <a:solidFill>
                  <a:srgbClr val="FFFFFF"/>
                </a:solidFill>
              </a:rPr>
              <a:t>Mahesh Mandave</a:t>
            </a:r>
          </a:p>
          <a:p>
            <a:pPr marL="0" indent="0">
              <a:spcBef>
                <a:spcPts val="600"/>
              </a:spcBef>
              <a:buNone/>
            </a:pPr>
            <a:r>
              <a:rPr lang="en-US" sz="1150">
                <a:solidFill>
                  <a:srgbClr val="A6DBE8"/>
                </a:solidFill>
              </a:rPr>
              <a:t>Product Owner</a:t>
            </a:r>
            <a:br>
              <a:rPr lang="en-US" sz="600"/>
            </a:br>
            <a:r>
              <a:rPr lang="en-US" sz="1350" b="1">
                <a:solidFill>
                  <a:srgbClr val="FFFFFF"/>
                </a:solidFill>
              </a:rPr>
              <a:t>Ganesh Soni · Vijay Narkhede</a:t>
            </a:r>
          </a:p>
          <a:p>
            <a:pPr marL="0" indent="0">
              <a:spcBef>
                <a:spcPts val="600"/>
              </a:spcBef>
              <a:buNone/>
            </a:pPr>
            <a:r>
              <a:rPr lang="en-US" sz="1150">
                <a:solidFill>
                  <a:srgbClr val="A6DBE8"/>
                </a:solidFill>
              </a:rPr>
              <a:t>Scrum Master</a:t>
            </a:r>
            <a:br>
              <a:rPr lang="en-US" sz="600"/>
            </a:br>
            <a:r>
              <a:rPr lang="en-US" sz="1350" b="1">
                <a:solidFill>
                  <a:srgbClr val="FFFFFF"/>
                </a:solidFill>
              </a:rPr>
              <a:t>Vrushali Kulkarni</a:t>
            </a:r>
          </a:p>
        </p:txBody>
      </p:sp>
      <p:sp>
        <p:nvSpPr>
          <p:cNvPr id="955" name="Ownership Card"/>
          <p:cNvSpPr/>
          <p:nvPr/>
        </p:nvSpPr>
        <p:spPr>
          <a:xfrm>
            <a:off x="4704350" y="2820000"/>
            <a:ext cx="5915650" cy="3450000"/>
          </a:xfrm>
          <a:prstGeom prst="roundRect">
            <a:avLst>
              <a:gd name="adj" fmla="val 5500"/>
            </a:avLst>
          </a:prstGeom>
          <a:solidFill>
            <a:srgbClr val="0F2930">
              <a:alpha val="87000"/>
            </a:srgbClr>
          </a:solidFill>
          <a:ln w="12700">
            <a:solidFill>
              <a:srgbClr val="2E889E">
                <a:alpha val="71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2E889E"/>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2E889E"/>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A6DBE8"/>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0"/>
              </a:spcBef>
              <a:buNone/>
            </a:pPr>
            <a:r>
              <a:rPr lang="en-US" sz="1350">
                <a:solidFill>
                  <a:srgbClr val="2E889E"/>
                </a:solidFill>
              </a:rPr>
              <a:t>▪  </a:t>
            </a:r>
            <a:r>
              <a:rPr lang="en-US" sz="1350">
                <a:solidFill>
                  <a:srgbClr val="F0F8FA"/>
                </a:solidFill>
                <a:latin typeface="Segoe UI"/>
                <a:cs typeface="Segoe UI"/>
              </a:rPr>
              <a:t>Manufacturing data management</a:t>
            </a:r>
          </a:p>
        </p:txBody>
      </p:sp>
      <p:grpSp>
        <p:nvGrpSpPr>
          <p:cNvPr id="6" name="Vertical Spine - Conduit">
            <a:extLst>
              <a:ext uri="{FF2B5EF4-FFF2-40B4-BE49-F238E27FC236}">
                <a16:creationId xmlns:a16="http://schemas.microsoft.com/office/drawing/2014/main" id="{9F009DCA-0C29-2014-8E94-AEF43B34CE62}"/>
              </a:ext>
            </a:extLst>
          </p:cNvPr>
          <p:cNvGrpSpPr>
            <a:grpSpLocks noGrp="1" noUngrp="1" noRot="1" noMove="1" noResize="1"/>
          </p:cNvGrpSpPr>
          <p:nvPr/>
        </p:nvGrpSpPr>
        <p:grpSpPr>
          <a:xfrm>
            <a:off x="11065000" y="440000"/>
            <a:ext cx="895392" cy="5978000"/>
            <a:chOff x="11065000" y="440000"/>
            <a:chExt cx="895392" cy="5978000"/>
          </a:xfrm>
        </p:grpSpPr>
        <p:sp>
          <p:nvSpPr>
            <p:cNvPr id="7" name="Spine Panel">
              <a:extLst>
                <a:ext uri="{FF2B5EF4-FFF2-40B4-BE49-F238E27FC236}">
                  <a16:creationId xmlns:a16="http://schemas.microsoft.com/office/drawing/2014/main" id="{BD3E94C2-5579-B238-EA85-DC94802B5BBB}"/>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8" name="Spine Line">
              <a:extLst>
                <a:ext uri="{FF2B5EF4-FFF2-40B4-BE49-F238E27FC236}">
                  <a16:creationId xmlns:a16="http://schemas.microsoft.com/office/drawing/2014/main" id="{8BE08D75-BE65-ABCE-DBA6-48215C81B35B}"/>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9" name="Spine flower on">
              <a:hlinkClick r:id="rId4" action="ppaction://hlinksldjump"/>
              <a:extLst>
                <a:ext uri="{FF2B5EF4-FFF2-40B4-BE49-F238E27FC236}">
                  <a16:creationId xmlns:a16="http://schemas.microsoft.com/office/drawing/2014/main" id="{2546CE35-722A-5906-B060-574967B7E998}"/>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5000"/>
                      </a14:imgEffect>
                    </a14:imgLayer>
                  </a14:imgProps>
                </a:ext>
              </a:extLst>
            </a:blip>
            <a:stretch>
              <a:fillRect/>
            </a:stretch>
          </p:blipFill>
          <p:spPr>
            <a:xfrm>
              <a:off x="11065000" y="1824000"/>
              <a:ext cx="850000" cy="850000"/>
            </a:xfrm>
            <a:prstGeom prst="rect">
              <a:avLst/>
            </a:prstGeom>
          </p:spPr>
        </p:pic>
        <p:pic>
          <p:nvPicPr>
            <p:cNvPr id="10" name="Spine star on">
              <a:hlinkClick r:id="rId7" action="ppaction://hlinksldjump"/>
              <a:extLst>
                <a:ext uri="{FF2B5EF4-FFF2-40B4-BE49-F238E27FC236}">
                  <a16:creationId xmlns:a16="http://schemas.microsoft.com/office/drawing/2014/main" id="{39ACDC8C-F404-72D6-3710-868A07B3C479}"/>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110000" y="533608"/>
              <a:ext cx="850392" cy="850392"/>
            </a:xfrm>
            <a:prstGeom prst="rect">
              <a:avLst/>
            </a:prstGeom>
          </p:spPr>
        </p:pic>
        <p:pic>
          <p:nvPicPr>
            <p:cNvPr id="12" name="Spine flow on">
              <a:hlinkClick r:id="rId10" action="ppaction://hlinksldjump"/>
              <a:extLst>
                <a:ext uri="{FF2B5EF4-FFF2-40B4-BE49-F238E27FC236}">
                  <a16:creationId xmlns:a16="http://schemas.microsoft.com/office/drawing/2014/main" id="{C40F9BA7-4C18-123C-1E12-B2BA2C979656}"/>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3004000"/>
              <a:ext cx="850000" cy="850000"/>
            </a:xfrm>
            <a:prstGeom prst="rect">
              <a:avLst/>
            </a:prstGeom>
          </p:spPr>
        </p:pic>
        <p:pic>
          <p:nvPicPr>
            <p:cNvPr id="13" name="Spine pillar on">
              <a:hlinkClick r:id="rId13" action="ppaction://hlinksldjump"/>
              <a:extLst>
                <a:ext uri="{FF2B5EF4-FFF2-40B4-BE49-F238E27FC236}">
                  <a16:creationId xmlns:a16="http://schemas.microsoft.com/office/drawing/2014/main" id="{1A17E922-7174-4912-1A9E-8BF3E1B9FE3E}"/>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840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36131741-B707-004B-88E0-773E3E84F97D}"/>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835676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1B4B57"/>
              </a:gs>
              <a:gs pos="55000">
                <a:srgbClr val="102A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0D272E">
                  <a:alpha val="93000"/>
                </a:srgbClr>
              </a:gs>
              <a:gs pos="100000">
                <a:srgbClr val="0D272E">
                  <a:alpha val="42000"/>
                </a:srgbClr>
              </a:gs>
            </a:gsLst>
            <a:lin ang="0" scaled="0"/>
          </a:gradFill>
          <a:ln>
            <a:noFill/>
          </a:ln>
        </p:spPr>
        <p:txBody>
          <a:bodyPr/>
          <a:lstStyle/>
          <a:p>
            <a:endParaRPr/>
          </a:p>
        </p:txBody>
      </p:sp>
      <p:sp>
        <p:nvSpPr>
          <p:cNvPr id="23" name="Header divider"/>
          <p:cNvSpPr>
            <a:spLocks noGrp="1" noRot="1" noMove="1" noResize="1" noEditPoints="1" noAdjustHandles="1" noChangeArrowheads="1" noChangeShapeType="1"/>
          </p:cNvSpPr>
          <p:nvPr/>
        </p:nvSpPr>
        <p:spPr>
          <a:xfrm>
            <a:off x="0" y="1550000"/>
            <a:ext cx="10950000" cy="10000"/>
          </a:xfrm>
          <a:prstGeom prst="rect">
            <a:avLst/>
          </a:prstGeom>
          <a:solidFill>
            <a:srgbClr val="2E889E"/>
          </a:solidFill>
          <a:ln>
            <a:noFill/>
          </a:ln>
        </p:spPr>
        <p:txBody>
          <a:bodyPr/>
          <a:lstStyle/>
          <a:p>
            <a:endParaRPr/>
          </a:p>
        </p:txBody>
      </p:sp>
      <p:sp>
        <p:nvSpPr>
          <p:cNvPr id="24" name="Eyebrow"/>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2E889E"/>
                </a:solidFill>
              </a:rPr>
              <a:t>FEATURE INDEX  ·  PI-OCT26 — SD #1  ·  5 FEATURES  (4 SDD)</a:t>
            </a:r>
          </a:p>
        </p:txBody>
      </p:sp>
      <p:sp>
        <p:nvSpPr>
          <p:cNvPr id="25" name="Index title"/>
          <p:cNvSpPr/>
          <p:nvPr/>
        </p:nvSpPr>
        <p:spPr>
          <a:xfrm>
            <a:off x="548000" y="600000"/>
            <a:ext cx="9600000" cy="540000"/>
          </a:xfrm>
          <a:prstGeom prst="rect">
            <a:avLst/>
          </a:prstGeom>
          <a:noFill/>
        </p:spPr>
        <p:txBody>
          <a:bodyPr wrap="square" lIns="0" tIns="0" rIns="0" bIns="0" anchor="t"/>
          <a:lstStyle/>
          <a:p>
            <a:pPr>
              <a:buNone/>
            </a:pPr>
            <a:r>
              <a:rPr lang="en-US" sz="2800" b="1">
                <a:solidFill>
                  <a:srgbClr val="FFFFFF"/>
                </a:solidFill>
              </a:rPr>
              <a:t>TEAM </a:t>
            </a:r>
            <a:r>
              <a:rPr sz="2800" b="1">
                <a:solidFill>
                  <a:srgbClr val="FFFFFF"/>
                </a:solidFill>
              </a:rPr>
              <a:t>MBOM </a:t>
            </a:r>
            <a:r>
              <a:rPr lang="en-US" sz="2800" b="1">
                <a:solidFill>
                  <a:srgbClr val="FFFFFF"/>
                </a:solidFill>
              </a:rPr>
              <a:t>MANAGEMENT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p:nvPr/>
        </p:nvSpPr>
        <p:spPr>
          <a:xfrm>
            <a:off x="560000" y="1170000"/>
            <a:ext cx="9600000" cy="240000"/>
          </a:xfrm>
          <a:prstGeom prst="rect">
            <a:avLst/>
          </a:prstGeom>
          <a:noFill/>
        </p:spPr>
        <p:txBody>
          <a:bodyPr wrap="square" lIns="0" tIns="0" rIns="0" bIns="0" anchor="t"/>
          <a:lstStyle/>
          <a:p>
            <a:pPr>
              <a:buNone/>
            </a:pPr>
            <a:r>
              <a:rPr lang="en-US" sz="1150" i="1">
                <a:solidFill>
                  <a:srgbClr val="CFEBF2"/>
                </a:solidFill>
              </a:rPr>
              <a:t>Conduit ART  ›  PI-OCT26 SD #1</a:t>
            </a:r>
            <a:r>
              <a:rPr lang="en-US" sz="1150" i="1">
                <a:solidFill>
                  <a:srgbClr val="DECFF2"/>
                </a:solidFill>
              </a:rPr>
              <a:t> · </a:t>
            </a:r>
            <a:r>
              <a:rPr lang="en-US" sz="1150" i="1">
                <a:solidFill>
                  <a:srgbClr val="D8D0F1"/>
                </a:solidFill>
              </a:rPr>
              <a:t>5 FEATURES (4 SDD)</a:t>
            </a:r>
            <a:endParaRPr lang="en-US" sz="1150" i="1">
              <a:solidFill>
                <a:srgbClr val="CFEBF2"/>
              </a:solidFill>
            </a:endParaRPr>
          </a:p>
        </p:txBody>
      </p:sp>
      <p:graphicFrame>
        <p:nvGraphicFramePr>
          <p:cNvPr id="40" name="Feature Index Table"/>
          <p:cNvGraphicFramePr/>
          <p:nvPr>
            <p:extLst>
              <p:ext uri="{D42A27DB-BD31-4B8C-83A1-F6EECF244321}">
                <p14:modId xmlns:p14="http://schemas.microsoft.com/office/powerpoint/2010/main" val="1944438567"/>
              </p:ext>
            </p:extLst>
          </p:nvPr>
        </p:nvGraphicFramePr>
        <p:xfrm>
          <a:off x="480000" y="1780000"/>
          <a:ext cx="10370000" cy="2742000"/>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sz="1000" b="1" spc="30">
                          <a:solidFill>
                            <a:srgbClr val="FFFFFF"/>
                          </a:solidFill>
                        </a:rPr>
                        <a:t>TEAM </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tc>
                  <a:txBody>
                    <a:bodyPr/>
                    <a:lstStyle/>
                    <a:p>
                      <a:pPr algn="ctr"/>
                      <a:r>
                        <a:rPr lang="en-US" sz="1000" b="1">
                          <a:solidFill>
                            <a:srgbClr val="FFFFFF"/>
                          </a:solidFill>
                        </a:rPr>
                        <a:t>SDD</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tc>
                  <a:txBody>
                    <a:bodyPr/>
                    <a:lstStyle/>
                    <a:p>
                      <a:pPr algn="l"/>
                      <a:r>
                        <a:rPr lang="en-US" sz="1000" b="1" spc="30">
                          <a:solidFill>
                            <a:srgbClr val="FFFFFF"/>
                          </a:solidFill>
                        </a:rPr>
                        <a:t>FEATURE ID</a:t>
                      </a:r>
                      <a:endParaRPr sz="1000" b="1" spc="30">
                        <a:solidFill>
                          <a:srgbClr val="FFFFFF"/>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tc>
                  <a:txBody>
                    <a:bodyPr/>
                    <a:lstStyle/>
                    <a:p>
                      <a:pPr algn="l"/>
                      <a:r>
                        <a:rPr sz="1000" b="1" spc="30">
                          <a:solidFill>
                            <a:srgbClr val="FFFFFF"/>
                          </a:solidFill>
                        </a:rPr>
                        <a:t>FEATURE NAME</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tc>
                  <a:txBody>
                    <a:bodyPr/>
                    <a:lstStyle/>
                    <a:p>
                      <a:pPr algn="ctr"/>
                      <a:r>
                        <a:rPr sz="1000" b="1" spc="30">
                          <a:solidFill>
                            <a:srgbClr val="FFFFFF"/>
                          </a:solidFill>
                        </a:rPr>
                        <a:t>TARGET RELEASE</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tc>
                  <a:txBody>
                    <a:bodyPr/>
                    <a:lstStyle/>
                    <a:p>
                      <a:pPr algn="l"/>
                      <a:r>
                        <a:rPr sz="1000" b="1" spc="30">
                          <a:solidFill>
                            <a:srgbClr val="FFFFFF"/>
                          </a:solidFill>
                        </a:rPr>
                        <a:t>WHO IT’S FOR</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2E889E">
                        <a:alpha val="92000"/>
                      </a:srgbClr>
                    </a:solidFill>
                  </a:tcPr>
                </a:tc>
                <a:extLst>
                  <a:ext uri="{0D108BD9-81ED-4DB2-BD59-A6C34878D82A}">
                    <a16:rowId xmlns:a16="http://schemas.microsoft.com/office/drawing/2014/main" val="10000"/>
                  </a:ext>
                </a:extLst>
              </a:tr>
              <a:tr h="470000">
                <a:tc>
                  <a:txBody>
                    <a:bodyPr/>
                    <a:lstStyle/>
                    <a:p>
                      <a:pPr algn="l"/>
                      <a:r>
                        <a:rPr lang="en-US" sz="1000" b="1">
                          <a:solidFill>
                            <a:srgbClr val="A6DBE8"/>
                          </a:solidFill>
                        </a:rPr>
                        <a:t>MBOM Management</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tc>
                  <a:txBody>
                    <a:bodyPr/>
                    <a:lstStyle/>
                    <a:p>
                      <a:pPr algn="ctr"/>
                      <a:r>
                        <a:rPr lang="en-US" sz="950" i="1">
                          <a:solidFill>
                            <a:srgbClr val="C2D2D6"/>
                          </a:solidFill>
                        </a:rPr>
                        <a:t>SDD</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tc>
                  <a:txBody>
                    <a:bodyPr/>
                    <a:lstStyle/>
                    <a:p>
                      <a:pPr algn="l"/>
                      <a:r>
                        <a:rPr lang="en-US" sz="1000" i="1">
                          <a:solidFill>
                            <a:srgbClr val="C2D2D6"/>
                          </a:solidFill>
                        </a:rPr>
                        <a:t>TCM-446818</a:t>
                      </a: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tc>
                  <a:txBody>
                    <a:bodyPr/>
                    <a:lstStyle/>
                    <a:p>
                      <a:pPr algn="l"/>
                      <a:r>
                        <a:rPr lang="en-IN" sz="1000" i="1" dirty="0">
                          <a:solidFill>
                            <a:srgbClr val="C2D2D6"/>
                          </a:solidFill>
                        </a:rPr>
                        <a:t>Find Assignment domain from </a:t>
                      </a:r>
                      <a:r>
                        <a:rPr lang="en-IN" sz="1000" i="1" dirty="0" err="1">
                          <a:solidFill>
                            <a:srgbClr val="C2D2D6"/>
                          </a:solidFill>
                        </a:rPr>
                        <a:t>EBOM</a:t>
                      </a:r>
                      <a:r>
                        <a:rPr lang="en-IN" sz="1000" i="1" dirty="0">
                          <a:solidFill>
                            <a:srgbClr val="C2D2D6"/>
                          </a:solidFill>
                        </a:rPr>
                        <a:t> to MBOM</a:t>
                      </a:r>
                      <a:endParaRPr lang="en-US" sz="1000" i="1" dirty="0">
                        <a:solidFill>
                          <a:srgbClr val="C2D2D6"/>
                        </a:solidFill>
                      </a:endParaRP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tc>
                  <a:txBody>
                    <a:bodyPr/>
                    <a:lstStyle/>
                    <a:p>
                      <a:pPr algn="ctr"/>
                      <a:r>
                        <a:rPr lang="en-US" sz="1000" b="1">
                          <a:solidFill>
                            <a:srgbClr val="CFEBF2"/>
                          </a:solidFill>
                        </a:rPr>
                        <a:t>TC2612</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tc>
                  <a:txBody>
                    <a:bodyPr/>
                    <a:lstStyle/>
                    <a:p>
                      <a:pPr algn="l"/>
                      <a:r>
                        <a:rPr lang="en-US" sz="1000" i="1">
                          <a:solidFill>
                            <a:srgbClr val="C2D2D6"/>
                          </a:solidFill>
                        </a:rPr>
                        <a:t>DAF, NGMS, Stadler, NGAS, LM</a:t>
                      </a:r>
                    </a:p>
                  </a:txBody>
                  <a:tcPr marL="72000" marR="54000" marT="32000" marB="32000" anchor="ctr">
                    <a:lnL w="6350">
                      <a:solidFill>
                        <a:srgbClr val="2E889E">
                          <a:alpha val="87000"/>
                        </a:srgbClr>
                      </a:solidFill>
                    </a:lnL>
                    <a:lnR w="6350">
                      <a:solidFill>
                        <a:srgbClr val="2E889E">
                          <a:alpha val="87000"/>
                        </a:srgbClr>
                      </a:solidFill>
                    </a:lnR>
                    <a:lnT w="6350">
                      <a:solidFill>
                        <a:srgbClr val="2E889E">
                          <a:alpha val="87000"/>
                        </a:srgbClr>
                      </a:solidFill>
                    </a:lnT>
                    <a:lnB w="6350">
                      <a:solidFill>
                        <a:srgbClr val="2E889E">
                          <a:alpha val="87000"/>
                        </a:srgbClr>
                      </a:solidFill>
                    </a:lnB>
                    <a:solidFill>
                      <a:srgbClr val="14363E">
                        <a:alpha val="100000"/>
                      </a:srgbClr>
                    </a:solidFill>
                  </a:tcPr>
                </a:tc>
                <a:extLst>
                  <a:ext uri="{0D108BD9-81ED-4DB2-BD59-A6C34878D82A}">
                    <a16:rowId xmlns:a16="http://schemas.microsoft.com/office/drawing/2014/main" val="10001"/>
                  </a:ext>
                </a:extLst>
              </a:tr>
              <a:tr h="470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A6DBE8"/>
                          </a:solidFill>
                        </a:rPr>
                        <a:t>MBOM Management</a:t>
                      </a:r>
                    </a:p>
                    <a:p>
                      <a:pPr algn="l"/>
                      <a:endParaRPr lang="en-US" sz="1000" b="1">
                        <a:solidFill>
                          <a:srgbClr val="A6DBE8"/>
                        </a:solidFill>
                      </a:endParaRPr>
                    </a:p>
                  </a:txBody>
                  <a:tcPr marL="72000" marR="54000" marT="32000" marB="32000" anchor="ctr">
                    <a:lnL w="6350">
                      <a:solidFill>
                        <a:srgbClr val="2E889E">
                          <a:alpha val="87000"/>
                        </a:srgbClr>
                      </a:solidFill>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ctr"/>
                      <a:r>
                        <a:rPr lang="en-US" sz="950" i="1">
                          <a:solidFill>
                            <a:srgbClr val="C2D2D6"/>
                          </a:solidFill>
                        </a:rPr>
                        <a:t>SDD</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IN" sz="1000" i="1">
                          <a:solidFill>
                            <a:srgbClr val="C2D2D6"/>
                          </a:solidFill>
                        </a:rPr>
                        <a:t>TCM-471453</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IN" sz="1000" i="1">
                          <a:solidFill>
                            <a:srgbClr val="C2D2D6"/>
                          </a:solidFill>
                        </a:rPr>
                        <a:t>Align Equivalent should work if initiated from a parent assembly</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ctr"/>
                      <a:r>
                        <a:rPr lang="en-US" sz="1000" b="1">
                          <a:solidFill>
                            <a:srgbClr val="CFEBF2"/>
                          </a:solidFill>
                        </a:rPr>
                        <a:t>TC2612</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US" sz="1000" i="1">
                          <a:solidFill>
                            <a:srgbClr val="C2D2D6"/>
                          </a:solidFill>
                        </a:rPr>
                        <a:t>NGAS</a:t>
                      </a: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extLst>
                  <a:ext uri="{0D108BD9-81ED-4DB2-BD59-A6C34878D82A}">
                    <a16:rowId xmlns:a16="http://schemas.microsoft.com/office/drawing/2014/main" val="1916470832"/>
                  </a:ext>
                </a:extLst>
              </a:tr>
              <a:tr h="470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A6DBE8"/>
                          </a:solidFill>
                        </a:rPr>
                        <a:t>MBOM Management</a:t>
                      </a:r>
                    </a:p>
                    <a:p>
                      <a:pPr marL="0" marR="0" lvl="0" indent="0" algn="l" defTabSz="914400" eaLnBrk="1" fontAlgn="auto" latinLnBrk="0" hangingPunct="1">
                        <a:lnSpc>
                          <a:spcPct val="100000"/>
                        </a:lnSpc>
                        <a:spcBef>
                          <a:spcPts val="0"/>
                        </a:spcBef>
                        <a:spcAft>
                          <a:spcPts val="0"/>
                        </a:spcAft>
                        <a:buClrTx/>
                        <a:buSzTx/>
                        <a:buFontTx/>
                        <a:buNone/>
                        <a:tabLst/>
                        <a:defRPr/>
                      </a:pPr>
                      <a:endParaRPr lang="en-US" sz="1000" b="1">
                        <a:solidFill>
                          <a:srgbClr val="A6DBE8"/>
                        </a:solidFill>
                      </a:endParaRPr>
                    </a:p>
                  </a:txBody>
                  <a:tcPr marL="72000" marR="54000" marT="32000" marB="32000" anchor="ctr">
                    <a:lnL w="6350">
                      <a:solidFill>
                        <a:srgbClr val="2E889E">
                          <a:alpha val="87000"/>
                        </a:srgbClr>
                      </a:solidFill>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tc>
                  <a:txBody>
                    <a:bodyPr/>
                    <a:lstStyle/>
                    <a:p>
                      <a:pPr algn="ctr"/>
                      <a:r>
                        <a:rPr lang="en-US" sz="950" i="1">
                          <a:solidFill>
                            <a:srgbClr val="C2D2D6"/>
                          </a:solidFill>
                        </a:rPr>
                        <a:t>SDD</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tc>
                  <a:txBody>
                    <a:bodyPr/>
                    <a:lstStyle/>
                    <a:p>
                      <a:pPr algn="l"/>
                      <a:r>
                        <a:rPr lang="en-IN" sz="1000" i="1">
                          <a:solidFill>
                            <a:srgbClr val="C2D2D6"/>
                          </a:solidFill>
                        </a:rPr>
                        <a:t>TCM-467900</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tc>
                  <a:txBody>
                    <a:bodyPr/>
                    <a:lstStyle/>
                    <a:p>
                      <a:pPr algn="l"/>
                      <a:r>
                        <a:rPr lang="en-IN" sz="1000" i="1">
                          <a:solidFill>
                            <a:srgbClr val="C2D2D6"/>
                          </a:solidFill>
                        </a:rPr>
                        <a:t>Propagate properties from Root EBOM to Root MBOM in a WP</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tc>
                  <a:txBody>
                    <a:bodyPr/>
                    <a:lstStyle/>
                    <a:p>
                      <a:pPr algn="ctr"/>
                      <a:r>
                        <a:rPr lang="en-US" sz="1000" b="1">
                          <a:solidFill>
                            <a:srgbClr val="CFEBF2"/>
                          </a:solidFill>
                        </a:rPr>
                        <a:t>TC2612</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tc>
                  <a:txBody>
                    <a:bodyPr/>
                    <a:lstStyle/>
                    <a:p>
                      <a:pPr algn="l"/>
                      <a:r>
                        <a:rPr lang="en-US" sz="1000" i="1">
                          <a:solidFill>
                            <a:srgbClr val="C2D2D6"/>
                          </a:solidFill>
                        </a:rPr>
                        <a:t>Panasonic</a:t>
                      </a: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63E">
                        <a:alpha val="100000"/>
                      </a:srgbClr>
                    </a:solidFill>
                  </a:tcPr>
                </a:tc>
                <a:extLst>
                  <a:ext uri="{0D108BD9-81ED-4DB2-BD59-A6C34878D82A}">
                    <a16:rowId xmlns:a16="http://schemas.microsoft.com/office/drawing/2014/main" val="348698824"/>
                  </a:ext>
                </a:extLst>
              </a:tr>
              <a:tr h="470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A6DBE8"/>
                          </a:solidFill>
                        </a:rPr>
                        <a:t>MBOM Management</a:t>
                      </a:r>
                    </a:p>
                    <a:p>
                      <a:pPr marL="0" marR="0" lvl="0" indent="0" algn="l" defTabSz="914400" eaLnBrk="1" fontAlgn="auto" latinLnBrk="0" hangingPunct="1">
                        <a:lnSpc>
                          <a:spcPct val="100000"/>
                        </a:lnSpc>
                        <a:spcBef>
                          <a:spcPts val="0"/>
                        </a:spcBef>
                        <a:spcAft>
                          <a:spcPts val="0"/>
                        </a:spcAft>
                        <a:buClrTx/>
                        <a:buSzTx/>
                        <a:buFontTx/>
                        <a:buNone/>
                        <a:tabLst/>
                        <a:defRPr/>
                      </a:pPr>
                      <a:endParaRPr lang="en-US" sz="1000" b="1">
                        <a:solidFill>
                          <a:srgbClr val="A6DBE8"/>
                        </a:solidFill>
                      </a:endParaRPr>
                    </a:p>
                  </a:txBody>
                  <a:tcPr marL="72000" marR="54000" marT="32000" marB="32000" anchor="ctr">
                    <a:lnL w="6350">
                      <a:solidFill>
                        <a:srgbClr val="2E889E">
                          <a:alpha val="87000"/>
                        </a:srgbClr>
                      </a:solidFill>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ctr"/>
                      <a:r>
                        <a:rPr lang="en-US" sz="950" i="1">
                          <a:solidFill>
                            <a:srgbClr val="C2D2D6"/>
                          </a:solidFill>
                        </a:rPr>
                        <a:t>SDD</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IN" sz="1000" i="1">
                          <a:solidFill>
                            <a:srgbClr val="C2D2D6"/>
                          </a:solidFill>
                        </a:rPr>
                        <a:t>TCM-470475</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IN" sz="1000" i="1" dirty="0">
                          <a:solidFill>
                            <a:srgbClr val="C2D2D6"/>
                          </a:solidFill>
                        </a:rPr>
                        <a:t>Propagation support for </a:t>
                      </a:r>
                      <a:r>
                        <a:rPr lang="en-IN" sz="1000" i="1" dirty="0" err="1">
                          <a:solidFill>
                            <a:srgbClr val="C2D2D6"/>
                          </a:solidFill>
                        </a:rPr>
                        <a:t>mfg</a:t>
                      </a:r>
                      <a:r>
                        <a:rPr lang="en-IN" sz="1000" i="1" dirty="0">
                          <a:solidFill>
                            <a:srgbClr val="C2D2D6"/>
                          </a:solidFill>
                        </a:rPr>
                        <a:t> representation with related </a:t>
                      </a:r>
                      <a:r>
                        <a:rPr lang="en-IN" sz="1000" i="1" dirty="0" err="1">
                          <a:solidFill>
                            <a:srgbClr val="C2D2D6"/>
                          </a:solidFill>
                        </a:rPr>
                        <a:t>EBOM</a:t>
                      </a:r>
                      <a:r>
                        <a:rPr lang="en-IN" sz="1000" i="1" dirty="0">
                          <a:solidFill>
                            <a:srgbClr val="C2D2D6"/>
                          </a:solidFill>
                        </a:rPr>
                        <a:t> assembly based on a relation</a:t>
                      </a:r>
                      <a:endParaRPr lang="en-US" sz="1000" i="1" dirty="0">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a:solidFill>
                            <a:srgbClr val="CFEBF2"/>
                          </a:solidFill>
                        </a:rPr>
                        <a:t>TC2612</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tc>
                  <a:txBody>
                    <a:bodyPr/>
                    <a:lstStyle/>
                    <a:p>
                      <a:pPr algn="l"/>
                      <a:r>
                        <a:rPr lang="en-US" sz="1000" i="1">
                          <a:solidFill>
                            <a:srgbClr val="C2D2D6"/>
                          </a:solidFill>
                        </a:rPr>
                        <a:t>Panasonic and others</a:t>
                      </a: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235D6B">
                        <a:alpha val="100000"/>
                      </a:srgbClr>
                    </a:solidFill>
                  </a:tcPr>
                </a:tc>
                <a:extLst>
                  <a:ext uri="{0D108BD9-81ED-4DB2-BD59-A6C34878D82A}">
                    <a16:rowId xmlns:a16="http://schemas.microsoft.com/office/drawing/2014/main" val="1591097682"/>
                  </a:ext>
                </a:extLst>
              </a:tr>
              <a:tr h="470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A6DBE8"/>
                          </a:solidFill>
                        </a:rPr>
                        <a:t>MBOM Management</a:t>
                      </a:r>
                    </a:p>
                    <a:p>
                      <a:pPr marL="0" marR="0" lvl="0" indent="0" algn="l" defTabSz="914400" eaLnBrk="1" fontAlgn="auto" latinLnBrk="0" hangingPunct="1">
                        <a:lnSpc>
                          <a:spcPct val="100000"/>
                        </a:lnSpc>
                        <a:spcBef>
                          <a:spcPts val="0"/>
                        </a:spcBef>
                        <a:spcAft>
                          <a:spcPts val="0"/>
                        </a:spcAft>
                        <a:buClrTx/>
                        <a:buSzTx/>
                        <a:buFontTx/>
                        <a:buNone/>
                        <a:tabLst/>
                        <a:defRPr/>
                      </a:pPr>
                      <a:endParaRPr lang="en-US" sz="1000" b="1">
                        <a:solidFill>
                          <a:srgbClr val="A6DBE8"/>
                        </a:solidFill>
                      </a:endParaRPr>
                    </a:p>
                  </a:txBody>
                  <a:tcPr marL="72000" marR="54000" marT="32000" marB="32000" anchor="ctr">
                    <a:lnL w="6350">
                      <a:solidFill>
                        <a:srgbClr val="2E889E">
                          <a:alpha val="87000"/>
                        </a:srgbClr>
                      </a:solidFill>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tc>
                  <a:txBody>
                    <a:bodyPr/>
                    <a:lstStyle/>
                    <a:p>
                      <a:pPr algn="ctr"/>
                      <a:endParaRPr lang="en-US"/>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tc>
                  <a:txBody>
                    <a:bodyPr/>
                    <a:lstStyle/>
                    <a:p>
                      <a:pPr algn="l"/>
                      <a:r>
                        <a:rPr lang="en-IN" sz="1000" i="1">
                          <a:solidFill>
                            <a:srgbClr val="C2D2D6"/>
                          </a:solidFill>
                        </a:rPr>
                        <a:t>TCM-469580</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tc>
                  <a:txBody>
                    <a:bodyPr/>
                    <a:lstStyle/>
                    <a:p>
                      <a:pPr algn="l"/>
                      <a:r>
                        <a:rPr lang="en-IN" sz="1000" i="1">
                          <a:solidFill>
                            <a:srgbClr val="C2D2D6"/>
                          </a:solidFill>
                        </a:rPr>
                        <a:t>AMAT - Enhance Align Reused action and Link with align position</a:t>
                      </a:r>
                      <a:endParaRPr lang="en-US" sz="1000" i="1">
                        <a:solidFill>
                          <a:srgbClr val="C2D2D6"/>
                        </a:solidFill>
                      </a:endParaRP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000" b="1">
                          <a:solidFill>
                            <a:srgbClr val="CFEBF2"/>
                          </a:solidFill>
                        </a:rPr>
                        <a:t>TC2612</a:t>
                      </a:r>
                    </a:p>
                  </a:txBody>
                  <a:tcPr marL="72000" marR="54000" marT="32000" marB="32000" anchor="ctr">
                    <a:lnL w="6350" cap="flat" cmpd="sng" algn="ctr">
                      <a:solidFill>
                        <a:srgbClr val="2E889E">
                          <a:alpha val="87000"/>
                        </a:srgbClr>
                      </a:solidFill>
                      <a:prstDash val="solid"/>
                      <a:round/>
                      <a:headEnd type="none" w="med" len="med"/>
                      <a:tailEnd type="none" w="med" len="med"/>
                    </a:lnL>
                    <a:lnR w="6350" cap="flat" cmpd="sng" algn="ctr">
                      <a:solidFill>
                        <a:srgbClr val="2E889E">
                          <a:alpha val="87000"/>
                        </a:srgbClr>
                      </a:solidFill>
                      <a:prstDash val="solid"/>
                      <a:round/>
                      <a:headEnd type="none" w="med" len="med"/>
                      <a:tailEnd type="none" w="med" len="med"/>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tc>
                  <a:txBody>
                    <a:bodyPr/>
                    <a:lstStyle/>
                    <a:p>
                      <a:pPr algn="l"/>
                      <a:r>
                        <a:rPr lang="en-US" sz="1000" i="1" dirty="0">
                          <a:solidFill>
                            <a:srgbClr val="C2D2D6"/>
                          </a:solidFill>
                        </a:rPr>
                        <a:t>AMAT</a:t>
                      </a:r>
                    </a:p>
                  </a:txBody>
                  <a:tcPr marL="72000" marR="54000" marT="32000" marB="32000" anchor="ctr">
                    <a:lnL w="6350" cap="flat" cmpd="sng" algn="ctr">
                      <a:solidFill>
                        <a:srgbClr val="2E889E">
                          <a:alpha val="87000"/>
                        </a:srgbClr>
                      </a:solidFill>
                      <a:prstDash val="solid"/>
                      <a:round/>
                      <a:headEnd type="none" w="med" len="med"/>
                      <a:tailEnd type="none" w="med" len="med"/>
                    </a:lnL>
                    <a:lnR w="6350">
                      <a:solidFill>
                        <a:srgbClr val="2E889E">
                          <a:alpha val="87000"/>
                        </a:srgbClr>
                      </a:solidFill>
                    </a:lnR>
                    <a:lnT w="6350" cap="flat" cmpd="sng" algn="ctr">
                      <a:solidFill>
                        <a:srgbClr val="2E889E">
                          <a:alpha val="87000"/>
                        </a:srgbClr>
                      </a:solidFill>
                      <a:prstDash val="solid"/>
                      <a:round/>
                      <a:headEnd type="none" w="med" len="med"/>
                      <a:tailEnd type="none" w="med" len="med"/>
                    </a:lnT>
                    <a:lnB w="6350">
                      <a:solidFill>
                        <a:srgbClr val="2E889E">
                          <a:alpha val="87000"/>
                        </a:srgbClr>
                      </a:solidFill>
                    </a:lnB>
                    <a:solidFill>
                      <a:srgbClr val="14353E"/>
                    </a:solidFill>
                  </a:tcPr>
                </a:tc>
                <a:extLst>
                  <a:ext uri="{0D108BD9-81ED-4DB2-BD59-A6C34878D82A}">
                    <a16:rowId xmlns:a16="http://schemas.microsoft.com/office/drawing/2014/main" val="375522863"/>
                  </a:ext>
                </a:extLst>
              </a:tr>
            </a:tbl>
          </a:graphicData>
        </a:graphic>
      </p:graphicFrame>
      <p:grpSp>
        <p:nvGrpSpPr>
          <p:cNvPr id="2" name="Vertical Sping - Conduit">
            <a:extLst>
              <a:ext uri="{FF2B5EF4-FFF2-40B4-BE49-F238E27FC236}">
                <a16:creationId xmlns:a16="http://schemas.microsoft.com/office/drawing/2014/main" id="{FADDFAFE-1A29-5881-1337-A10D9803D973}"/>
              </a:ext>
            </a:extLst>
          </p:cNvPr>
          <p:cNvGrpSpPr>
            <a:grpSpLocks noGrp="1" noUngrp="1" noRot="1" noMove="1" noResize="1"/>
          </p:cNvGrpSpPr>
          <p:nvPr/>
        </p:nvGrpSpPr>
        <p:grpSpPr>
          <a:xfrm>
            <a:off x="11065000" y="440000"/>
            <a:ext cx="895392" cy="5978000"/>
            <a:chOff x="11065000" y="440000"/>
            <a:chExt cx="895392" cy="5978000"/>
          </a:xfrm>
        </p:grpSpPr>
        <p:sp>
          <p:nvSpPr>
            <p:cNvPr id="3" name="Spine Panel">
              <a:extLst>
                <a:ext uri="{FF2B5EF4-FFF2-40B4-BE49-F238E27FC236}">
                  <a16:creationId xmlns:a16="http://schemas.microsoft.com/office/drawing/2014/main" id="{5B56EDC5-A5EC-49A2-3935-5C62FBC3EB62}"/>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4" name="Spine Line">
              <a:extLst>
                <a:ext uri="{FF2B5EF4-FFF2-40B4-BE49-F238E27FC236}">
                  <a16:creationId xmlns:a16="http://schemas.microsoft.com/office/drawing/2014/main" id="{6DFDA40D-128A-AC7D-38AA-9BD61C302A7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5" name="Spine flower on">
              <a:hlinkClick r:id="rId3" action="ppaction://hlinksldjump"/>
              <a:extLst>
                <a:ext uri="{FF2B5EF4-FFF2-40B4-BE49-F238E27FC236}">
                  <a16:creationId xmlns:a16="http://schemas.microsoft.com/office/drawing/2014/main" id="{E8CDE6D5-9D36-169E-11CE-93803415ACE6}"/>
                </a:ext>
              </a:extLst>
            </p:cNvPr>
            <p:cNvPicPr>
              <a:picLocks noGrp="1" noRot="1" noChangeAspec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5000"/>
                      </a14:imgEffect>
                    </a14:imgLayer>
                  </a14:imgProps>
                </a:ext>
              </a:extLst>
            </a:blip>
            <a:stretch>
              <a:fillRect/>
            </a:stretch>
          </p:blipFill>
          <p:spPr>
            <a:xfrm>
              <a:off x="11065000" y="1824000"/>
              <a:ext cx="850000" cy="850000"/>
            </a:xfrm>
            <a:prstGeom prst="rect">
              <a:avLst/>
            </a:prstGeom>
          </p:spPr>
        </p:pic>
        <p:pic>
          <p:nvPicPr>
            <p:cNvPr id="6" name="Spine star on">
              <a:hlinkClick r:id="rId6" action="ppaction://hlinksldjump"/>
              <a:extLst>
                <a:ext uri="{FF2B5EF4-FFF2-40B4-BE49-F238E27FC236}">
                  <a16:creationId xmlns:a16="http://schemas.microsoft.com/office/drawing/2014/main" id="{041BEC2C-D023-0BF1-1FC3-8AEBFE8C103C}"/>
                </a:ext>
              </a:extLst>
            </p:cNvPr>
            <p:cNvPicPr>
              <a:picLocks noGrp="1" noRot="1" noChangeAspec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110000" y="533608"/>
              <a:ext cx="850392" cy="850392"/>
            </a:xfrm>
            <a:prstGeom prst="rect">
              <a:avLst/>
            </a:prstGeom>
          </p:spPr>
        </p:pic>
        <p:pic>
          <p:nvPicPr>
            <p:cNvPr id="7" name="Spine flow on">
              <a:hlinkClick r:id="rId9" action="ppaction://hlinksldjump"/>
              <a:extLst>
                <a:ext uri="{FF2B5EF4-FFF2-40B4-BE49-F238E27FC236}">
                  <a16:creationId xmlns:a16="http://schemas.microsoft.com/office/drawing/2014/main" id="{18021F02-0E75-6FA9-A311-9C863A2FF248}"/>
                </a:ext>
              </a:extLst>
            </p:cNvPr>
            <p:cNvPicPr>
              <a:picLocks noGrp="1" noRot="1" noChangeAspec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3004000"/>
              <a:ext cx="850000" cy="850000"/>
            </a:xfrm>
            <a:prstGeom prst="rect">
              <a:avLst/>
            </a:prstGeom>
          </p:spPr>
        </p:pic>
        <p:pic>
          <p:nvPicPr>
            <p:cNvPr id="8" name="Spine pillar on">
              <a:hlinkClick r:id="rId12" action="ppaction://hlinksldjump"/>
              <a:extLst>
                <a:ext uri="{FF2B5EF4-FFF2-40B4-BE49-F238E27FC236}">
                  <a16:creationId xmlns:a16="http://schemas.microsoft.com/office/drawing/2014/main" id="{CF04108E-B433-BAA2-9868-F381071879E7}"/>
                </a:ext>
              </a:extLst>
            </p:cNvPr>
            <p:cNvPicPr>
              <a:picLocks noGrp="1" noRot="1" noChangeAspec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84000"/>
              <a:ext cx="850000" cy="850000"/>
            </a:xfrm>
            <a:prstGeom prst="rect">
              <a:avLst/>
            </a:prstGeom>
          </p:spPr>
        </p:pic>
        <p:pic>
          <p:nvPicPr>
            <p:cNvPr id="9" name="Spine bulb on">
              <a:hlinkClick r:id="rId15" action="ppaction://hlinksldjump"/>
              <a:extLst>
                <a:ext uri="{FF2B5EF4-FFF2-40B4-BE49-F238E27FC236}">
                  <a16:creationId xmlns:a16="http://schemas.microsoft.com/office/drawing/2014/main" id="{AFADDB79-FFF1-DEA6-FC9C-5B5712F7D6E8}"/>
                </a:ext>
              </a:extLst>
            </p:cNvPr>
            <p:cNvPicPr>
              <a:picLocks noGrp="1" noRot="1" noChangeAspec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5015934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123E42"/>
              </a:gs>
              <a:gs pos="55000">
                <a:srgbClr val="0C2729"/>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0C2426">
                  <a:alpha val="93000"/>
                </a:srgbClr>
              </a:gs>
              <a:gs pos="100000">
                <a:srgbClr val="0C2426">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2E959E">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A6E3E8"/>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lang="en-US" sz="2800" b="1">
                <a:solidFill>
                  <a:srgbClr val="FFFFFF"/>
                </a:solidFill>
              </a:rPr>
              <a:t>Find Assignment domain for BOM to MBOM</a:t>
            </a:r>
            <a:endParaRPr sz="2800" b="1">
              <a:solidFill>
                <a:srgbClr val="FFFFFF"/>
              </a:solidFill>
            </a:endParaRP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C7EBEE"/>
                </a:solidFill>
              </a:rPr>
              <a:t>Team MBOM Management  ›  MBOM Management ART</a:t>
            </a:r>
          </a:p>
        </p:txBody>
      </p:sp>
      <p:sp>
        <p:nvSpPr>
          <p:cNvPr id="30" name="Polarion field"/>
          <p:cNvSpPr/>
          <p:nvPr/>
        </p:nvSpPr>
        <p:spPr>
          <a:xfrm>
            <a:off x="480000" y="1700000"/>
            <a:ext cx="610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FEATURE ID   </a:t>
            </a:r>
          </a:p>
          <a:p>
            <a:pPr>
              <a:spcBef>
                <a:spcPts val="300"/>
              </a:spcBef>
              <a:buNone/>
            </a:pPr>
            <a:r>
              <a:rPr lang="en-IN" sz="1200" b="0" i="0" u="none" strike="noStrike">
                <a:solidFill>
                  <a:schemeClr val="accent4">
                    <a:lumMod val="40000"/>
                    <a:lumOff val="60000"/>
                  </a:schemeClr>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TCM-446818 - Find Assignment domain from EBOM to MBOM</a:t>
            </a:r>
            <a:endParaRPr lang="en-US" sz="1200" u="sng">
              <a:solidFill>
                <a:schemeClr val="accent4">
                  <a:lumMod val="40000"/>
                  <a:lumOff val="60000"/>
                </a:schemeClr>
              </a:solidFill>
            </a:endParaRPr>
          </a:p>
        </p:txBody>
      </p:sp>
      <p:sp>
        <p:nvSpPr>
          <p:cNvPr id="32" name="Release field"/>
          <p:cNvSpPr/>
          <p:nvPr/>
        </p:nvSpPr>
        <p:spPr>
          <a:xfrm>
            <a:off x="6820000" y="1700000"/>
            <a:ext cx="403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TARGET RELEASE(S)   </a:t>
            </a:r>
          </a:p>
          <a:p>
            <a:pPr>
              <a:spcBef>
                <a:spcPts val="300"/>
              </a:spcBef>
              <a:buNone/>
            </a:pPr>
            <a:r>
              <a:rPr lang="en-US" sz="1200">
                <a:solidFill>
                  <a:srgbClr val="A6E3E8"/>
                </a:solidFill>
              </a:rPr>
              <a:t>TC2612 · editable — add all that apply</a:t>
            </a:r>
          </a:p>
        </p:txBody>
      </p:sp>
      <p:sp>
        <p:nvSpPr>
          <p:cNvPr id="40" name="Takeaway what"/>
          <p:cNvSpPr/>
          <p:nvPr/>
        </p:nvSpPr>
        <p:spPr>
          <a:xfrm>
            <a:off x="480000"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2E959E"/>
                </a:solidFill>
              </a:rPr>
              <a:t>WHAT IS IT?</a:t>
            </a:r>
          </a:p>
          <a:p>
            <a:pPr>
              <a:spcBef>
                <a:spcPts val="700"/>
              </a:spcBef>
              <a:buNone/>
            </a:pPr>
            <a:r>
              <a:rPr lang="en-US" sz="1200" i="1">
                <a:solidFill>
                  <a:srgbClr val="C2D4D6"/>
                </a:solidFill>
              </a:rPr>
              <a:t>User would like to select the source BOM assembly and go for 'Focus’.</a:t>
            </a:r>
          </a:p>
          <a:p>
            <a:pPr>
              <a:spcBef>
                <a:spcPts val="700"/>
              </a:spcBef>
              <a:buNone/>
            </a:pPr>
            <a:r>
              <a:rPr lang="en-US" sz="1200" i="1">
                <a:solidFill>
                  <a:srgbClr val="C2D4D6"/>
                </a:solidFill>
              </a:rPr>
              <a:t>User should be able to find the associated assignment domains from the EBOM assembly and then user can click on ‘Focus’, which will eventually take the respective EBOM assembly with all the associated manufacturing assemblies in Focus mode.</a:t>
            </a:r>
          </a:p>
          <a:p>
            <a:pPr>
              <a:spcBef>
                <a:spcPts val="700"/>
              </a:spcBef>
              <a:buNone/>
            </a:pPr>
            <a:endParaRPr lang="en-US" sz="1200" i="1">
              <a:solidFill>
                <a:srgbClr val="C2D4D6"/>
              </a:solidFill>
            </a:endParaRPr>
          </a:p>
        </p:txBody>
      </p:sp>
      <p:sp>
        <p:nvSpPr>
          <p:cNvPr id="42" name="Takeaway why"/>
          <p:cNvSpPr/>
          <p:nvPr/>
        </p:nvSpPr>
        <p:spPr>
          <a:xfrm>
            <a:off x="4016666"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2E959E"/>
                </a:solidFill>
              </a:rPr>
              <a:t>WHY IT MATTERS</a:t>
            </a:r>
          </a:p>
          <a:p>
            <a:pPr>
              <a:spcBef>
                <a:spcPts val="700"/>
              </a:spcBef>
              <a:buNone/>
            </a:pPr>
            <a:r>
              <a:rPr lang="en-US" sz="1200" i="1">
                <a:solidFill>
                  <a:srgbClr val="C2D4D6"/>
                </a:solidFill>
              </a:rPr>
              <a:t>Customers sometimes work on source BOM assembly which is linked with multiple target BOM assemblies. To 'Focus' on all these assemblies, user must select each one in target BOM and then go for 'Focus’. This was cumbersome.</a:t>
            </a:r>
          </a:p>
        </p:txBody>
      </p:sp>
      <p:sp>
        <p:nvSpPr>
          <p:cNvPr id="44" name="Takeaway who"/>
          <p:cNvSpPr/>
          <p:nvPr/>
        </p:nvSpPr>
        <p:spPr>
          <a:xfrm>
            <a:off x="7553332"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2E959E"/>
                </a:solidFill>
              </a:rPr>
              <a:t>WHO IT’S FOR</a:t>
            </a:r>
          </a:p>
          <a:p>
            <a:pPr>
              <a:spcBef>
                <a:spcPts val="700"/>
              </a:spcBef>
              <a:buNone/>
            </a:pPr>
            <a:r>
              <a:rPr lang="en-US" sz="1200" i="1">
                <a:solidFill>
                  <a:srgbClr val="C2D4D6"/>
                </a:solidFill>
              </a:rPr>
              <a:t>DAF, NGMS, Stadler, NGAS, LM </a:t>
            </a:r>
          </a:p>
        </p:txBody>
      </p:sp>
      <p:grpSp>
        <p:nvGrpSpPr>
          <p:cNvPr id="10" name="Vertical Spine - Flowers">
            <a:extLst>
              <a:ext uri="{FF2B5EF4-FFF2-40B4-BE49-F238E27FC236}">
                <a16:creationId xmlns:a16="http://schemas.microsoft.com/office/drawing/2014/main" id="{626EEB0B-1ECF-45BE-957D-D29124803C8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665B5CED-7D74-45E5-9693-9990F2582B76}"/>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5DB0E144-F947-458F-BB65-B89F650C141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C06AB11C-5C07-4B92-992E-D335808B86D1}"/>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1094F9C9-711A-4451-9732-8D7DED6D4978}"/>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E9223278-F4A3-4C6A-861D-DDB10A83EDF9}"/>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3DF2ACBF-8C33-490D-8089-0F54E7324B1E}"/>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C3C86AE7-2749-48FC-A031-75DDEC1D833A}"/>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38365693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02C36-1C10-AA9B-4E63-14E4F0EE9487}"/>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BCDF5CD1-6CAB-4596-8A9A-047A3A889DE1}"/>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123E42"/>
              </a:gs>
              <a:gs pos="55000">
                <a:srgbClr val="0C2729"/>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B11E1D67-BC42-F536-FE18-F7F3DB00A7FF}"/>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65AC40A5-EF03-E0E3-6FDF-1A0D3D6DC99A}"/>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0C2426">
                  <a:alpha val="93000"/>
                </a:srgbClr>
              </a:gs>
              <a:gs pos="100000">
                <a:srgbClr val="0C2426">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E97A992E-EAF0-4E17-B1B1-2B0D4DBEB2FE}"/>
              </a:ext>
            </a:extLst>
          </p:cNvPr>
          <p:cNvSpPr/>
          <p:nvPr/>
        </p:nvSpPr>
        <p:spPr>
          <a:xfrm>
            <a:off x="0" y="1551000"/>
            <a:ext cx="10950000" cy="9000"/>
          </a:xfrm>
          <a:prstGeom prst="rect">
            <a:avLst/>
          </a:prstGeom>
          <a:solidFill>
            <a:srgbClr val="2E959E">
              <a:alpha val="85000"/>
            </a:srgbClr>
          </a:solidFill>
          <a:ln>
            <a:noFill/>
          </a:ln>
        </p:spPr>
        <p:txBody>
          <a:bodyPr/>
          <a:lstStyle/>
          <a:p>
            <a:endParaRPr/>
          </a:p>
        </p:txBody>
      </p:sp>
      <p:sp>
        <p:nvSpPr>
          <p:cNvPr id="24" name="Eyebrow">
            <a:extLst>
              <a:ext uri="{FF2B5EF4-FFF2-40B4-BE49-F238E27FC236}">
                <a16:creationId xmlns:a16="http://schemas.microsoft.com/office/drawing/2014/main" id="{83ABBD8B-53CB-5C4D-0ECF-B893C3931F71}"/>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A6E3E8"/>
                </a:solidFill>
              </a:rPr>
              <a:t>SYSTEM DEMO  ·  PI-OCT26 — SD #1</a:t>
            </a:r>
          </a:p>
        </p:txBody>
      </p:sp>
      <p:sp>
        <p:nvSpPr>
          <p:cNvPr id="25" name="Feature title">
            <a:extLst>
              <a:ext uri="{FF2B5EF4-FFF2-40B4-BE49-F238E27FC236}">
                <a16:creationId xmlns:a16="http://schemas.microsoft.com/office/drawing/2014/main" id="{9E8976E4-84D4-1980-F993-D2DC192064B5}"/>
              </a:ext>
            </a:extLst>
          </p:cNvPr>
          <p:cNvSpPr/>
          <p:nvPr/>
        </p:nvSpPr>
        <p:spPr>
          <a:xfrm>
            <a:off x="547999" y="600000"/>
            <a:ext cx="9185935" cy="540000"/>
          </a:xfrm>
          <a:prstGeom prst="rect">
            <a:avLst/>
          </a:prstGeom>
          <a:noFill/>
        </p:spPr>
        <p:txBody>
          <a:bodyPr wrap="square" lIns="0" tIns="0" rIns="0" bIns="0" anchor="t"/>
          <a:lstStyle/>
          <a:p>
            <a:pPr>
              <a:buNone/>
            </a:pPr>
            <a:r>
              <a:rPr lang="en-US" sz="2800" b="1">
                <a:solidFill>
                  <a:srgbClr val="FFFFFF"/>
                </a:solidFill>
              </a:rPr>
              <a:t>Propagate properties from Root </a:t>
            </a:r>
            <a:r>
              <a:rPr lang="en-US" sz="2800" b="1" err="1">
                <a:solidFill>
                  <a:srgbClr val="FFFFFF"/>
                </a:solidFill>
              </a:rPr>
              <a:t>EBOM</a:t>
            </a:r>
            <a:r>
              <a:rPr lang="en-US" sz="2800" b="1">
                <a:solidFill>
                  <a:srgbClr val="FFFFFF"/>
                </a:solidFill>
              </a:rPr>
              <a:t> to Root MBOM in WP</a:t>
            </a:r>
            <a:endParaRPr sz="2800" b="1">
              <a:solidFill>
                <a:srgbClr val="FFFFFF"/>
              </a:solidFill>
            </a:endParaRPr>
          </a:p>
        </p:txBody>
      </p:sp>
      <p:sp>
        <p:nvSpPr>
          <p:cNvPr id="26" name="Team line">
            <a:extLst>
              <a:ext uri="{FF2B5EF4-FFF2-40B4-BE49-F238E27FC236}">
                <a16:creationId xmlns:a16="http://schemas.microsoft.com/office/drawing/2014/main" id="{9E8D2A42-165E-8571-45FA-A029990716B5}"/>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C7EBEE"/>
                </a:solidFill>
              </a:rPr>
              <a:t>Team MBOM Management  ›  MBOM Management ART</a:t>
            </a:r>
          </a:p>
        </p:txBody>
      </p:sp>
      <p:sp>
        <p:nvSpPr>
          <p:cNvPr id="30" name="Polarion field">
            <a:extLst>
              <a:ext uri="{FF2B5EF4-FFF2-40B4-BE49-F238E27FC236}">
                <a16:creationId xmlns:a16="http://schemas.microsoft.com/office/drawing/2014/main" id="{1EB094AF-9556-87AE-B113-71E06428C960}"/>
              </a:ext>
            </a:extLst>
          </p:cNvPr>
          <p:cNvSpPr/>
          <p:nvPr/>
        </p:nvSpPr>
        <p:spPr>
          <a:xfrm>
            <a:off x="443000" y="1720000"/>
            <a:ext cx="610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0" name="Polarion field text">
            <a:extLst>
              <a:ext uri="{FF2B5EF4-FFF2-40B4-BE49-F238E27FC236}">
                <a16:creationId xmlns:a16="http://schemas.microsoft.com/office/drawing/2014/main" id="{5EF3BB54-7C17-6F5A-77D0-8B0C5F359170}"/>
              </a:ext>
            </a:extLst>
          </p:cNvPr>
          <p:cNvSpPr/>
          <p:nvPr/>
        </p:nvSpPr>
        <p:spPr>
          <a:xfrm>
            <a:off x="593000" y="1720000"/>
            <a:ext cx="584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FEATURE ID   </a:t>
            </a:r>
          </a:p>
          <a:p>
            <a:pPr>
              <a:spcBef>
                <a:spcPts val="300"/>
              </a:spcBef>
              <a:buNone/>
            </a:pPr>
            <a:r>
              <a:rPr lang="en-IN" sz="1200" b="0" i="0" u="none" strike="noStrike">
                <a:solidFill>
                  <a:schemeClr val="accent4">
                    <a:lumMod val="40000"/>
                    <a:lumOff val="60000"/>
                  </a:schemeClr>
                </a:solidFill>
                <a:effectLst/>
                <a:latin typeface="Segoe UI" panose="020B0502040204020203" pitchFamily="34" charset="0"/>
                <a:hlinkClick r:id="rId3">
                  <a:extLst>
                    <a:ext uri="{A12FA001-AC4F-418D-AE19-62706E023703}">
                      <ahyp:hlinkClr xmlns:ahyp="http://schemas.microsoft.com/office/drawing/2018/hyperlinkcolor" val="tx"/>
                    </a:ext>
                  </a:extLst>
                </a:hlinkClick>
              </a:rPr>
              <a:t>TCM-467900 - Propagate properties from Root EBOM to Root MBOM in a WP</a:t>
            </a:r>
            <a:endParaRPr lang="en-US" sz="1200" u="sng">
              <a:solidFill>
                <a:schemeClr val="accent4">
                  <a:lumMod val="40000"/>
                  <a:lumOff val="60000"/>
                </a:schemeClr>
              </a:solidFill>
            </a:endParaRPr>
          </a:p>
        </p:txBody>
      </p:sp>
      <p:sp>
        <p:nvSpPr>
          <p:cNvPr id="32" name="Release field">
            <a:extLst>
              <a:ext uri="{FF2B5EF4-FFF2-40B4-BE49-F238E27FC236}">
                <a16:creationId xmlns:a16="http://schemas.microsoft.com/office/drawing/2014/main" id="{F497296A-C811-A91F-6298-61CA53264E04}"/>
              </a:ext>
            </a:extLst>
          </p:cNvPr>
          <p:cNvSpPr/>
          <p:nvPr/>
        </p:nvSpPr>
        <p:spPr>
          <a:xfrm>
            <a:off x="6820000" y="1700000"/>
            <a:ext cx="403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2" name="Release field text">
            <a:extLst>
              <a:ext uri="{FF2B5EF4-FFF2-40B4-BE49-F238E27FC236}">
                <a16:creationId xmlns:a16="http://schemas.microsoft.com/office/drawing/2014/main" id="{F69EB567-16B3-FEBC-4D1B-98B616898D01}"/>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TARGET RELEASE(S)   </a:t>
            </a:r>
          </a:p>
          <a:p>
            <a:pPr>
              <a:spcBef>
                <a:spcPts val="300"/>
              </a:spcBef>
              <a:buNone/>
            </a:pPr>
            <a:r>
              <a:rPr lang="en-US" sz="1200">
                <a:solidFill>
                  <a:srgbClr val="A6E3E8"/>
                </a:solidFill>
              </a:rPr>
              <a:t>TC2612 · editable — add all that apply</a:t>
            </a:r>
          </a:p>
        </p:txBody>
      </p:sp>
      <p:sp>
        <p:nvSpPr>
          <p:cNvPr id="40" name="Takeaway what">
            <a:extLst>
              <a:ext uri="{FF2B5EF4-FFF2-40B4-BE49-F238E27FC236}">
                <a16:creationId xmlns:a16="http://schemas.microsoft.com/office/drawing/2014/main" id="{1BA58BDD-044D-B991-C2C6-1591DCA693F4}"/>
              </a:ext>
            </a:extLst>
          </p:cNvPr>
          <p:cNvSpPr/>
          <p:nvPr/>
        </p:nvSpPr>
        <p:spPr>
          <a:xfrm>
            <a:off x="480000"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0" name="Takeaway what text">
            <a:extLst>
              <a:ext uri="{FF2B5EF4-FFF2-40B4-BE49-F238E27FC236}">
                <a16:creationId xmlns:a16="http://schemas.microsoft.com/office/drawing/2014/main" id="{37DAB0C7-4376-2605-80E8-652CA1B4FAA7}"/>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2E959E"/>
                </a:solidFill>
              </a:rPr>
              <a:t>WHAT IS IT?</a:t>
            </a:r>
          </a:p>
          <a:p>
            <a:pPr>
              <a:spcBef>
                <a:spcPts val="700"/>
              </a:spcBef>
              <a:buNone/>
            </a:pPr>
            <a:r>
              <a:rPr lang="en-US" sz="1200" i="1">
                <a:solidFill>
                  <a:srgbClr val="C2D4D6"/>
                </a:solidFill>
              </a:rPr>
              <a:t>Propagate/Copy some of the Item Revision properties from Root EBOM to Root MBOM in a WP.</a:t>
            </a:r>
          </a:p>
        </p:txBody>
      </p:sp>
      <p:sp>
        <p:nvSpPr>
          <p:cNvPr id="42" name="Takeaway why">
            <a:extLst>
              <a:ext uri="{FF2B5EF4-FFF2-40B4-BE49-F238E27FC236}">
                <a16:creationId xmlns:a16="http://schemas.microsoft.com/office/drawing/2014/main" id="{8B932C73-FB69-1FB6-78DC-5A3C68E8F2D4}"/>
              </a:ext>
            </a:extLst>
          </p:cNvPr>
          <p:cNvSpPr/>
          <p:nvPr/>
        </p:nvSpPr>
        <p:spPr>
          <a:xfrm>
            <a:off x="4016666"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lang="en-US"/>
          </a:p>
        </p:txBody>
      </p:sp>
      <p:sp>
        <p:nvSpPr>
          <p:cNvPr id="142" name="Takeaway why text">
            <a:extLst>
              <a:ext uri="{FF2B5EF4-FFF2-40B4-BE49-F238E27FC236}">
                <a16:creationId xmlns:a16="http://schemas.microsoft.com/office/drawing/2014/main" id="{CC71D6C6-3864-E7E6-EC8B-4545DAA89A22}"/>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2E959E"/>
                </a:solidFill>
              </a:rPr>
              <a:t>WHY IT MATTERS</a:t>
            </a:r>
          </a:p>
          <a:p>
            <a:pPr>
              <a:spcBef>
                <a:spcPts val="700"/>
              </a:spcBef>
              <a:buNone/>
            </a:pPr>
            <a:r>
              <a:rPr lang="en-US" sz="1200" i="1">
                <a:solidFill>
                  <a:srgbClr val="C2D4D6"/>
                </a:solidFill>
              </a:rPr>
              <a:t>Customer has certain Item Revision properties on Root EBOM which they wanted to copy on MBOM Root item.</a:t>
            </a:r>
          </a:p>
          <a:p>
            <a:pPr>
              <a:spcBef>
                <a:spcPts val="700"/>
              </a:spcBef>
              <a:buNone/>
            </a:pPr>
            <a:r>
              <a:rPr lang="en-US" sz="1200" i="1">
                <a:solidFill>
                  <a:srgbClr val="C2D4D6"/>
                </a:solidFill>
              </a:rPr>
              <a:t>User should be able to configure the properties to be synched from source BOM to target BOM root node.</a:t>
            </a:r>
          </a:p>
        </p:txBody>
      </p:sp>
      <p:sp>
        <p:nvSpPr>
          <p:cNvPr id="44" name="Takeaway who">
            <a:extLst>
              <a:ext uri="{FF2B5EF4-FFF2-40B4-BE49-F238E27FC236}">
                <a16:creationId xmlns:a16="http://schemas.microsoft.com/office/drawing/2014/main" id="{B76F8867-38F9-E0A3-452B-EA0E51B4C5CB}"/>
              </a:ext>
            </a:extLst>
          </p:cNvPr>
          <p:cNvSpPr/>
          <p:nvPr/>
        </p:nvSpPr>
        <p:spPr>
          <a:xfrm>
            <a:off x="7553332"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4" name="Takeaway who text">
            <a:extLst>
              <a:ext uri="{FF2B5EF4-FFF2-40B4-BE49-F238E27FC236}">
                <a16:creationId xmlns:a16="http://schemas.microsoft.com/office/drawing/2014/main" id="{98AEB05A-0AAE-CBF2-B6EF-562203CF82C8}"/>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2E959E"/>
                </a:solidFill>
              </a:rPr>
              <a:t>WHO IT’S FOR</a:t>
            </a:r>
          </a:p>
          <a:p>
            <a:pPr>
              <a:spcBef>
                <a:spcPts val="700"/>
              </a:spcBef>
              <a:buNone/>
            </a:pPr>
            <a:r>
              <a:rPr lang="en-US" sz="1200" i="1">
                <a:solidFill>
                  <a:srgbClr val="C2D4D6"/>
                </a:solidFill>
              </a:rPr>
              <a:t> Panasonic</a:t>
            </a:r>
          </a:p>
        </p:txBody>
      </p:sp>
      <p:grpSp>
        <p:nvGrpSpPr>
          <p:cNvPr id="10" name="Vertical Spine - Flowers">
            <a:extLst>
              <a:ext uri="{FF2B5EF4-FFF2-40B4-BE49-F238E27FC236}">
                <a16:creationId xmlns:a16="http://schemas.microsoft.com/office/drawing/2014/main" id="{10A278C5-C6F2-C0B0-C000-DF7CEE758845}"/>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B3EC1E00-6A45-8FEE-0860-42F3B0D54788}"/>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A0FF117E-7E70-15C3-E84C-9214C4A971A7}"/>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4" action="ppaction://hlinksldjump"/>
              <a:extLst>
                <a:ext uri="{FF2B5EF4-FFF2-40B4-BE49-F238E27FC236}">
                  <a16:creationId xmlns:a16="http://schemas.microsoft.com/office/drawing/2014/main" id="{7A3C12A6-0488-F307-F3C8-00946EC35ABF}"/>
                </a:ext>
              </a:extLst>
            </p:cNvPr>
            <p:cNvPicPr>
              <a:picLocks noGrp="1" noRo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7" action="ppaction://hlinksldjump"/>
              <a:extLst>
                <a:ext uri="{FF2B5EF4-FFF2-40B4-BE49-F238E27FC236}">
                  <a16:creationId xmlns:a16="http://schemas.microsoft.com/office/drawing/2014/main" id="{11DDFDCE-C2C0-AFFF-2958-B9AE7BC4798D}"/>
                </a:ext>
              </a:extLst>
            </p:cNvPr>
            <p:cNvPicPr>
              <a:picLocks noGrp="1" noRo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10" action="ppaction://hlinksldjump"/>
              <a:extLst>
                <a:ext uri="{FF2B5EF4-FFF2-40B4-BE49-F238E27FC236}">
                  <a16:creationId xmlns:a16="http://schemas.microsoft.com/office/drawing/2014/main" id="{57052D17-D6F0-8D31-B8AA-F5EA752E59D9}"/>
                </a:ext>
              </a:extLst>
            </p:cNvPr>
            <p:cNvPicPr>
              <a:picLocks noGrp="1" noRo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3" action="ppaction://hlinksldjump"/>
              <a:extLst>
                <a:ext uri="{FF2B5EF4-FFF2-40B4-BE49-F238E27FC236}">
                  <a16:creationId xmlns:a16="http://schemas.microsoft.com/office/drawing/2014/main" id="{EA93A69E-8869-F4AE-BDC1-4735E92A3D4B}"/>
                </a:ext>
              </a:extLst>
            </p:cNvPr>
            <p:cNvPicPr>
              <a:picLocks noGrp="1" noRo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6" action="ppaction://hlinksldjump"/>
              <a:extLst>
                <a:ext uri="{FF2B5EF4-FFF2-40B4-BE49-F238E27FC236}">
                  <a16:creationId xmlns:a16="http://schemas.microsoft.com/office/drawing/2014/main" id="{4D6A2E86-9AA4-EA11-44F0-D015D778FF3E}"/>
                </a:ext>
              </a:extLst>
            </p:cNvPr>
            <p:cNvPicPr>
              <a:picLocks noGrp="1" noRo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62463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he essence of Easy Plan the Applicaiton. ">
            <a:extLst>
              <a:ext uri="{FF2B5EF4-FFF2-40B4-BE49-F238E27FC236}">
                <a16:creationId xmlns:a16="http://schemas.microsoft.com/office/drawing/2014/main" id="{E961EA63-AFE9-9D29-0910-C6A86ECE4FF5}"/>
              </a:ext>
            </a:extLst>
          </p:cNvPr>
          <p:cNvPicPr>
            <a:picLocks noChangeAspect="1"/>
          </p:cNvPicPr>
          <p:nvPr/>
        </p:nvPicPr>
        <p:blipFill>
          <a:blip r:embed="rId3"/>
          <a:srcRect t="7950" b="7950"/>
          <a:stretch/>
        </p:blipFill>
        <p:spPr>
          <a:xfrm>
            <a:off x="1589" y="326916"/>
            <a:ext cx="12188805" cy="6833895"/>
          </a:xfrm>
          <a:prstGeom prst="rect">
            <a:avLst/>
          </a:prstGeom>
          <a:noFill/>
          <a:effectLst/>
        </p:spPr>
      </p:pic>
      <p:pic>
        <p:nvPicPr>
          <p:cNvPr id="5" name="Picture 4" descr="The essence of Easy Plan the Application. " hidden="1">
            <a:extLst>
              <a:ext uri="{FF2B5EF4-FFF2-40B4-BE49-F238E27FC236}">
                <a16:creationId xmlns:a16="http://schemas.microsoft.com/office/drawing/2014/main" id="{0B234C52-E555-8DB7-2DEF-936665F59C6A}"/>
              </a:ext>
            </a:extLst>
          </p:cNvPr>
          <p:cNvPicPr>
            <a:picLocks noChangeAspect="1"/>
          </p:cNvPicPr>
          <p:nvPr/>
        </p:nvPicPr>
        <p:blipFill>
          <a:blip r:embed="rId4">
            <a:alphaModFix/>
          </a:blip>
          <a:stretch>
            <a:fillRect/>
          </a:stretch>
        </p:blipFill>
        <p:spPr>
          <a:xfrm>
            <a:off x="-106132" y="-170118"/>
            <a:ext cx="12296545" cy="8197696"/>
          </a:xfrm>
          <a:prstGeom prst="rect">
            <a:avLst/>
          </a:prstGeom>
        </p:spPr>
      </p:pic>
      <p:sp>
        <p:nvSpPr>
          <p:cNvPr id="3" name="The Missing Layer">
            <a:extLst>
              <a:ext uri="{FF2B5EF4-FFF2-40B4-BE49-F238E27FC236}">
                <a16:creationId xmlns:a16="http://schemas.microsoft.com/office/drawing/2014/main" id="{5974330E-C653-396D-04FA-0F01C38787E5}"/>
              </a:ext>
            </a:extLst>
          </p:cNvPr>
          <p:cNvSpPr txBox="1"/>
          <p:nvPr/>
        </p:nvSpPr>
        <p:spPr>
          <a:xfrm>
            <a:off x="-38996" y="441216"/>
            <a:ext cx="12269972" cy="750065"/>
          </a:xfrm>
          <a:prstGeom prst="rect">
            <a:avLst/>
          </a:prstGeom>
          <a:noFill/>
        </p:spPr>
        <p:txBody>
          <a:bodyPr wrap="square" rtlCol="0" anchor="ctr" anchorCtr="1">
            <a:noAutofit/>
          </a:bodyPr>
          <a:lstStyle/>
          <a:p>
            <a:pPr algn="ctr"/>
            <a:r>
              <a:rPr lang="en-US" sz="3200" dirty="0">
                <a:solidFill>
                  <a:srgbClr val="1A2742"/>
                </a:solidFill>
                <a:latin typeface="Helvetica Neue Medium" panose="02000503000000020004" pitchFamily="2" charset="0"/>
                <a:ea typeface="Helvetica Neue Medium" panose="02000503000000020004" pitchFamily="2" charset="0"/>
                <a:cs typeface="Helvetica Neue Medium" panose="02000503000000020004" pitchFamily="2" charset="0"/>
              </a:rPr>
              <a:t>Easy Plan transforms </a:t>
            </a:r>
            <a:r>
              <a:rPr lang="en-US" sz="3200" dirty="0">
                <a:solidFill>
                  <a:srgbClr val="55984E"/>
                </a:solidFill>
                <a:latin typeface="Helvetica Neue Medium" panose="02000503000000020004" pitchFamily="2" charset="0"/>
                <a:ea typeface="Helvetica Neue Medium" panose="02000503000000020004" pitchFamily="2" charset="0"/>
                <a:cs typeface="Helvetica Neue Medium" panose="02000503000000020004" pitchFamily="2" charset="0"/>
              </a:rPr>
              <a:t>engineering</a:t>
            </a:r>
            <a:r>
              <a:rPr lang="en-US" sz="3200" dirty="0">
                <a:solidFill>
                  <a:srgbClr val="1A2742"/>
                </a:solidFill>
                <a:latin typeface="Helvetica Neue Medium" panose="02000503000000020004" pitchFamily="2" charset="0"/>
                <a:ea typeface="Helvetica Neue Medium" panose="02000503000000020004" pitchFamily="2" charset="0"/>
                <a:cs typeface="Helvetica Neue Medium" panose="02000503000000020004" pitchFamily="2" charset="0"/>
              </a:rPr>
              <a:t> into </a:t>
            </a:r>
            <a:r>
              <a:rPr lang="en-US" sz="3200" dirty="0">
                <a:solidFill>
                  <a:srgbClr val="2361A2"/>
                </a:solidFill>
                <a:latin typeface="Helvetica Neue Medium" panose="02000503000000020004" pitchFamily="2" charset="0"/>
                <a:ea typeface="Helvetica Neue Medium" panose="02000503000000020004" pitchFamily="2" charset="0"/>
                <a:cs typeface="Helvetica Neue Medium" panose="02000503000000020004" pitchFamily="2" charset="0"/>
              </a:rPr>
              <a:t>manufacturing</a:t>
            </a:r>
          </a:p>
          <a:p>
            <a:pPr algn="ctr"/>
            <a:endParaRPr lang="en-US" sz="3200" dirty="0">
              <a:solidFill>
                <a:srgbClr val="1A2742"/>
              </a:solidFill>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Tree>
    <p:extLst>
      <p:ext uri="{BB962C8B-B14F-4D97-AF65-F5344CB8AC3E}">
        <p14:creationId xmlns:p14="http://schemas.microsoft.com/office/powerpoint/2010/main" val="24216888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ckground - MBOM Auto"/>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EF6BC4F1-F2C6-4102-B6C3-CACFE24D0654}"/>
              </a:ext>
            </a:extLst>
          </p:cNvPr>
          <p:cNvSpPr>
            <a:spLocks noGrp="1"/>
          </p:cNvSpPr>
          <p:nvPr/>
        </p:nvSpPr>
        <p:spPr>
          <a:xfrm>
            <a:off x="514350" y="723900"/>
            <a:ext cx="5429250" cy="1952625"/>
          </a:xfrm>
          <a:prstGeom prst="roundRect">
            <a:avLst>
              <a:gd name="adj" fmla="val 3902"/>
            </a:avLst>
          </a:prstGeom>
          <a:solidFill>
            <a:srgbClr val="236B6B"/>
          </a:solidFill>
          <a:ln w="19050">
            <a:solidFill>
              <a:srgbClr val="2EA07E">
                <a:alpha val="92000"/>
              </a:srgbClr>
            </a:solidFill>
            <a:prstDash val="solid"/>
          </a:ln>
        </p:spPr>
        <p:txBody>
          <a:bodyPr/>
          <a:lstStyle/>
          <a:p>
            <a:endParaRPr/>
          </a:p>
        </p:txBody>
      </p:sp>
      <p:sp>
        <p:nvSpPr>
          <p:cNvPr id="940" name="TB Accent">
            <a:extLst>
              <a:ext uri="{FF2B5EF4-FFF2-40B4-BE49-F238E27FC236}">
                <a16:creationId xmlns:a16="http://schemas.microsoft.com/office/drawing/2014/main" id="{B67F39BF-82ED-4618-AF15-AD291BAEAFE3}"/>
              </a:ext>
            </a:extLst>
          </p:cNvPr>
          <p:cNvSpPr/>
          <p:nvPr/>
        </p:nvSpPr>
        <p:spPr>
          <a:xfrm>
            <a:off x="605790" y="952500"/>
            <a:ext cx="64008" cy="1495425"/>
          </a:xfrm>
          <a:prstGeom prst="roundRect">
            <a:avLst>
              <a:gd name="adj" fmla="val 50000"/>
            </a:avLst>
          </a:prstGeom>
          <a:solidFill>
            <a:srgbClr val="2EA07E"/>
          </a:solidFill>
          <a:ln>
            <a:noFill/>
          </a:ln>
        </p:spPr>
        <p:txBody>
          <a:bodyPr/>
          <a:lstStyle/>
          <a:p>
            <a:endParaRPr/>
          </a:p>
        </p:txBody>
      </p:sp>
      <p:sp>
        <p:nvSpPr>
          <p:cNvPr id="3" name="Breadcrumb">
            <a:extLst>
              <a:ext uri="{FF2B5EF4-FFF2-40B4-BE49-F238E27FC236}">
                <a16:creationId xmlns:a16="http://schemas.microsoft.com/office/drawing/2014/main" id="{A4668058-0354-4B30-AC59-24685FC25B4A}"/>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B4FFFF"/>
                </a:solidFill>
              </a:defRPr>
            </a:pPr>
            <a:r>
              <a:rPr lang="en-US" sz="1050" b="1">
                <a:solidFill>
                  <a:srgbClr val="B4FFFF"/>
                </a:solidFill>
              </a:rPr>
              <a:t>TCM PROGRAM  ›  MBOM MANAGEMENT ART</a:t>
            </a:r>
          </a:p>
        </p:txBody>
      </p:sp>
      <p:sp>
        <p:nvSpPr>
          <p:cNvPr id="4" name="Title">
            <a:extLst>
              <a:ext uri="{FF2B5EF4-FFF2-40B4-BE49-F238E27FC236}">
                <a16:creationId xmlns:a16="http://schemas.microsoft.com/office/drawing/2014/main" id="{6239D523-54B2-4F12-BF53-84BE47316027}"/>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a:t>
            </a:r>
            <a:r>
              <a:rPr sz="2775" b="1">
                <a:solidFill>
                  <a:srgbClr val="FFFFFF"/>
                </a:solidFill>
              </a:rPr>
              <a:t>MBOM </a:t>
            </a:r>
            <a:r>
              <a:rPr lang="en-US" sz="2775" b="1">
                <a:solidFill>
                  <a:srgbClr val="FFFFFF"/>
                </a:solidFill>
              </a:rPr>
              <a:t>AUTOMOTIVE</a:t>
            </a:r>
            <a:endParaRPr sz="2775" b="1">
              <a:solidFill>
                <a:srgbClr val="FFFFFF"/>
              </a:solidFill>
            </a:endParaRPr>
          </a:p>
        </p:txBody>
      </p:sp>
      <p:sp>
        <p:nvSpPr>
          <p:cNvPr id="5" name="Descriptor">
            <a:extLst>
              <a:ext uri="{FF2B5EF4-FFF2-40B4-BE49-F238E27FC236}">
                <a16:creationId xmlns:a16="http://schemas.microsoft.com/office/drawing/2014/main" id="{15E454C5-5D58-4DB5-A6FD-64681E85CB15}"/>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DCFFFF"/>
                </a:solidFill>
              </a:defRPr>
            </a:pPr>
            <a:r>
              <a:rPr lang="en-US" sz="1350" i="1">
                <a:solidFill>
                  <a:srgbClr val="DCFFFF"/>
                </a:solidFill>
              </a:rPr>
              <a:t>Coordinates supplier collaboration and multiple downstream MBOMs</a:t>
            </a:r>
          </a:p>
        </p:txBody>
      </p:sp>
      <p:sp>
        <p:nvSpPr>
          <p:cNvPr id="950" name="Leadership Card"/>
          <p:cNvSpPr/>
          <p:nvPr/>
        </p:nvSpPr>
        <p:spPr>
          <a:xfrm>
            <a:off x="514350" y="2820000"/>
            <a:ext cx="3990000" cy="3450000"/>
          </a:xfrm>
          <a:prstGeom prst="roundRect">
            <a:avLst>
              <a:gd name="adj" fmla="val 5500"/>
            </a:avLst>
          </a:prstGeom>
          <a:solidFill>
            <a:srgbClr val="0F3030">
              <a:alpha val="87000"/>
            </a:srgbClr>
          </a:solidFill>
          <a:ln w="12700">
            <a:solidFill>
              <a:srgbClr val="2EA07E">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2EA07E"/>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2EA07E"/>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A6E8E8"/>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a:solidFill>
                  <a:srgbClr val="2EA07E"/>
                </a:solidFill>
              </a:rPr>
              <a:t>PROJECT · MFE_TCM_MBOM_AUTO</a:t>
            </a:r>
          </a:p>
          <a:p>
            <a:pPr marL="0" indent="0">
              <a:spcBef>
                <a:spcPts val="600"/>
              </a:spcBef>
              <a:buNone/>
            </a:pPr>
            <a:r>
              <a:rPr lang="en-US" sz="1150">
                <a:solidFill>
                  <a:srgbClr val="A6E8E8"/>
                </a:solidFill>
              </a:rPr>
              <a:t>Lean-Agile Leader</a:t>
            </a:r>
            <a:br>
              <a:rPr lang="en-US" sz="600"/>
            </a:br>
            <a:r>
              <a:rPr lang="en-US" sz="1350" b="1">
                <a:solidFill>
                  <a:srgbClr val="FFFFFF"/>
                </a:solidFill>
              </a:rPr>
              <a:t>Mahesh Mandave</a:t>
            </a:r>
          </a:p>
          <a:p>
            <a:pPr marL="0" indent="0">
              <a:spcBef>
                <a:spcPts val="600"/>
              </a:spcBef>
              <a:buNone/>
            </a:pPr>
            <a:r>
              <a:rPr lang="en-US" sz="1150">
                <a:solidFill>
                  <a:srgbClr val="A6E8E8"/>
                </a:solidFill>
              </a:rPr>
              <a:t>Product Owner</a:t>
            </a:r>
            <a:br>
              <a:rPr lang="en-US" sz="600"/>
            </a:br>
            <a:r>
              <a:rPr lang="en-US" sz="1350" b="1">
                <a:solidFill>
                  <a:srgbClr val="FFFFFF"/>
                </a:solidFill>
              </a:rPr>
              <a:t>Amol Patki</a:t>
            </a:r>
          </a:p>
          <a:p>
            <a:pPr marL="0" indent="0">
              <a:spcBef>
                <a:spcPts val="600"/>
              </a:spcBef>
              <a:buNone/>
            </a:pPr>
            <a:r>
              <a:rPr lang="en-US" sz="1150">
                <a:solidFill>
                  <a:srgbClr val="A6E8E8"/>
                </a:solidFill>
              </a:rPr>
              <a:t>Scrum Master</a:t>
            </a:r>
            <a:br>
              <a:rPr lang="en-US" sz="600"/>
            </a:br>
            <a:r>
              <a:rPr lang="en-US" sz="1350" b="1">
                <a:solidFill>
                  <a:srgbClr val="FFFFFF"/>
                </a:solidFill>
              </a:rPr>
              <a:t>Vrushali Kulkarni</a:t>
            </a:r>
          </a:p>
        </p:txBody>
      </p:sp>
      <p:sp>
        <p:nvSpPr>
          <p:cNvPr id="955" name="Ownership Card"/>
          <p:cNvSpPr/>
          <p:nvPr/>
        </p:nvSpPr>
        <p:spPr>
          <a:xfrm>
            <a:off x="4704350" y="2820000"/>
            <a:ext cx="5915650" cy="3450000"/>
          </a:xfrm>
          <a:prstGeom prst="roundRect">
            <a:avLst>
              <a:gd name="adj" fmla="val 5500"/>
            </a:avLst>
          </a:prstGeom>
          <a:solidFill>
            <a:srgbClr val="0F3030">
              <a:alpha val="87000"/>
            </a:srgbClr>
          </a:solidFill>
          <a:ln w="12700">
            <a:solidFill>
              <a:srgbClr val="2EA07E">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2EA07E"/>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2EA07E"/>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A6E8E8"/>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2EA07E"/>
                </a:solidFill>
              </a:rPr>
              <a:t>▪  </a:t>
            </a:r>
            <a:r>
              <a:rPr lang="en-US" sz="1350" dirty="0">
                <a:solidFill>
                  <a:srgbClr val="F0F8FA"/>
                </a:solidFill>
                <a:latin typeface="Segoe UI"/>
                <a:cs typeface="Segoe UI"/>
              </a:rPr>
              <a:t>MBOM Automotive Workflow improvement</a:t>
            </a:r>
          </a:p>
        </p:txBody>
      </p:sp>
      <p:grpSp>
        <p:nvGrpSpPr>
          <p:cNvPr id="6" name="Vertical Spine">
            <a:extLst>
              <a:ext uri="{FF2B5EF4-FFF2-40B4-BE49-F238E27FC236}">
                <a16:creationId xmlns:a16="http://schemas.microsoft.com/office/drawing/2014/main" id="{F2C8BC72-7369-9F09-1B5A-4347159EA06D}"/>
              </a:ext>
            </a:extLst>
          </p:cNvPr>
          <p:cNvGrpSpPr>
            <a:grpSpLocks noGrp="1" noUngrp="1" noRot="1" noMove="1" noResize="1"/>
          </p:cNvGrpSpPr>
          <p:nvPr/>
        </p:nvGrpSpPr>
        <p:grpSpPr>
          <a:xfrm>
            <a:off x="11065000" y="440000"/>
            <a:ext cx="895392" cy="5978000"/>
            <a:chOff x="11065000" y="440000"/>
            <a:chExt cx="895392" cy="5978000"/>
          </a:xfrm>
        </p:grpSpPr>
        <p:sp>
          <p:nvSpPr>
            <p:cNvPr id="7" name="Spine Panel">
              <a:extLst>
                <a:ext uri="{FF2B5EF4-FFF2-40B4-BE49-F238E27FC236}">
                  <a16:creationId xmlns:a16="http://schemas.microsoft.com/office/drawing/2014/main" id="{A452CE4E-9AEF-0786-591D-11B598D3EB09}"/>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8" name="Spine Line">
              <a:extLst>
                <a:ext uri="{FF2B5EF4-FFF2-40B4-BE49-F238E27FC236}">
                  <a16:creationId xmlns:a16="http://schemas.microsoft.com/office/drawing/2014/main" id="{82656905-006E-ED45-2B92-456BC2FFD7BF}"/>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9" name="Spine flower on">
              <a:hlinkClick r:id="rId4" action="ppaction://hlinksldjump"/>
              <a:extLst>
                <a:ext uri="{FF2B5EF4-FFF2-40B4-BE49-F238E27FC236}">
                  <a16:creationId xmlns:a16="http://schemas.microsoft.com/office/drawing/2014/main" id="{782A0F12-29E3-92A0-7A07-F45F53D44E8B}"/>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25000"/>
                      </a14:imgEffect>
                    </a14:imgLayer>
                  </a14:imgProps>
                </a:ext>
              </a:extLst>
            </a:blip>
            <a:stretch>
              <a:fillRect/>
            </a:stretch>
          </p:blipFill>
          <p:spPr>
            <a:xfrm>
              <a:off x="11065000" y="1824000"/>
              <a:ext cx="850000" cy="850000"/>
            </a:xfrm>
            <a:prstGeom prst="rect">
              <a:avLst/>
            </a:prstGeom>
          </p:spPr>
        </p:pic>
        <p:pic>
          <p:nvPicPr>
            <p:cNvPr id="10" name="Spine star on">
              <a:hlinkClick r:id="rId7" action="ppaction://hlinksldjump"/>
              <a:extLst>
                <a:ext uri="{FF2B5EF4-FFF2-40B4-BE49-F238E27FC236}">
                  <a16:creationId xmlns:a16="http://schemas.microsoft.com/office/drawing/2014/main" id="{A898D044-4CB9-DEC9-21DB-F07A42659A97}"/>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30000"/>
                      </a14:imgEffect>
                    </a14:imgLayer>
                  </a14:imgProps>
                </a:ext>
              </a:extLst>
            </a:blip>
            <a:stretch>
              <a:fillRect/>
            </a:stretch>
          </p:blipFill>
          <p:spPr>
            <a:xfrm>
              <a:off x="11110000" y="533608"/>
              <a:ext cx="850392" cy="850392"/>
            </a:xfrm>
            <a:prstGeom prst="rect">
              <a:avLst/>
            </a:prstGeom>
          </p:spPr>
        </p:pic>
        <p:pic>
          <p:nvPicPr>
            <p:cNvPr id="12" name="Spine flow on">
              <a:hlinkClick r:id="rId10" action="ppaction://hlinksldjump"/>
              <a:extLst>
                <a:ext uri="{FF2B5EF4-FFF2-40B4-BE49-F238E27FC236}">
                  <a16:creationId xmlns:a16="http://schemas.microsoft.com/office/drawing/2014/main" id="{2558B0C6-24E1-D88A-5B20-F04416AA5DDE}"/>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25000"/>
                      </a14:imgEffect>
                    </a14:imgLayer>
                  </a14:imgProps>
                </a:ext>
              </a:extLst>
            </a:blip>
            <a:stretch>
              <a:fillRect/>
            </a:stretch>
          </p:blipFill>
          <p:spPr>
            <a:xfrm>
              <a:off x="11065000" y="3004000"/>
              <a:ext cx="850000" cy="850000"/>
            </a:xfrm>
            <a:prstGeom prst="rect">
              <a:avLst/>
            </a:prstGeom>
          </p:spPr>
        </p:pic>
        <p:pic>
          <p:nvPicPr>
            <p:cNvPr id="13" name="Spine pillar on">
              <a:hlinkClick r:id="rId13" action="ppaction://hlinksldjump"/>
              <a:extLst>
                <a:ext uri="{FF2B5EF4-FFF2-40B4-BE49-F238E27FC236}">
                  <a16:creationId xmlns:a16="http://schemas.microsoft.com/office/drawing/2014/main" id="{83E0F80B-A183-2574-612E-0B279E467ABF}"/>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30000"/>
                      </a14:imgEffect>
                    </a14:imgLayer>
                  </a14:imgProps>
                </a:ext>
              </a:extLst>
            </a:blip>
            <a:stretch>
              <a:fillRect/>
            </a:stretch>
          </p:blipFill>
          <p:spPr>
            <a:xfrm>
              <a:off x="11065000" y="41840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C2BD2EFB-4416-0623-7458-716412A81905}"/>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3753116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1B5757"/>
              </a:gs>
              <a:gs pos="55000">
                <a:srgbClr val="103030"/>
              </a:gs>
              <a:gs pos="100000">
                <a:srgbClr val="09070F"/>
              </a:gs>
            </a:gsLst>
            <a:lin ang="5400000" scaled="0"/>
          </a:gradFill>
          <a:ln>
            <a:noFill/>
          </a:ln>
        </p:spPr>
        <p:txBody>
          <a:bodyPr/>
          <a:lstStyle/>
          <a:p>
            <a:endParaRPr/>
          </a:p>
        </p:txBody>
      </p:sp>
      <p:pic>
        <p:nvPicPr>
          <p:cNvPr id="21" name="Header flower"/>
          <p:cNvPicPr>
            <a:picLocks noChangeAspect="1"/>
          </p:cNvPicPr>
          <p:nvPr/>
        </p:nvPicPr>
        <p:blipFill>
          <a:blip r:embed="rId2"/>
          <a:srcRect t="30000" b="45000"/>
          <a:stretch>
            <a:fillRect/>
          </a:stretch>
        </p:blipFill>
        <p:spPr>
          <a:xfrm>
            <a:off x="0" y="0"/>
            <a:ext cx="10950000" cy="1560000"/>
          </a:xfrm>
          <a:prstGeom prst="rect">
            <a:avLst/>
          </a:prstGeom>
        </p:spPr>
      </p:pic>
      <p:sp>
        <p:nvSpPr>
          <p:cNvPr id="22" name="Header scrim"/>
          <p:cNvSpPr>
            <a:spLocks/>
          </p:cNvSpPr>
          <p:nvPr/>
        </p:nvSpPr>
        <p:spPr>
          <a:xfrm>
            <a:off x="0" y="0"/>
            <a:ext cx="10950000" cy="1560000"/>
          </a:xfrm>
          <a:prstGeom prst="rect">
            <a:avLst/>
          </a:prstGeom>
          <a:gradFill>
            <a:gsLst>
              <a:gs pos="0">
                <a:srgbClr val="0D2E2E">
                  <a:alpha val="93000"/>
                </a:srgbClr>
              </a:gs>
              <a:gs pos="100000">
                <a:srgbClr val="0D2E2E">
                  <a:alpha val="42000"/>
                </a:srgbClr>
              </a:gs>
            </a:gsLst>
            <a:lin ang="0" scaled="0"/>
          </a:gradFill>
          <a:ln>
            <a:noFill/>
          </a:ln>
        </p:spPr>
        <p:txBody>
          <a:bodyPr/>
          <a:lstStyle/>
          <a:p>
            <a:endParaRPr/>
          </a:p>
        </p:txBody>
      </p:sp>
      <p:sp>
        <p:nvSpPr>
          <p:cNvPr id="23" name="Header divider"/>
          <p:cNvSpPr>
            <a:spLocks noGrp="1" noRot="1" noMove="1" noResize="1" noEditPoints="1" noAdjustHandles="1" noChangeArrowheads="1" noChangeShapeType="1"/>
          </p:cNvSpPr>
          <p:nvPr/>
        </p:nvSpPr>
        <p:spPr>
          <a:xfrm>
            <a:off x="0" y="1550000"/>
            <a:ext cx="10950000" cy="10000"/>
          </a:xfrm>
          <a:prstGeom prst="rect">
            <a:avLst/>
          </a:prstGeom>
          <a:solidFill>
            <a:srgbClr val="2EA07E"/>
          </a:solidFill>
          <a:ln>
            <a:noFill/>
          </a:ln>
        </p:spPr>
        <p:txBody>
          <a:bodyPr/>
          <a:lstStyle/>
          <a:p>
            <a:endParaRPr/>
          </a:p>
        </p:txBody>
      </p:sp>
      <p:sp>
        <p:nvSpPr>
          <p:cNvPr id="24" name="Eyebrow"/>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2EA07E"/>
                </a:solidFill>
              </a:rPr>
              <a:t>FEATURE INDEX  ·  PI-OCT26 — SD #1  ·  7 FEATURES  (6 SDD)</a:t>
            </a:r>
          </a:p>
        </p:txBody>
      </p:sp>
      <p:sp>
        <p:nvSpPr>
          <p:cNvPr id="25" name="Index title"/>
          <p:cNvSpPr/>
          <p:nvPr/>
        </p:nvSpPr>
        <p:spPr>
          <a:xfrm>
            <a:off x="548000" y="600000"/>
            <a:ext cx="9600000" cy="540000"/>
          </a:xfrm>
          <a:prstGeom prst="rect">
            <a:avLst/>
          </a:prstGeom>
          <a:noFill/>
        </p:spPr>
        <p:txBody>
          <a:bodyPr wrap="square" lIns="0" tIns="0" rIns="0" bIns="0" anchor="t"/>
          <a:lstStyle/>
          <a:p>
            <a:pPr>
              <a:buNone/>
            </a:pPr>
            <a:r>
              <a:rPr lang="en-US" sz="2800" b="1">
                <a:solidFill>
                  <a:srgbClr val="FFFFFF"/>
                </a:solidFill>
              </a:rPr>
              <a:t>TEAM MBOM AUTO </a:t>
            </a:r>
            <a:r>
              <a:rPr sz="2800" b="1">
                <a:solidFill>
                  <a:srgbClr val="FFFFFF"/>
                </a:solidFill>
              </a:rPr>
              <a:t>— </a:t>
            </a:r>
            <a:r>
              <a:rPr lang="en-US" sz="2800" b="1">
                <a:solidFill>
                  <a:srgbClr val="FFFFFF"/>
                </a:solidFill>
              </a:rPr>
              <a:t>Feature Demos</a:t>
            </a:r>
            <a:endParaRPr sz="2800" b="1">
              <a:solidFill>
                <a:srgbClr val="FFFFFF"/>
              </a:solidFill>
            </a:endParaRPr>
          </a:p>
        </p:txBody>
      </p:sp>
      <p:sp>
        <p:nvSpPr>
          <p:cNvPr id="26" name="Sub line"/>
          <p:cNvSpPr/>
          <p:nvPr/>
        </p:nvSpPr>
        <p:spPr>
          <a:xfrm>
            <a:off x="560000" y="1170000"/>
            <a:ext cx="9600000" cy="240000"/>
          </a:xfrm>
          <a:prstGeom prst="rect">
            <a:avLst/>
          </a:prstGeom>
          <a:noFill/>
        </p:spPr>
        <p:txBody>
          <a:bodyPr wrap="square" lIns="0" tIns="0" rIns="0" bIns="0" anchor="t"/>
          <a:lstStyle/>
          <a:p>
            <a:pPr>
              <a:buNone/>
            </a:pPr>
            <a:r>
              <a:rPr lang="en-US" sz="1150" i="1">
                <a:solidFill>
                  <a:srgbClr val="CFF2F2"/>
                </a:solidFill>
              </a:rPr>
              <a:t>Conduit ART  ›  PI-OCT26 SD #1</a:t>
            </a:r>
            <a:r>
              <a:rPr lang="en-US" sz="1150" i="1">
                <a:solidFill>
                  <a:srgbClr val="DECFF2"/>
                </a:solidFill>
              </a:rPr>
              <a:t> · </a:t>
            </a:r>
            <a:r>
              <a:rPr lang="en-US" sz="1150" i="1">
                <a:solidFill>
                  <a:srgbClr val="D8D0F1"/>
                </a:solidFill>
              </a:rPr>
              <a:t>7 FEATURES (6 SDD)</a:t>
            </a:r>
            <a:endParaRPr lang="en-US" sz="1150" i="1">
              <a:solidFill>
                <a:srgbClr val="CFF2F2"/>
              </a:solidFill>
            </a:endParaRPr>
          </a:p>
        </p:txBody>
      </p:sp>
      <p:graphicFrame>
        <p:nvGraphicFramePr>
          <p:cNvPr id="40" name="Feature Index Table"/>
          <p:cNvGraphicFramePr/>
          <p:nvPr>
            <p:extLst>
              <p:ext uri="{D42A27DB-BD31-4B8C-83A1-F6EECF244321}">
                <p14:modId xmlns:p14="http://schemas.microsoft.com/office/powerpoint/2010/main" val="3636914033"/>
              </p:ext>
            </p:extLst>
          </p:nvPr>
        </p:nvGraphicFramePr>
        <p:xfrm>
          <a:off x="480000" y="1780000"/>
          <a:ext cx="10370000" cy="4063016"/>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485240">
                  <a:extLst>
                    <a:ext uri="{9D8B030D-6E8A-4147-A177-3AD203B41FA5}">
                      <a16:colId xmlns:a16="http://schemas.microsoft.com/office/drawing/2014/main" val="20002"/>
                    </a:ext>
                  </a:extLst>
                </a:gridCol>
                <a:gridCol w="151476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sz="1000" b="1" spc="30">
                          <a:solidFill>
                            <a:srgbClr val="FFFFFF"/>
                          </a:solidFill>
                        </a:rPr>
                        <a:t>TEAM </a:t>
                      </a:r>
                    </a:p>
                  </a:txBody>
                  <a:tcPr marL="72000" marR="54000" marT="32000" marB="32000" anchor="ctr">
                    <a:lnL w="6350">
                      <a:solidFill>
                        <a:srgbClr val="2EA07E">
                          <a:alpha val="87000"/>
                        </a:srgbClr>
                      </a:solidFill>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tc>
                  <a:txBody>
                    <a:bodyPr/>
                    <a:lstStyle/>
                    <a:p>
                      <a:pPr algn="ctr"/>
                      <a:r>
                        <a:rPr lang="en-US" sz="1000" b="1">
                          <a:solidFill>
                            <a:srgbClr val="FFFFFF"/>
                          </a:solidFill>
                        </a:rPr>
                        <a:t>SDD</a:t>
                      </a:r>
                    </a:p>
                  </a:txBody>
                  <a:tcPr marL="72000" marR="54000" marT="32000" marB="32000" anchor="ctr">
                    <a:lnL w="6350">
                      <a:solidFill>
                        <a:srgbClr val="2EA07E">
                          <a:alpha val="87000"/>
                        </a:srgbClr>
                      </a:solidFill>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tc>
                  <a:txBody>
                    <a:bodyPr/>
                    <a:lstStyle/>
                    <a:p>
                      <a:pPr algn="l"/>
                      <a:r>
                        <a:rPr lang="en-US" sz="1000" b="1" spc="30">
                          <a:solidFill>
                            <a:srgbClr val="FFFFFF"/>
                          </a:solidFill>
                        </a:rPr>
                        <a:t>FEATURE ID</a:t>
                      </a:r>
                      <a:endParaRPr sz="1000" b="1" spc="30">
                        <a:solidFill>
                          <a:srgbClr val="FFFFFF"/>
                        </a:solidFill>
                      </a:endParaRP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tc>
                  <a:txBody>
                    <a:bodyPr/>
                    <a:lstStyle/>
                    <a:p>
                      <a:pPr algn="l"/>
                      <a:r>
                        <a:rPr sz="1000" b="1" spc="30">
                          <a:solidFill>
                            <a:srgbClr val="FFFFFF"/>
                          </a:solidFill>
                        </a:rPr>
                        <a:t>FEATURE NAME</a:t>
                      </a:r>
                    </a:p>
                  </a:txBody>
                  <a:tcPr marL="72000" marR="54000" marT="32000" marB="32000" anchor="ctr">
                    <a:lnL w="6350">
                      <a:solidFill>
                        <a:srgbClr val="2EA07E">
                          <a:alpha val="87000"/>
                        </a:srgbClr>
                      </a:solidFill>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tc>
                  <a:txBody>
                    <a:bodyPr/>
                    <a:lstStyle/>
                    <a:p>
                      <a:pPr algn="ctr"/>
                      <a:r>
                        <a:rPr sz="1000" b="1" spc="30">
                          <a:solidFill>
                            <a:srgbClr val="FFFFFF"/>
                          </a:solidFill>
                        </a:rPr>
                        <a:t>TARGET RELEASE</a:t>
                      </a:r>
                    </a:p>
                  </a:txBody>
                  <a:tcPr marL="72000" marR="54000" marT="32000" marB="32000" anchor="ctr">
                    <a:lnL w="6350">
                      <a:solidFill>
                        <a:srgbClr val="2EA07E">
                          <a:alpha val="87000"/>
                        </a:srgbClr>
                      </a:solidFill>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tc>
                  <a:txBody>
                    <a:bodyPr/>
                    <a:lstStyle/>
                    <a:p>
                      <a:pPr algn="l"/>
                      <a:r>
                        <a:rPr sz="1000" b="1" spc="30">
                          <a:solidFill>
                            <a:srgbClr val="FFFFFF"/>
                          </a:solidFill>
                        </a:rPr>
                        <a:t>WHO IT’S FOR</a:t>
                      </a:r>
                    </a:p>
                  </a:txBody>
                  <a:tcPr marL="72000" marR="54000" marT="32000" marB="32000" anchor="ctr">
                    <a:lnL w="6350">
                      <a:solidFill>
                        <a:srgbClr val="2EA07E">
                          <a:alpha val="87000"/>
                        </a:srgbClr>
                      </a:solidFill>
                    </a:lnL>
                    <a:lnR w="6350">
                      <a:solidFill>
                        <a:srgbClr val="2EA07E">
                          <a:alpha val="87000"/>
                        </a:srgbClr>
                      </a:solidFill>
                    </a:lnR>
                    <a:lnT w="6350">
                      <a:solidFill>
                        <a:srgbClr val="2EA07E">
                          <a:alpha val="87000"/>
                        </a:srgbClr>
                      </a:solidFill>
                    </a:lnT>
                    <a:lnB w="6350" cap="flat" cmpd="sng" algn="ctr">
                      <a:solidFill>
                        <a:srgbClr val="2EA07E">
                          <a:alpha val="87000"/>
                        </a:srgbClr>
                      </a:solidFill>
                      <a:prstDash val="solid"/>
                      <a:round/>
                      <a:headEnd type="none" w="med" len="med"/>
                      <a:tailEnd type="none" w="med" len="med"/>
                    </a:lnB>
                    <a:solidFill>
                      <a:srgbClr val="2EA07E">
                        <a:alpha val="92000"/>
                      </a:srgbClr>
                    </a:solidFill>
                  </a:tcPr>
                </a:tc>
                <a:extLst>
                  <a:ext uri="{0D108BD9-81ED-4DB2-BD59-A6C34878D82A}">
                    <a16:rowId xmlns:a16="http://schemas.microsoft.com/office/drawing/2014/main" val="10000"/>
                  </a:ext>
                </a:extLst>
              </a:tr>
              <a:tr h="534624">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r>
                        <a:rPr lang="en-US" sz="950" b="1">
                          <a:solidFill>
                            <a:srgbClr val="CFF2F2"/>
                          </a:solidFill>
                          <a:latin typeface="+mn-lt"/>
                          <a:ea typeface="+mn-ea"/>
                          <a:cs typeface="+mn-cs"/>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u="sng">
                          <a:solidFill>
                            <a:srgbClr val="B8F5F5"/>
                          </a:solidFill>
                        </a:rPr>
                        <a:t>TCM-466630</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dirty="0">
                          <a:solidFill>
                            <a:srgbClr val="CFF2F2"/>
                          </a:solidFill>
                        </a:rPr>
                        <a:t>End Item Support in MBOM</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r>
                        <a:rPr lang="en-US" sz="1000" b="1">
                          <a:solidFill>
                            <a:srgbClr val="CFF2F2"/>
                          </a:solidFill>
                        </a:rPr>
                        <a:t>TC2612, Tc2512.2607</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i="1">
                          <a:solidFill>
                            <a:srgbClr val="C2D6D6"/>
                          </a:solidFill>
                          <a:latin typeface="+mn-lt"/>
                          <a:ea typeface="+mn-ea"/>
                          <a:cs typeface="+mn-cs"/>
                        </a:rPr>
                        <a:t>Gulfstream</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extLst>
                  <a:ext uri="{0D108BD9-81ED-4DB2-BD59-A6C34878D82A}">
                    <a16:rowId xmlns:a16="http://schemas.microsoft.com/office/drawing/2014/main" val="3239993769"/>
                  </a:ext>
                </a:extLst>
              </a:tr>
              <a:tr h="48463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latin typeface="+mn-lt"/>
                          <a:ea typeface="+mn-ea"/>
                          <a:cs typeface="+mn-cs"/>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tc>
                  <a:txBody>
                    <a:bodyPr/>
                    <a:lstStyle/>
                    <a:p>
                      <a:pPr algn="ctr"/>
                      <a:r>
                        <a:rPr lang="en-US" sz="950" b="1">
                          <a:solidFill>
                            <a:srgbClr val="CFF2F2"/>
                          </a:solidFill>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tc>
                  <a:txBody>
                    <a:bodyPr/>
                    <a:lstStyle/>
                    <a:p>
                      <a:pPr algn="l"/>
                      <a:r>
                        <a:rPr lang="en-US" sz="1000" u="sng">
                          <a:solidFill>
                            <a:srgbClr val="B8F5F5"/>
                          </a:solidFill>
                        </a:rPr>
                        <a:t>TCM-470461</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tc>
                  <a:txBody>
                    <a:bodyPr/>
                    <a:lstStyle/>
                    <a:p>
                      <a:pPr algn="l"/>
                      <a:r>
                        <a:rPr lang="en-US" sz="1000" dirty="0">
                          <a:solidFill>
                            <a:srgbClr val="CFF2F2"/>
                          </a:solidFill>
                        </a:rPr>
                        <a:t>Ability to restrict modifications with Active </a:t>
                      </a:r>
                      <a:r>
                        <a:rPr lang="en-US" sz="1000" dirty="0" err="1">
                          <a:solidFill>
                            <a:srgbClr val="CFF2F2"/>
                          </a:solidFill>
                        </a:rPr>
                        <a:t>MCN</a:t>
                      </a:r>
                      <a:endParaRPr lang="en-US" sz="1000" dirty="0">
                        <a:solidFill>
                          <a:srgbClr val="CFF2F2"/>
                        </a:solidFill>
                      </a:endParaRP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tc>
                  <a:txBody>
                    <a:bodyPr/>
                    <a:lstStyle/>
                    <a:p>
                      <a:pPr algn="ctr"/>
                      <a:r>
                        <a:rPr lang="en-US" sz="1000" b="1" dirty="0">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tc>
                  <a:txBody>
                    <a:bodyPr/>
                    <a:lstStyle/>
                    <a:p>
                      <a:pPr marL="0" algn="l">
                        <a:buNone/>
                      </a:pPr>
                      <a:r>
                        <a:rPr lang="en-US" sz="1000" i="1" dirty="0" err="1">
                          <a:solidFill>
                            <a:srgbClr val="C2D6D6"/>
                          </a:solidFill>
                          <a:latin typeface="+mn-lt"/>
                          <a:ea typeface="+mn-ea"/>
                          <a:cs typeface="+mn-cs"/>
                        </a:rPr>
                        <a:t>MHI</a:t>
                      </a:r>
                      <a:r>
                        <a:rPr lang="en-US" sz="1000" i="1" dirty="0">
                          <a:solidFill>
                            <a:srgbClr val="C2D6D6"/>
                          </a:solidFill>
                          <a:latin typeface="+mn-lt"/>
                          <a:ea typeface="+mn-ea"/>
                          <a:cs typeface="+mn-cs"/>
                        </a:rPr>
                        <a:t>, Volvo</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E"/>
                    </a:solidFill>
                  </a:tcPr>
                </a:tc>
                <a:extLst>
                  <a:ext uri="{0D108BD9-81ED-4DB2-BD59-A6C34878D82A}">
                    <a16:rowId xmlns:a16="http://schemas.microsoft.com/office/drawing/2014/main" val="3330623891"/>
                  </a:ext>
                </a:extLst>
              </a:tr>
              <a:tr h="530352">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latin typeface="+mn-lt"/>
                          <a:ea typeface="+mn-ea"/>
                          <a:cs typeface="+mn-cs"/>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endParaRPr lang="en-US" sz="950" b="1">
                        <a:solidFill>
                          <a:srgbClr val="CFF2F2"/>
                        </a:solidFill>
                      </a:endParaRP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u="sng">
                          <a:solidFill>
                            <a:srgbClr val="B8F5F5"/>
                          </a:solidFill>
                        </a:rPr>
                        <a:t>TCM-471868</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dirty="0">
                          <a:solidFill>
                            <a:srgbClr val="CFF2F2"/>
                          </a:solidFill>
                        </a:rPr>
                        <a:t>Work in Single MBOM View</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r>
                        <a:rPr lang="en-US" sz="1000" b="1">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marL="0" algn="l">
                        <a:buNone/>
                      </a:pPr>
                      <a:r>
                        <a:rPr lang="en-US" sz="1000" i="1" dirty="0">
                          <a:solidFill>
                            <a:srgbClr val="C2D6D6"/>
                          </a:solidFill>
                          <a:latin typeface="+mn-lt"/>
                          <a:ea typeface="+mn-ea"/>
                          <a:cs typeface="+mn-cs"/>
                        </a:rPr>
                        <a:t>Usability</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extLst>
                  <a:ext uri="{0D108BD9-81ED-4DB2-BD59-A6C34878D82A}">
                    <a16:rowId xmlns:a16="http://schemas.microsoft.com/office/drawing/2014/main" val="2911117268"/>
                  </a:ext>
                </a:extLst>
              </a:tr>
              <a:tr h="56692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ctr"/>
                      <a:r>
                        <a:rPr lang="en-US" sz="950" b="1">
                          <a:solidFill>
                            <a:srgbClr val="CFF2F2"/>
                          </a:solidFill>
                          <a:latin typeface="+mn-lt"/>
                          <a:ea typeface="+mn-ea"/>
                          <a:cs typeface="+mn-cs"/>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l"/>
                      <a:r>
                        <a:rPr lang="en-US" sz="1000" u="sng">
                          <a:solidFill>
                            <a:srgbClr val="B8F5F5"/>
                          </a:solidFill>
                        </a:rPr>
                        <a:t>TCM-469974</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l"/>
                      <a:r>
                        <a:rPr lang="en-US" sz="1000" dirty="0">
                          <a:solidFill>
                            <a:srgbClr val="CFF2F2"/>
                          </a:solidFill>
                        </a:rPr>
                        <a:t>Support scoped accountability check in Focus mode</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ctr"/>
                      <a:r>
                        <a:rPr lang="en-US" sz="1000" b="1" dirty="0">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marL="0" algn="l">
                        <a:buNone/>
                      </a:pPr>
                      <a:r>
                        <a:rPr lang="en-US" sz="1000" i="1" dirty="0">
                          <a:solidFill>
                            <a:srgbClr val="C2D6D6"/>
                          </a:solidFill>
                          <a:latin typeface="+mn-lt"/>
                          <a:ea typeface="+mn-ea"/>
                          <a:cs typeface="+mn-cs"/>
                        </a:rPr>
                        <a:t>DAF</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extLst>
                  <a:ext uri="{0D108BD9-81ED-4DB2-BD59-A6C34878D82A}">
                    <a16:rowId xmlns:a16="http://schemas.microsoft.com/office/drawing/2014/main" val="1629830930"/>
                  </a:ext>
                </a:extLst>
              </a:tr>
              <a:tr h="49377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r>
                        <a:rPr lang="en-US" sz="950" b="1">
                          <a:solidFill>
                            <a:srgbClr val="CFF2F2"/>
                          </a:solidFill>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u="sng">
                          <a:solidFill>
                            <a:srgbClr val="B8F5F5"/>
                          </a:solidFill>
                        </a:rPr>
                        <a:t>TCM-456237</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l"/>
                      <a:r>
                        <a:rPr lang="en-US" sz="1000">
                          <a:solidFill>
                            <a:srgbClr val="CFF2F2"/>
                          </a:solidFill>
                        </a:rPr>
                        <a:t>Mirror Support for Usage MBOM</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algn="ctr"/>
                      <a:r>
                        <a:rPr lang="en-US" sz="1000" b="1" dirty="0">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tc>
                  <a:txBody>
                    <a:bodyPr/>
                    <a:lstStyle/>
                    <a:p>
                      <a:pPr marL="0" algn="l">
                        <a:buNone/>
                      </a:pPr>
                      <a:r>
                        <a:rPr lang="en-US" sz="1000" i="1">
                          <a:solidFill>
                            <a:srgbClr val="C2D6D6"/>
                          </a:solidFill>
                          <a:latin typeface="+mn-lt"/>
                          <a:ea typeface="+mn-ea"/>
                          <a:cs typeface="+mn-cs"/>
                        </a:rPr>
                        <a:t>Ivaco, Boeing, Parity topic</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143E3E">
                        <a:alpha val="100000"/>
                      </a:srgbClr>
                    </a:solidFill>
                  </a:tcPr>
                </a:tc>
                <a:extLst>
                  <a:ext uri="{0D108BD9-81ED-4DB2-BD59-A6C34878D82A}">
                    <a16:rowId xmlns:a16="http://schemas.microsoft.com/office/drawing/2014/main" val="2663781263"/>
                  </a:ext>
                </a:extLst>
              </a:tr>
              <a:tr h="564625">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ctr"/>
                      <a:r>
                        <a:rPr lang="en-US" sz="950" b="1">
                          <a:solidFill>
                            <a:srgbClr val="CFF2F2"/>
                          </a:solidFill>
                          <a:latin typeface="+mn-lt"/>
                          <a:ea typeface="+mn-ea"/>
                          <a:cs typeface="+mn-cs"/>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l"/>
                      <a:r>
                        <a:rPr lang="en-US" sz="1000" u="sng">
                          <a:solidFill>
                            <a:srgbClr val="B8F5F5"/>
                          </a:solidFill>
                        </a:rPr>
                        <a:t>TCM-470867</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l"/>
                      <a:r>
                        <a:rPr lang="en-US" sz="1000">
                          <a:solidFill>
                            <a:srgbClr val="CFF2F2"/>
                          </a:solidFill>
                        </a:rPr>
                        <a:t>Gulfstream: Assign Level 2  assembly from packed EBOM to MBOM</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ctr"/>
                      <a:r>
                        <a:rPr lang="en-US" sz="1000" b="1">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tc>
                  <a:txBody>
                    <a:bodyPr/>
                    <a:lstStyle/>
                    <a:p>
                      <a:pPr algn="l"/>
                      <a:r>
                        <a:rPr lang="en-US" sz="1000" i="1" dirty="0">
                          <a:solidFill>
                            <a:srgbClr val="C2D6D6"/>
                          </a:solidFill>
                        </a:rPr>
                        <a:t>Gulfstream</a:t>
                      </a: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cap="flat" cmpd="sng" algn="ctr">
                      <a:solidFill>
                        <a:srgbClr val="2EA07E">
                          <a:alpha val="87000"/>
                        </a:srgbClr>
                      </a:solidFill>
                      <a:prstDash val="solid"/>
                      <a:round/>
                      <a:headEnd type="none" w="med" len="med"/>
                      <a:tailEnd type="none" w="med" len="med"/>
                    </a:lnB>
                    <a:solidFill>
                      <a:srgbClr val="57A98D"/>
                    </a:solidFill>
                  </a:tcPr>
                </a:tc>
                <a:extLst>
                  <a:ext uri="{0D108BD9-81ED-4DB2-BD59-A6C34878D82A}">
                    <a16:rowId xmlns:a16="http://schemas.microsoft.com/office/drawing/2014/main" val="3910624881"/>
                  </a:ext>
                </a:extLst>
              </a:tr>
              <a:tr h="496079">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000" b="1">
                          <a:solidFill>
                            <a:srgbClr val="8AEBEB"/>
                          </a:solidFill>
                        </a:rPr>
                        <a:t>MBOM Automotive</a:t>
                      </a:r>
                    </a:p>
                  </a:txBody>
                  <a:tcPr marL="72000" marR="54000" marT="32000" marB="32000" anchor="ctr">
                    <a:lnL w="6350">
                      <a:solidFill>
                        <a:srgbClr val="2EA07E">
                          <a:alpha val="87000"/>
                        </a:srgbClr>
                      </a:solidFill>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tc>
                  <a:txBody>
                    <a:bodyPr/>
                    <a:lstStyle/>
                    <a:p>
                      <a:pPr algn="ctr"/>
                      <a:r>
                        <a:rPr lang="en-US" sz="950" b="1">
                          <a:solidFill>
                            <a:srgbClr val="CFF2F2"/>
                          </a:solidFill>
                          <a:latin typeface="+mn-lt"/>
                          <a:ea typeface="+mn-ea"/>
                          <a:cs typeface="+mn-cs"/>
                        </a:rPr>
                        <a:t>SDD</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tc>
                  <a:txBody>
                    <a:bodyPr/>
                    <a:lstStyle/>
                    <a:p>
                      <a:pPr algn="l"/>
                      <a:r>
                        <a:rPr lang="en-US" sz="1000" u="sng">
                          <a:solidFill>
                            <a:srgbClr val="B8F5F5"/>
                          </a:solidFill>
                        </a:rPr>
                        <a:t>TCM-466956</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tc>
                  <a:txBody>
                    <a:bodyPr/>
                    <a:lstStyle/>
                    <a:p>
                      <a:pPr algn="l"/>
                      <a:r>
                        <a:rPr lang="en-US" sz="1000">
                          <a:solidFill>
                            <a:srgbClr val="CFF2F2"/>
                          </a:solidFill>
                        </a:rPr>
                        <a:t>Store Accountability check results - II</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tc>
                  <a:txBody>
                    <a:bodyPr/>
                    <a:lstStyle/>
                    <a:p>
                      <a:pPr algn="ctr"/>
                      <a:r>
                        <a:rPr lang="en-US" sz="1000" b="1">
                          <a:solidFill>
                            <a:srgbClr val="CFF2F2"/>
                          </a:solidFill>
                        </a:rPr>
                        <a:t>TC2612</a:t>
                      </a:r>
                    </a:p>
                  </a:txBody>
                  <a:tcPr marL="72000" marR="54000" marT="32000" marB="32000" anchor="ctr">
                    <a:lnL w="6350" cap="flat" cmpd="sng" algn="ctr">
                      <a:solidFill>
                        <a:srgbClr val="2EA07E">
                          <a:alpha val="87000"/>
                        </a:srgbClr>
                      </a:solidFill>
                      <a:prstDash val="solid"/>
                      <a:round/>
                      <a:headEnd type="none" w="med" len="med"/>
                      <a:tailEnd type="none" w="med" len="med"/>
                    </a:lnL>
                    <a:lnR w="6350" cap="flat" cmpd="sng" algn="ctr">
                      <a:solidFill>
                        <a:srgbClr val="2EA07E">
                          <a:alpha val="87000"/>
                        </a:srgbClr>
                      </a:solidFill>
                      <a:prstDash val="solid"/>
                      <a:round/>
                      <a:headEnd type="none" w="med" len="med"/>
                      <a:tailEnd type="none" w="med" len="med"/>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tc>
                  <a:txBody>
                    <a:bodyPr/>
                    <a:lstStyle/>
                    <a:p>
                      <a:pPr algn="l"/>
                      <a:r>
                        <a:rPr lang="en-US" sz="1000" i="1" dirty="0">
                          <a:solidFill>
                            <a:srgbClr val="C2D6D6"/>
                          </a:solidFill>
                          <a:latin typeface="+mn-lt"/>
                          <a:ea typeface="+mn-ea"/>
                          <a:cs typeface="+mn-cs"/>
                        </a:rPr>
                        <a:t>NG, </a:t>
                      </a:r>
                      <a:r>
                        <a:rPr lang="en-US" sz="1000" i="1" dirty="0" err="1">
                          <a:solidFill>
                            <a:srgbClr val="C2D6D6"/>
                          </a:solidFill>
                          <a:latin typeface="+mn-lt"/>
                          <a:ea typeface="+mn-ea"/>
                          <a:cs typeface="+mn-cs"/>
                        </a:rPr>
                        <a:t>LM</a:t>
                      </a:r>
                      <a:endParaRPr lang="en-US" sz="1000" i="1" dirty="0">
                        <a:solidFill>
                          <a:srgbClr val="C2D6D6"/>
                        </a:solidFill>
                        <a:latin typeface="+mn-lt"/>
                        <a:ea typeface="+mn-ea"/>
                        <a:cs typeface="+mn-cs"/>
                      </a:endParaRPr>
                    </a:p>
                  </a:txBody>
                  <a:tcPr marL="72000" marR="54000" marT="32000" marB="32000" anchor="ctr">
                    <a:lnL w="6350" cap="flat" cmpd="sng" algn="ctr">
                      <a:solidFill>
                        <a:srgbClr val="2EA07E">
                          <a:alpha val="87000"/>
                        </a:srgbClr>
                      </a:solidFill>
                      <a:prstDash val="solid"/>
                      <a:round/>
                      <a:headEnd type="none" w="med" len="med"/>
                      <a:tailEnd type="none" w="med" len="med"/>
                    </a:lnL>
                    <a:lnR w="6350">
                      <a:solidFill>
                        <a:srgbClr val="2EA07E">
                          <a:alpha val="87000"/>
                        </a:srgbClr>
                      </a:solidFill>
                    </a:lnR>
                    <a:lnT w="6350" cap="flat" cmpd="sng" algn="ctr">
                      <a:solidFill>
                        <a:srgbClr val="2EA07E">
                          <a:alpha val="87000"/>
                        </a:srgbClr>
                      </a:solidFill>
                      <a:prstDash val="solid"/>
                      <a:round/>
                      <a:headEnd type="none" w="med" len="med"/>
                      <a:tailEnd type="none" w="med" len="med"/>
                    </a:lnT>
                    <a:lnB w="6350">
                      <a:solidFill>
                        <a:srgbClr val="2EA07E">
                          <a:alpha val="87000"/>
                        </a:srgbClr>
                      </a:solidFill>
                    </a:lnB>
                    <a:solidFill>
                      <a:srgbClr val="143E3E">
                        <a:alpha val="100000"/>
                      </a:srgbClr>
                    </a:solidFill>
                  </a:tcPr>
                </a:tc>
                <a:extLst>
                  <a:ext uri="{0D108BD9-81ED-4DB2-BD59-A6C34878D82A}">
                    <a16:rowId xmlns:a16="http://schemas.microsoft.com/office/drawing/2014/main" val="972778293"/>
                  </a:ext>
                </a:extLst>
              </a:tr>
            </a:tbl>
          </a:graphicData>
        </a:graphic>
      </p:graphicFrame>
      <p:grpSp>
        <p:nvGrpSpPr>
          <p:cNvPr id="2" name="Vertical Sping - Conduit">
            <a:extLst>
              <a:ext uri="{FF2B5EF4-FFF2-40B4-BE49-F238E27FC236}">
                <a16:creationId xmlns:a16="http://schemas.microsoft.com/office/drawing/2014/main" id="{06D288C4-C8F1-4227-8F02-6EB6B92BB3DB}"/>
              </a:ext>
            </a:extLst>
          </p:cNvPr>
          <p:cNvGrpSpPr>
            <a:grpSpLocks noGrp="1" noUngrp="1" noRot="1" noMove="1" noResize="1"/>
          </p:cNvGrpSpPr>
          <p:nvPr/>
        </p:nvGrpSpPr>
        <p:grpSpPr>
          <a:xfrm>
            <a:off x="11065000" y="440000"/>
            <a:ext cx="895392" cy="5978000"/>
            <a:chOff x="11065000" y="440000"/>
            <a:chExt cx="895392" cy="5978000"/>
          </a:xfrm>
        </p:grpSpPr>
        <p:sp>
          <p:nvSpPr>
            <p:cNvPr id="3" name="Spine Panel">
              <a:extLst>
                <a:ext uri="{FF2B5EF4-FFF2-40B4-BE49-F238E27FC236}">
                  <a16:creationId xmlns:a16="http://schemas.microsoft.com/office/drawing/2014/main" id="{EDDCE012-3433-4B12-AB95-E97AC6A8E83B}"/>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4" name="Spine Line">
              <a:extLst>
                <a:ext uri="{FF2B5EF4-FFF2-40B4-BE49-F238E27FC236}">
                  <a16:creationId xmlns:a16="http://schemas.microsoft.com/office/drawing/2014/main" id="{08617B66-BD42-4F16-AD34-DE00CA797B65}"/>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5" name="Spine flower on">
              <a:hlinkClick r:id="rId3" action="ppaction://hlinksldjump"/>
              <a:extLst>
                <a:ext uri="{FF2B5EF4-FFF2-40B4-BE49-F238E27FC236}">
                  <a16:creationId xmlns:a16="http://schemas.microsoft.com/office/drawing/2014/main" id="{75345FF8-69B0-4F8B-8959-E81E2E445419}"/>
                </a:ext>
              </a:extLst>
            </p:cNvPr>
            <p:cNvPicPr>
              <a:picLocks noGrp="1" noRot="1" noChangeAspec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5000"/>
                      </a14:imgEffect>
                    </a14:imgLayer>
                  </a14:imgProps>
                </a:ext>
              </a:extLst>
            </a:blip>
            <a:stretch>
              <a:fillRect/>
            </a:stretch>
          </p:blipFill>
          <p:spPr>
            <a:xfrm>
              <a:off x="11065000" y="1824000"/>
              <a:ext cx="850000" cy="850000"/>
            </a:xfrm>
            <a:prstGeom prst="rect">
              <a:avLst/>
            </a:prstGeom>
          </p:spPr>
        </p:pic>
        <p:pic>
          <p:nvPicPr>
            <p:cNvPr id="6" name="Spine star on">
              <a:hlinkClick r:id="rId6" action="ppaction://hlinksldjump"/>
              <a:extLst>
                <a:ext uri="{FF2B5EF4-FFF2-40B4-BE49-F238E27FC236}">
                  <a16:creationId xmlns:a16="http://schemas.microsoft.com/office/drawing/2014/main" id="{C4C52494-11BB-418B-B9CB-028799C71CC5}"/>
                </a:ext>
              </a:extLst>
            </p:cNvPr>
            <p:cNvPicPr>
              <a:picLocks noGrp="1" noRot="1" noChangeAspec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110000" y="533608"/>
              <a:ext cx="850392" cy="850392"/>
            </a:xfrm>
            <a:prstGeom prst="rect">
              <a:avLst/>
            </a:prstGeom>
          </p:spPr>
        </p:pic>
        <p:pic>
          <p:nvPicPr>
            <p:cNvPr id="7" name="Spine flow on">
              <a:hlinkClick r:id="rId9" action="ppaction://hlinksldjump"/>
              <a:extLst>
                <a:ext uri="{FF2B5EF4-FFF2-40B4-BE49-F238E27FC236}">
                  <a16:creationId xmlns:a16="http://schemas.microsoft.com/office/drawing/2014/main" id="{EEE0FC7F-DEDE-4EEB-9DE9-9402C6C533F3}"/>
                </a:ext>
              </a:extLst>
            </p:cNvPr>
            <p:cNvPicPr>
              <a:picLocks noGrp="1" noRot="1" noChangeAspec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3004000"/>
              <a:ext cx="850000" cy="850000"/>
            </a:xfrm>
            <a:prstGeom prst="rect">
              <a:avLst/>
            </a:prstGeom>
          </p:spPr>
        </p:pic>
        <p:pic>
          <p:nvPicPr>
            <p:cNvPr id="8" name="Spine pillar on">
              <a:hlinkClick r:id="rId12" action="ppaction://hlinksldjump"/>
              <a:extLst>
                <a:ext uri="{FF2B5EF4-FFF2-40B4-BE49-F238E27FC236}">
                  <a16:creationId xmlns:a16="http://schemas.microsoft.com/office/drawing/2014/main" id="{666538A4-AF7E-4F9E-A396-0715C71B787B}"/>
                </a:ext>
              </a:extLst>
            </p:cNvPr>
            <p:cNvPicPr>
              <a:picLocks noGrp="1" noRot="1" noChangeAspec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84000"/>
              <a:ext cx="850000" cy="850000"/>
            </a:xfrm>
            <a:prstGeom prst="rect">
              <a:avLst/>
            </a:prstGeom>
          </p:spPr>
        </p:pic>
        <p:pic>
          <p:nvPicPr>
            <p:cNvPr id="9" name="Spine bulb on">
              <a:hlinkClick r:id="rId15" action="ppaction://hlinksldjump"/>
              <a:extLst>
                <a:ext uri="{FF2B5EF4-FFF2-40B4-BE49-F238E27FC236}">
                  <a16:creationId xmlns:a16="http://schemas.microsoft.com/office/drawing/2014/main" id="{E9B173CC-4B7B-41DB-AF32-204E354545DE}"/>
                </a:ext>
              </a:extLst>
            </p:cNvPr>
            <p:cNvPicPr>
              <a:picLocks noGrp="1" noRot="1" noChangeAspec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4920880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123E42"/>
              </a:gs>
              <a:gs pos="55000">
                <a:srgbClr val="0C2729"/>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0C2426">
                  <a:alpha val="93000"/>
                </a:srgbClr>
              </a:gs>
              <a:gs pos="100000">
                <a:srgbClr val="0C2426">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2E959E">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A6E3E8"/>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lang="en-IN" sz="2800" b="1">
                <a:solidFill>
                  <a:srgbClr val="FFFFFF"/>
                </a:solidFill>
              </a:rPr>
              <a:t>End Item support in MBOM</a:t>
            </a:r>
            <a:endParaRPr sz="2800" b="1">
              <a:solidFill>
                <a:srgbClr val="FFFFFF"/>
              </a:solidFill>
            </a:endParaRP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C7EBEE"/>
                </a:solidFill>
              </a:rPr>
              <a:t>Team MBOM Automotive  ›  MBOM Management ART</a:t>
            </a:r>
          </a:p>
        </p:txBody>
      </p:sp>
      <p:sp>
        <p:nvSpPr>
          <p:cNvPr id="30" name="Polarion field"/>
          <p:cNvSpPr/>
          <p:nvPr/>
        </p:nvSpPr>
        <p:spPr>
          <a:xfrm>
            <a:off x="480000" y="1700000"/>
            <a:ext cx="610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FEATURE ID   </a:t>
            </a:r>
          </a:p>
          <a:p>
            <a:r>
              <a:rPr lang="en-US" sz="1200" u="sng">
                <a:solidFill>
                  <a:srgbClr val="B8F0F5"/>
                </a:solidFill>
              </a:rPr>
              <a:t>TCM-466630</a:t>
            </a:r>
          </a:p>
        </p:txBody>
      </p:sp>
      <p:sp>
        <p:nvSpPr>
          <p:cNvPr id="32" name="Release field"/>
          <p:cNvSpPr/>
          <p:nvPr/>
        </p:nvSpPr>
        <p:spPr>
          <a:xfrm>
            <a:off x="6820000" y="1700000"/>
            <a:ext cx="403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TARGET RELEASE(S)   </a:t>
            </a:r>
          </a:p>
          <a:p>
            <a:pPr>
              <a:spcBef>
                <a:spcPts val="300"/>
              </a:spcBef>
              <a:buNone/>
            </a:pPr>
            <a:r>
              <a:rPr lang="en-US" sz="1200">
                <a:solidFill>
                  <a:srgbClr val="A6E3E8"/>
                </a:solidFill>
              </a:rPr>
              <a:t>TC2612</a:t>
            </a:r>
          </a:p>
        </p:txBody>
      </p:sp>
      <p:sp>
        <p:nvSpPr>
          <p:cNvPr id="40" name="Takeaway what"/>
          <p:cNvSpPr/>
          <p:nvPr/>
        </p:nvSpPr>
        <p:spPr>
          <a:xfrm>
            <a:off x="480000"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2E959E"/>
                </a:solidFill>
              </a:rPr>
              <a:t>WHAT IS IT?</a:t>
            </a:r>
          </a:p>
          <a:p>
            <a:pPr>
              <a:spcBef>
                <a:spcPts val="700"/>
              </a:spcBef>
              <a:buNone/>
            </a:pPr>
            <a:r>
              <a:rPr lang="en-US" sz="1200" i="1">
                <a:solidFill>
                  <a:srgbClr val="C2D4D6"/>
                </a:solidFill>
              </a:rPr>
              <a:t>Mark required (typically ‘Buy’) assemblies as End Item.</a:t>
            </a:r>
          </a:p>
          <a:p>
            <a:pPr>
              <a:spcBef>
                <a:spcPts val="700"/>
              </a:spcBef>
              <a:buNone/>
            </a:pPr>
            <a:r>
              <a:rPr lang="en-US" sz="1200" i="1">
                <a:solidFill>
                  <a:srgbClr val="C2D4D6"/>
                </a:solidFill>
              </a:rPr>
              <a:t>End Items are treated as single part however 3D, configuration of End Item considers it structure</a:t>
            </a:r>
          </a:p>
        </p:txBody>
      </p:sp>
      <p:sp>
        <p:nvSpPr>
          <p:cNvPr id="42" name="Takeaway why"/>
          <p:cNvSpPr/>
          <p:nvPr/>
        </p:nvSpPr>
        <p:spPr>
          <a:xfrm>
            <a:off x="4016666"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2E959E"/>
                </a:solidFill>
              </a:rPr>
              <a:t>WHY IT MATTERS</a:t>
            </a:r>
          </a:p>
          <a:p>
            <a:pPr>
              <a:spcBef>
                <a:spcPts val="700"/>
              </a:spcBef>
              <a:buNone/>
            </a:pPr>
            <a:r>
              <a:rPr lang="en-US" sz="1200" i="1">
                <a:solidFill>
                  <a:srgbClr val="C2D4D6"/>
                </a:solidFill>
              </a:rPr>
              <a:t>Assembly can be treated as single part in MBOM, Planning reducing overheads.</a:t>
            </a:r>
          </a:p>
          <a:p>
            <a:pPr>
              <a:spcBef>
                <a:spcPts val="700"/>
              </a:spcBef>
              <a:buNone/>
            </a:pPr>
            <a:r>
              <a:rPr lang="en-US" sz="1200" i="1">
                <a:solidFill>
                  <a:srgbClr val="C2D4D6"/>
                </a:solidFill>
              </a:rPr>
              <a:t>Sometimes assembly is marked as End Item in EBOM but in MBOM it needs to be split across multiple manufacturing assemblies.</a:t>
            </a:r>
          </a:p>
          <a:p>
            <a:pPr>
              <a:spcBef>
                <a:spcPts val="700"/>
              </a:spcBef>
              <a:buNone/>
            </a:pPr>
            <a:r>
              <a:rPr lang="en-US" sz="1200" i="1">
                <a:solidFill>
                  <a:srgbClr val="C2D4D6"/>
                </a:solidFill>
              </a:rPr>
              <a:t>In MBOM certain assemblies are build by suppliers so for OEM it is End Item.</a:t>
            </a:r>
          </a:p>
        </p:txBody>
      </p:sp>
      <p:sp>
        <p:nvSpPr>
          <p:cNvPr id="44" name="Takeaway who"/>
          <p:cNvSpPr/>
          <p:nvPr/>
        </p:nvSpPr>
        <p:spPr>
          <a:xfrm>
            <a:off x="7553332"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2E959E"/>
                </a:solidFill>
              </a:rPr>
              <a:t>WHO IT’S FOR</a:t>
            </a:r>
          </a:p>
          <a:p>
            <a:pPr>
              <a:spcBef>
                <a:spcPts val="700"/>
              </a:spcBef>
              <a:buNone/>
            </a:pPr>
            <a:r>
              <a:rPr lang="en-US" sz="1200" i="1">
                <a:solidFill>
                  <a:srgbClr val="C2D4D6"/>
                </a:solidFill>
              </a:rPr>
              <a:t>Gulfstream is planning to use it.</a:t>
            </a:r>
          </a:p>
          <a:p>
            <a:pPr>
              <a:spcBef>
                <a:spcPts val="700"/>
              </a:spcBef>
              <a:buNone/>
            </a:pPr>
            <a:r>
              <a:rPr lang="en-US" sz="1200" i="1">
                <a:solidFill>
                  <a:srgbClr val="C2D4D6"/>
                </a:solidFill>
              </a:rPr>
              <a:t>This is also parity topic between MPP and EP.</a:t>
            </a:r>
          </a:p>
        </p:txBody>
      </p:sp>
      <p:grpSp>
        <p:nvGrpSpPr>
          <p:cNvPr id="10" name="Vertical Spine - Flowers">
            <a:extLst>
              <a:ext uri="{FF2B5EF4-FFF2-40B4-BE49-F238E27FC236}">
                <a16:creationId xmlns:a16="http://schemas.microsoft.com/office/drawing/2014/main" id="{5D513000-918C-4112-ABEA-27219C9D73AD}"/>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BDCBAAE2-490D-4752-BF99-CCCC7C0C1027}"/>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3050C1CF-C8A5-4151-BDF3-8139518E06CF}"/>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B15CA611-96C8-4D75-AA95-D5C6738FEB95}"/>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254FFBA0-B631-46B3-9FA5-700D4C0AA432}"/>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D5C679DC-C4F2-40A8-B33D-887B8BD4344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017C7779-BA6D-4038-BFE6-2D4C0A053C96}"/>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782AC2B6-EDC6-4C37-A03F-C01D4B7430FB}"/>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852648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7089A-0AC8-3581-D085-D5A2D315333A}"/>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DD6C1C67-F7D3-1621-9EDE-3DCE01710EC1}"/>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123E42"/>
              </a:gs>
              <a:gs pos="55000">
                <a:srgbClr val="0C2729"/>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6E5B908C-614B-5DEF-D6F4-5239CFFCB17B}"/>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3207BFE6-BADF-6DBB-FDDE-7A52359BF64D}"/>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0C2426">
                  <a:alpha val="93000"/>
                </a:srgbClr>
              </a:gs>
              <a:gs pos="100000">
                <a:srgbClr val="0C2426">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1C84BC5D-53EB-7819-2478-66CB93DD3AC9}"/>
              </a:ext>
            </a:extLst>
          </p:cNvPr>
          <p:cNvSpPr/>
          <p:nvPr/>
        </p:nvSpPr>
        <p:spPr>
          <a:xfrm>
            <a:off x="0" y="1551000"/>
            <a:ext cx="10950000" cy="9000"/>
          </a:xfrm>
          <a:prstGeom prst="rect">
            <a:avLst/>
          </a:prstGeom>
          <a:solidFill>
            <a:srgbClr val="2E959E">
              <a:alpha val="85000"/>
            </a:srgbClr>
          </a:solidFill>
          <a:ln>
            <a:noFill/>
          </a:ln>
        </p:spPr>
        <p:txBody>
          <a:bodyPr/>
          <a:lstStyle/>
          <a:p>
            <a:endParaRPr/>
          </a:p>
        </p:txBody>
      </p:sp>
      <p:sp>
        <p:nvSpPr>
          <p:cNvPr id="24" name="Eyebrow">
            <a:extLst>
              <a:ext uri="{FF2B5EF4-FFF2-40B4-BE49-F238E27FC236}">
                <a16:creationId xmlns:a16="http://schemas.microsoft.com/office/drawing/2014/main" id="{4F27D132-6F1D-57B5-29FE-C0FB21D08BEA}"/>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A6E3E8"/>
                </a:solidFill>
              </a:rPr>
              <a:t>SYSTEM DEMO  ·  PI-OCT26 — SD #1</a:t>
            </a:r>
          </a:p>
        </p:txBody>
      </p:sp>
      <p:sp>
        <p:nvSpPr>
          <p:cNvPr id="25" name="Feature title">
            <a:extLst>
              <a:ext uri="{FF2B5EF4-FFF2-40B4-BE49-F238E27FC236}">
                <a16:creationId xmlns:a16="http://schemas.microsoft.com/office/drawing/2014/main" id="{68A2F631-991E-D30F-563A-7B1BF8F8DBF3}"/>
              </a:ext>
            </a:extLst>
          </p:cNvPr>
          <p:cNvSpPr/>
          <p:nvPr/>
        </p:nvSpPr>
        <p:spPr>
          <a:xfrm>
            <a:off x="548000" y="600000"/>
            <a:ext cx="8600000" cy="540000"/>
          </a:xfrm>
          <a:prstGeom prst="rect">
            <a:avLst/>
          </a:prstGeom>
          <a:noFill/>
        </p:spPr>
        <p:txBody>
          <a:bodyPr wrap="square" lIns="0" tIns="0" rIns="0" bIns="0" anchor="t"/>
          <a:lstStyle/>
          <a:p>
            <a:r>
              <a:rPr lang="en-US" sz="2800" b="1">
                <a:solidFill>
                  <a:srgbClr val="CFEFF2"/>
                </a:solidFill>
              </a:rPr>
              <a:t>Ability to restrict modifications with Active MCN</a:t>
            </a:r>
          </a:p>
        </p:txBody>
      </p:sp>
      <p:sp>
        <p:nvSpPr>
          <p:cNvPr id="26" name="Team line">
            <a:extLst>
              <a:ext uri="{FF2B5EF4-FFF2-40B4-BE49-F238E27FC236}">
                <a16:creationId xmlns:a16="http://schemas.microsoft.com/office/drawing/2014/main" id="{4CF5C8D6-C8B8-81FC-6BF7-1B12F0CA2C9C}"/>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C7EBEE"/>
                </a:solidFill>
              </a:rPr>
              <a:t>Team MBOM Automotive  ›  MBOM Management ART</a:t>
            </a:r>
          </a:p>
        </p:txBody>
      </p:sp>
      <p:sp>
        <p:nvSpPr>
          <p:cNvPr id="30" name="Polarion field">
            <a:extLst>
              <a:ext uri="{FF2B5EF4-FFF2-40B4-BE49-F238E27FC236}">
                <a16:creationId xmlns:a16="http://schemas.microsoft.com/office/drawing/2014/main" id="{AD87603B-889B-DB80-205C-330C425BD2FC}"/>
              </a:ext>
            </a:extLst>
          </p:cNvPr>
          <p:cNvSpPr/>
          <p:nvPr/>
        </p:nvSpPr>
        <p:spPr>
          <a:xfrm>
            <a:off x="480000" y="1700000"/>
            <a:ext cx="610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0" name="Polarion field text">
            <a:extLst>
              <a:ext uri="{FF2B5EF4-FFF2-40B4-BE49-F238E27FC236}">
                <a16:creationId xmlns:a16="http://schemas.microsoft.com/office/drawing/2014/main" id="{9BCA1F08-CC4B-A77B-7555-A6D51F4F742F}"/>
              </a:ext>
            </a:extLst>
          </p:cNvPr>
          <p:cNvSpPr/>
          <p:nvPr/>
        </p:nvSpPr>
        <p:spPr>
          <a:xfrm>
            <a:off x="630000" y="1700000"/>
            <a:ext cx="584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FEATURE ID   </a:t>
            </a:r>
          </a:p>
          <a:p>
            <a:r>
              <a:rPr lang="en-US" sz="1200" u="sng">
                <a:solidFill>
                  <a:srgbClr val="B8F0F5"/>
                </a:solidFill>
              </a:rPr>
              <a:t>TCM-470461</a:t>
            </a:r>
          </a:p>
        </p:txBody>
      </p:sp>
      <p:sp>
        <p:nvSpPr>
          <p:cNvPr id="32" name="Release field">
            <a:extLst>
              <a:ext uri="{FF2B5EF4-FFF2-40B4-BE49-F238E27FC236}">
                <a16:creationId xmlns:a16="http://schemas.microsoft.com/office/drawing/2014/main" id="{C52FD4FA-35A0-B203-DBD7-93F06C82EA2E}"/>
              </a:ext>
            </a:extLst>
          </p:cNvPr>
          <p:cNvSpPr/>
          <p:nvPr/>
        </p:nvSpPr>
        <p:spPr>
          <a:xfrm>
            <a:off x="6820000" y="1700000"/>
            <a:ext cx="4030000" cy="560000"/>
          </a:xfrm>
          <a:prstGeom prst="roundRect">
            <a:avLst>
              <a:gd name="adj" fmla="val 11000"/>
            </a:avLst>
          </a:prstGeom>
          <a:solidFill>
            <a:srgbClr val="0B2426">
              <a:alpha val="88000"/>
            </a:srgbClr>
          </a:solidFill>
          <a:ln w="15875">
            <a:solidFill>
              <a:srgbClr val="2E959E">
                <a:alpha val="90000"/>
              </a:srgbClr>
            </a:solidFill>
          </a:ln>
        </p:spPr>
        <p:txBody>
          <a:bodyPr/>
          <a:lstStyle/>
          <a:p>
            <a:endParaRPr lang="en-US"/>
          </a:p>
        </p:txBody>
      </p:sp>
      <p:sp>
        <p:nvSpPr>
          <p:cNvPr id="132" name="Release field text">
            <a:extLst>
              <a:ext uri="{FF2B5EF4-FFF2-40B4-BE49-F238E27FC236}">
                <a16:creationId xmlns:a16="http://schemas.microsoft.com/office/drawing/2014/main" id="{75938DF9-662B-FE43-E4DA-DE1D1DD8339D}"/>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2E959E"/>
                </a:solidFill>
              </a:rPr>
              <a:t>● </a:t>
            </a:r>
            <a:r>
              <a:rPr lang="en-US" sz="900" b="1" spc="120">
                <a:solidFill>
                  <a:srgbClr val="66CBD4"/>
                </a:solidFill>
              </a:rPr>
              <a:t>TARGET RELEASE(S)   </a:t>
            </a:r>
          </a:p>
          <a:p>
            <a:pPr>
              <a:spcBef>
                <a:spcPts val="300"/>
              </a:spcBef>
              <a:buNone/>
            </a:pPr>
            <a:r>
              <a:rPr lang="en-US" sz="1200">
                <a:solidFill>
                  <a:srgbClr val="A6E3E8"/>
                </a:solidFill>
              </a:rPr>
              <a:t>TC2612</a:t>
            </a:r>
          </a:p>
        </p:txBody>
      </p:sp>
      <p:sp>
        <p:nvSpPr>
          <p:cNvPr id="40" name="Takeaway what">
            <a:extLst>
              <a:ext uri="{FF2B5EF4-FFF2-40B4-BE49-F238E27FC236}">
                <a16:creationId xmlns:a16="http://schemas.microsoft.com/office/drawing/2014/main" id="{764BADC3-0203-4360-C30B-1D004C8FF5CA}"/>
              </a:ext>
            </a:extLst>
          </p:cNvPr>
          <p:cNvSpPr/>
          <p:nvPr/>
        </p:nvSpPr>
        <p:spPr>
          <a:xfrm>
            <a:off x="480000"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0" name="Takeaway what text">
            <a:extLst>
              <a:ext uri="{FF2B5EF4-FFF2-40B4-BE49-F238E27FC236}">
                <a16:creationId xmlns:a16="http://schemas.microsoft.com/office/drawing/2014/main" id="{A23D92CF-D4EF-82E5-1B20-E0D3190BCF0D}"/>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2E959E"/>
                </a:solidFill>
              </a:rPr>
              <a:t>WHAT IS IT?</a:t>
            </a:r>
          </a:p>
          <a:p>
            <a:pPr>
              <a:spcBef>
                <a:spcPts val="700"/>
              </a:spcBef>
              <a:buNone/>
            </a:pPr>
            <a:r>
              <a:rPr lang="en-US" sz="1200" i="1">
                <a:solidFill>
                  <a:srgbClr val="C2D4D6"/>
                </a:solidFill>
              </a:rPr>
              <a:t>If there is no Active MCN set then user cannot modify MBOM</a:t>
            </a:r>
          </a:p>
        </p:txBody>
      </p:sp>
      <p:sp>
        <p:nvSpPr>
          <p:cNvPr id="42" name="Takeaway why">
            <a:extLst>
              <a:ext uri="{FF2B5EF4-FFF2-40B4-BE49-F238E27FC236}">
                <a16:creationId xmlns:a16="http://schemas.microsoft.com/office/drawing/2014/main" id="{73C20F36-D91D-A5B8-9548-462C060C8383}"/>
              </a:ext>
            </a:extLst>
          </p:cNvPr>
          <p:cNvSpPr/>
          <p:nvPr/>
        </p:nvSpPr>
        <p:spPr>
          <a:xfrm>
            <a:off x="4016666"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lang="en-US"/>
          </a:p>
        </p:txBody>
      </p:sp>
      <p:sp>
        <p:nvSpPr>
          <p:cNvPr id="142" name="Takeaway why text">
            <a:extLst>
              <a:ext uri="{FF2B5EF4-FFF2-40B4-BE49-F238E27FC236}">
                <a16:creationId xmlns:a16="http://schemas.microsoft.com/office/drawing/2014/main" id="{FE2A883D-3EB4-1CBB-0C79-2FC7C8BC7DDC}"/>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2E959E"/>
                </a:solidFill>
              </a:rPr>
              <a:t>WHY IT MATTERS</a:t>
            </a:r>
          </a:p>
          <a:p>
            <a:pPr>
              <a:spcBef>
                <a:spcPts val="700"/>
              </a:spcBef>
              <a:buNone/>
            </a:pPr>
            <a:r>
              <a:rPr lang="en-US" sz="1200" i="1">
                <a:solidFill>
                  <a:srgbClr val="C2D4D6"/>
                </a:solidFill>
              </a:rPr>
              <a:t>Some customers follow business practice that all data authoring in Easy Plan should be change tracked. This feature mandates MCN to author MBOM structure. Without active MCN MBOM is read-only</a:t>
            </a:r>
          </a:p>
        </p:txBody>
      </p:sp>
      <p:sp>
        <p:nvSpPr>
          <p:cNvPr id="44" name="Takeaway who">
            <a:extLst>
              <a:ext uri="{FF2B5EF4-FFF2-40B4-BE49-F238E27FC236}">
                <a16:creationId xmlns:a16="http://schemas.microsoft.com/office/drawing/2014/main" id="{D248860E-E949-0052-3A1C-DD71B389909D}"/>
              </a:ext>
            </a:extLst>
          </p:cNvPr>
          <p:cNvSpPr/>
          <p:nvPr/>
        </p:nvSpPr>
        <p:spPr>
          <a:xfrm>
            <a:off x="7553332" y="2440000"/>
            <a:ext cx="3296666" cy="3740000"/>
          </a:xfrm>
          <a:prstGeom prst="roundRect">
            <a:avLst>
              <a:gd name="adj" fmla="val 6000"/>
            </a:avLst>
          </a:prstGeom>
          <a:solidFill>
            <a:srgbClr val="0F2D30">
              <a:alpha val="87000"/>
            </a:srgbClr>
          </a:solidFill>
          <a:ln w="12700">
            <a:solidFill>
              <a:srgbClr val="2E959E">
                <a:alpha val="55000"/>
              </a:srgbClr>
            </a:solidFill>
          </a:ln>
        </p:spPr>
        <p:txBody>
          <a:bodyPr/>
          <a:lstStyle/>
          <a:p>
            <a:endParaRPr/>
          </a:p>
        </p:txBody>
      </p:sp>
      <p:sp>
        <p:nvSpPr>
          <p:cNvPr id="144" name="Takeaway who text">
            <a:extLst>
              <a:ext uri="{FF2B5EF4-FFF2-40B4-BE49-F238E27FC236}">
                <a16:creationId xmlns:a16="http://schemas.microsoft.com/office/drawing/2014/main" id="{2ECEEDA1-1D8F-91A9-C3AC-A70542AC42AF}"/>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2E959E"/>
                </a:solidFill>
              </a:rPr>
              <a:t>WHO IT’S FOR</a:t>
            </a:r>
          </a:p>
          <a:p>
            <a:pPr>
              <a:spcBef>
                <a:spcPts val="700"/>
              </a:spcBef>
              <a:buNone/>
            </a:pPr>
            <a:r>
              <a:rPr lang="en-US" sz="1200" i="1">
                <a:solidFill>
                  <a:srgbClr val="C2D4D6"/>
                </a:solidFill>
              </a:rPr>
              <a:t>MHI, Volvo requested for it.</a:t>
            </a:r>
          </a:p>
        </p:txBody>
      </p:sp>
      <p:grpSp>
        <p:nvGrpSpPr>
          <p:cNvPr id="10" name="Vertical Spine - Flowers">
            <a:extLst>
              <a:ext uri="{FF2B5EF4-FFF2-40B4-BE49-F238E27FC236}">
                <a16:creationId xmlns:a16="http://schemas.microsoft.com/office/drawing/2014/main" id="{C9D5E6C4-93FC-271D-BFD9-9F71CAF2F9DE}"/>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403DF161-3118-B4B8-807C-7133784D9059}"/>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F5DEAF21-F171-93C7-4292-AE7F55D61B4E}"/>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8E731A71-20A1-4142-206E-DD4E4B5AE413}"/>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F9A27F08-CAFE-18D2-88CB-25BFB5BE27BD}"/>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BB4F35F6-86E9-C894-97C6-E5ACF54A3E23}"/>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9F7CA793-ED07-7A53-C089-D498DEC2FE73}"/>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113B0293-0278-05B7-D7A9-BA5D10235EA0}"/>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4690467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Background - platform art"/>
          <p:cNvPicPr>
            <a:picLocks noChangeAspect="1"/>
          </p:cNvPicPr>
          <p:nvPr/>
        </p:nvPicPr>
        <p:blipFill>
          <a:blip r:embed="rId3"/>
          <a:srcRect t="27" b="27"/>
          <a:stretch>
            <a:fillRect/>
          </a:stretch>
        </p:blipFill>
        <p:spPr>
          <a:xfrm>
            <a:off x="0" y="0"/>
            <a:ext cx="12192000" cy="6858000"/>
          </a:xfrm>
          <a:prstGeom prst="rect">
            <a:avLst/>
          </a:prstGeom>
        </p:spPr>
      </p:pic>
      <p:sp>
        <p:nvSpPr>
          <p:cNvPr id="320" name="TB Panel">
            <a:extLst>
              <a:ext uri="{FF2B5EF4-FFF2-40B4-BE49-F238E27FC236}">
                <a16:creationId xmlns:a16="http://schemas.microsoft.com/office/drawing/2014/main" id="{A460A036-36B8-44CD-98F0-E3479968FE38}"/>
              </a:ext>
            </a:extLst>
          </p:cNvPr>
          <p:cNvSpPr>
            <a:spLocks noGrp="1"/>
          </p:cNvSpPr>
          <p:nvPr/>
        </p:nvSpPr>
        <p:spPr>
          <a:xfrm>
            <a:off x="514350" y="685800"/>
            <a:ext cx="5600700" cy="1830000"/>
          </a:xfrm>
          <a:prstGeom prst="roundRect">
            <a:avLst>
              <a:gd name="adj" fmla="val 7000"/>
            </a:avLst>
          </a:prstGeom>
          <a:solidFill>
            <a:srgbClr val="7A5227">
              <a:alpha val="90000"/>
            </a:srgbClr>
          </a:solidFill>
          <a:ln w="19050">
            <a:solidFill>
              <a:srgbClr val="CE8E46">
                <a:alpha val="92000"/>
              </a:srgbClr>
            </a:solidFill>
          </a:ln>
        </p:spPr>
        <p:txBody>
          <a:bodyPr/>
          <a:lstStyle/>
          <a:p>
            <a:endParaRPr/>
          </a:p>
        </p:txBody>
      </p:sp>
      <p:sp>
        <p:nvSpPr>
          <p:cNvPr id="321" name="TB Accent">
            <a:extLst>
              <a:ext uri="{FF2B5EF4-FFF2-40B4-BE49-F238E27FC236}">
                <a16:creationId xmlns:a16="http://schemas.microsoft.com/office/drawing/2014/main" id="{9BBAF275-0F84-4D06-9DA6-AC0EE4DE0CDA}"/>
              </a:ext>
            </a:extLst>
          </p:cNvPr>
          <p:cNvSpPr>
            <a:spLocks noGrp="1"/>
          </p:cNvSpPr>
          <p:nvPr/>
        </p:nvSpPr>
        <p:spPr>
          <a:xfrm>
            <a:off x="605790" y="914400"/>
            <a:ext cx="64008" cy="1372800"/>
          </a:xfrm>
          <a:prstGeom prst="roundRect">
            <a:avLst>
              <a:gd name="adj" fmla="val 50000"/>
            </a:avLst>
          </a:prstGeom>
          <a:solidFill>
            <a:srgbClr val="CE8E46"/>
          </a:solidFill>
          <a:ln>
            <a:noFill/>
          </a:ln>
        </p:spPr>
        <p:txBody>
          <a:bodyPr/>
          <a:lstStyle/>
          <a:p>
            <a:endParaRPr/>
          </a:p>
        </p:txBody>
      </p:sp>
      <p:sp>
        <p:nvSpPr>
          <p:cNvPr id="322" name="TB Super">
            <a:extLst>
              <a:ext uri="{FF2B5EF4-FFF2-40B4-BE49-F238E27FC236}">
                <a16:creationId xmlns:a16="http://schemas.microsoft.com/office/drawing/2014/main" id="{186366A5-2A80-4E78-9312-5E0505778B01}"/>
              </a:ext>
            </a:extLst>
          </p:cNvPr>
          <p:cNvSpPr>
            <a:spLocks noGrp="1"/>
          </p:cNvSpPr>
          <p:nvPr/>
        </p:nvSpPr>
        <p:spPr>
          <a:xfrm>
            <a:off x="806958" y="826344"/>
            <a:ext cx="4700000" cy="247650"/>
          </a:xfrm>
          <a:prstGeom prst="rect">
            <a:avLst/>
          </a:prstGeom>
        </p:spPr>
        <p:txBody>
          <a:bodyPr wrap="square" anchor="t">
            <a:noAutofit/>
          </a:bodyPr>
          <a:lstStyle/>
          <a:p>
            <a:pPr algn="l">
              <a:buNone/>
            </a:pPr>
            <a:r>
              <a:rPr sz="1050" b="1">
                <a:solidFill>
                  <a:srgbClr val="E4C79A"/>
                </a:solidFill>
              </a:rPr>
              <a:t>TCM PROGRAM   ›   FOUNDATION LAYER</a:t>
            </a:r>
          </a:p>
        </p:txBody>
      </p:sp>
      <p:sp>
        <p:nvSpPr>
          <p:cNvPr id="323" name="TB Main">
            <a:extLst>
              <a:ext uri="{FF2B5EF4-FFF2-40B4-BE49-F238E27FC236}">
                <a16:creationId xmlns:a16="http://schemas.microsoft.com/office/drawing/2014/main" id="{CD8BAF92-5926-4D23-9936-8E70DDA07995}"/>
              </a:ext>
            </a:extLst>
          </p:cNvPr>
          <p:cNvSpPr>
            <a:spLocks noGrp="1"/>
          </p:cNvSpPr>
          <p:nvPr/>
        </p:nvSpPr>
        <p:spPr>
          <a:xfrm>
            <a:off x="806958" y="1115044"/>
            <a:ext cx="4700000" cy="620000"/>
          </a:xfrm>
          <a:prstGeom prst="rect">
            <a:avLst/>
          </a:prstGeom>
        </p:spPr>
        <p:txBody>
          <a:bodyPr wrap="square" anchor="t">
            <a:noAutofit/>
          </a:bodyPr>
          <a:lstStyle/>
          <a:p>
            <a:pPr algn="l">
              <a:buNone/>
            </a:pPr>
            <a:r>
              <a:rPr lang="en-US" sz="2850" b="1">
                <a:solidFill>
                  <a:srgbClr val="FFFFFF"/>
                </a:solidFill>
              </a:rPr>
              <a:t>ENABLEMENT</a:t>
            </a:r>
            <a:r>
              <a:rPr sz="2850" b="1">
                <a:solidFill>
                  <a:srgbClr val="FFFFFF"/>
                </a:solidFill>
              </a:rPr>
              <a:t> ART</a:t>
            </a:r>
          </a:p>
        </p:txBody>
      </p:sp>
      <p:sp>
        <p:nvSpPr>
          <p:cNvPr id="324" name="TB Sub">
            <a:extLst>
              <a:ext uri="{FF2B5EF4-FFF2-40B4-BE49-F238E27FC236}">
                <a16:creationId xmlns:a16="http://schemas.microsoft.com/office/drawing/2014/main" id="{7F1140F5-2630-42CF-9DC7-499AEF063998}"/>
              </a:ext>
            </a:extLst>
          </p:cNvPr>
          <p:cNvSpPr>
            <a:spLocks noGrp="1"/>
          </p:cNvSpPr>
          <p:nvPr/>
        </p:nvSpPr>
        <p:spPr>
          <a:xfrm>
            <a:off x="806958" y="1776094"/>
            <a:ext cx="5330396" cy="380000"/>
          </a:xfrm>
          <a:prstGeom prst="rect">
            <a:avLst/>
          </a:prstGeom>
        </p:spPr>
        <p:txBody>
          <a:bodyPr wrap="square" anchor="t">
            <a:noAutofit/>
          </a:bodyPr>
          <a:lstStyle/>
          <a:p>
            <a:r>
              <a:rPr lang="en-US" sz="1400">
                <a:solidFill>
                  <a:srgbClr val="E9EDF3"/>
                </a:solidFill>
              </a:rPr>
              <a:t>Governance, infrastructure, and support make every layer dependable</a:t>
            </a:r>
            <a:r>
              <a:rPr sz="1400">
                <a:solidFill>
                  <a:srgbClr val="E9EDF3"/>
                </a:solidFill>
              </a:rPr>
              <a:t>.</a:t>
            </a:r>
          </a:p>
        </p:txBody>
      </p:sp>
      <p:sp>
        <p:nvSpPr>
          <p:cNvPr id="3" name="Spine Panel">
            <a:extLst>
              <a:ext uri="{FF2B5EF4-FFF2-40B4-BE49-F238E27FC236}">
                <a16:creationId xmlns:a16="http://schemas.microsoft.com/office/drawing/2014/main" id="{148BDBED-4E14-753B-4C07-DCDB66B15443}"/>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4" name="Spine Line">
            <a:extLst>
              <a:ext uri="{FF2B5EF4-FFF2-40B4-BE49-F238E27FC236}">
                <a16:creationId xmlns:a16="http://schemas.microsoft.com/office/drawing/2014/main" id="{2BA02F68-224C-AA4E-4B25-1D635E755900}"/>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39" name="Spine flower on">
            <a:hlinkClick r:id="rId4" action="ppaction://hlinksldjump"/>
          </p:cNvPr>
          <p:cNvPicPr>
            <a:picLocks noChangeAspect="1"/>
          </p:cNvPicPr>
          <p:nvPr/>
        </p:nvPicPr>
        <p:blipFill>
          <a:blip r:embed="rId5"/>
          <a:stretch>
            <a:fillRect/>
          </a:stretch>
        </p:blipFill>
        <p:spPr>
          <a:xfrm>
            <a:off x="11087696" y="1741500"/>
            <a:ext cx="850000" cy="850000"/>
          </a:xfrm>
          <a:prstGeom prst="rect">
            <a:avLst/>
          </a:prstGeom>
        </p:spPr>
      </p:pic>
      <p:pic>
        <p:nvPicPr>
          <p:cNvPr id="340" name="Spine star on">
            <a:hlinkClick r:id="rId6" action="ppaction://hlinksldjump"/>
          </p:cNvPr>
          <p:cNvPicPr>
            <a:picLocks noChangeAspect="1"/>
          </p:cNvPicPr>
          <p:nvPr/>
        </p:nvPicPr>
        <p:blipFill>
          <a:blip r:embed="rId7"/>
          <a:stretch>
            <a:fillRect/>
          </a:stretch>
        </p:blipFill>
        <p:spPr>
          <a:xfrm>
            <a:off x="11087500" y="533608"/>
            <a:ext cx="850392" cy="850392"/>
          </a:xfrm>
          <a:prstGeom prst="rect">
            <a:avLst/>
          </a:prstGeom>
        </p:spPr>
      </p:pic>
      <p:pic>
        <p:nvPicPr>
          <p:cNvPr id="341" name="Spine flow on">
            <a:hlinkClick r:id="rId8" action="ppaction://hlinksldjump"/>
          </p:cNvPr>
          <p:cNvPicPr>
            <a:picLocks noChangeAspect="1"/>
          </p:cNvPicPr>
          <p:nvPr/>
        </p:nvPicPr>
        <p:blipFill>
          <a:blip r:embed="rId9"/>
          <a:stretch>
            <a:fillRect/>
          </a:stretch>
        </p:blipFill>
        <p:spPr>
          <a:xfrm>
            <a:off x="11087696" y="2949000"/>
            <a:ext cx="850000" cy="850000"/>
          </a:xfrm>
          <a:prstGeom prst="rect">
            <a:avLst/>
          </a:prstGeom>
        </p:spPr>
      </p:pic>
      <p:pic>
        <p:nvPicPr>
          <p:cNvPr id="342" name="Spine pillar on">
            <a:hlinkClick r:id="rId10" action="ppaction://hlinksldjump"/>
          </p:cNvPr>
          <p:cNvPicPr>
            <a:picLocks noChangeAspect="1"/>
          </p:cNvPicPr>
          <p:nvPr/>
        </p:nvPicPr>
        <p:blipFill>
          <a:blip r:embed="rId11"/>
          <a:stretch>
            <a:fillRect/>
          </a:stretch>
        </p:blipFill>
        <p:spPr>
          <a:xfrm>
            <a:off x="11087696" y="4156500"/>
            <a:ext cx="850000" cy="850000"/>
          </a:xfrm>
          <a:prstGeom prst="rect">
            <a:avLst/>
          </a:prstGeom>
        </p:spPr>
      </p:pic>
      <p:pic>
        <p:nvPicPr>
          <p:cNvPr id="343" name="Spine bulb on">
            <a:hlinkClick r:id="rId12" action="ppaction://hlinksldjump"/>
          </p:cNvPr>
          <p:cNvPicPr>
            <a:picLocks noChangeAspect="1"/>
          </p:cNvPicPr>
          <p:nvPr/>
        </p:nvPicPr>
        <p:blipFill>
          <a:blip r:embed="rId13"/>
          <a:stretch>
            <a:fillRect/>
          </a:stretch>
        </p:blipFill>
        <p:spPr>
          <a:xfrm>
            <a:off x="11087696" y="5364000"/>
            <a:ext cx="850000" cy="850000"/>
          </a:xfrm>
          <a:prstGeom prst="rect">
            <a:avLst/>
          </a:prstGeom>
        </p:spPr>
      </p:pic>
      <p:sp>
        <p:nvSpPr>
          <p:cNvPr id="2" name="TextBox 1">
            <a:extLst>
              <a:ext uri="{FF2B5EF4-FFF2-40B4-BE49-F238E27FC236}">
                <a16:creationId xmlns:a16="http://schemas.microsoft.com/office/drawing/2014/main" id="{4507ADDD-4D77-36D6-F927-144DC1D0FC11}"/>
              </a:ext>
            </a:extLst>
          </p:cNvPr>
          <p:cNvSpPr txBox="1"/>
          <p:nvPr/>
        </p:nvSpPr>
        <p:spPr>
          <a:xfrm>
            <a:off x="605790" y="5175196"/>
            <a:ext cx="4992608" cy="997004"/>
          </a:xfrm>
          <a:prstGeom prst="rect">
            <a:avLst/>
          </a:prstGeom>
          <a:noFill/>
          <a:effectLst>
            <a:glow rad="127000">
              <a:srgbClr val="0A0A0A">
                <a:alpha val="25882"/>
              </a:srgbClr>
            </a:glow>
          </a:effectLst>
        </p:spPr>
        <p:txBody>
          <a:bodyPr wrap="square" lIns="45720" tIns="18288" rIns="45720" bIns="18288" rtlCol="0">
            <a:spAutoFit/>
          </a:bodyPr>
          <a:lstStyle/>
          <a:p>
            <a:pPr>
              <a:lnSpc>
                <a:spcPct val="135000"/>
              </a:lnSpc>
            </a:pPr>
            <a:r>
              <a:rPr lang="en-US" sz="240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AI can rise only as far</a:t>
            </a:r>
            <a:br>
              <a:rPr lang="en-US" sz="240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br>
            <a:r>
              <a:rPr lang="en-US" sz="240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as the foundations beneath it hold.</a:t>
            </a:r>
          </a:p>
        </p:txBody>
      </p:sp>
      <p:sp>
        <p:nvSpPr>
          <p:cNvPr id="345" name="Sub line"/>
          <p:cNvSpPr>
            <a:spLocks/>
          </p:cNvSpPr>
          <p:nvPr/>
        </p:nvSpPr>
        <p:spPr>
          <a:xfrm>
            <a:off x="806958" y="2197144"/>
            <a:ext cx="4300000" cy="240000"/>
          </a:xfrm>
          <a:prstGeom prst="rect">
            <a:avLst/>
          </a:prstGeom>
          <a:noFill/>
        </p:spPr>
        <p:txBody>
          <a:bodyPr wrap="square" lIns="0" tIns="0" rIns="0" bIns="0" anchor="t"/>
          <a:lstStyle/>
          <a:p>
            <a:pPr>
              <a:buNone/>
            </a:pPr>
            <a:r>
              <a:rPr lang="en-US" sz="1150" i="1">
                <a:solidFill>
                  <a:srgbClr val="E4C79A"/>
                </a:solidFill>
              </a:rPr>
              <a:t> PI-OCT26 SD #1  ·  TC2612 ·  5 FEATURES (3 SDD) </a:t>
            </a:r>
          </a:p>
        </p:txBody>
      </p:sp>
    </p:spTree>
    <p:extLst>
      <p:ext uri="{BB962C8B-B14F-4D97-AF65-F5344CB8AC3E}">
        <p14:creationId xmlns:p14="http://schemas.microsoft.com/office/powerpoint/2010/main" val="1216645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ackground - VIs"/>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59EDF14C-FD4A-479E-9796-AD3B7AE5129A}"/>
              </a:ext>
            </a:extLst>
          </p:cNvPr>
          <p:cNvSpPr>
            <a:spLocks noGrp="1" noRot="1" noMove="1" noResize="1" noEditPoints="1" noAdjustHandles="1" noChangeArrowheads="1" noChangeShapeType="1"/>
          </p:cNvSpPr>
          <p:nvPr/>
        </p:nvSpPr>
        <p:spPr>
          <a:xfrm>
            <a:off x="514350" y="723900"/>
            <a:ext cx="5429250" cy="1952625"/>
          </a:xfrm>
          <a:prstGeom prst="roundRect">
            <a:avLst>
              <a:gd name="adj" fmla="val 3902"/>
            </a:avLst>
          </a:prstGeom>
          <a:solidFill>
            <a:srgbClr val="685017"/>
          </a:solidFill>
          <a:ln w="19050">
            <a:solidFill>
              <a:srgbClr val="CEA546">
                <a:alpha val="92000"/>
              </a:srgbClr>
            </a:solidFill>
            <a:prstDash val="solid"/>
          </a:ln>
        </p:spPr>
        <p:txBody>
          <a:bodyPr/>
          <a:lstStyle/>
          <a:p>
            <a:endParaRPr lang="en-US"/>
          </a:p>
        </p:txBody>
      </p:sp>
      <p:sp>
        <p:nvSpPr>
          <p:cNvPr id="940" name="TB Accent">
            <a:extLst>
              <a:ext uri="{FF2B5EF4-FFF2-40B4-BE49-F238E27FC236}">
                <a16:creationId xmlns:a16="http://schemas.microsoft.com/office/drawing/2014/main" id="{F0B7E5C4-BD5A-4647-9FE0-B3E3DC416614}"/>
              </a:ext>
            </a:extLst>
          </p:cNvPr>
          <p:cNvSpPr/>
          <p:nvPr/>
        </p:nvSpPr>
        <p:spPr>
          <a:xfrm>
            <a:off x="605790" y="952500"/>
            <a:ext cx="64008" cy="1495425"/>
          </a:xfrm>
          <a:prstGeom prst="roundRect">
            <a:avLst>
              <a:gd name="adj" fmla="val 50000"/>
            </a:avLst>
          </a:prstGeom>
          <a:solidFill>
            <a:srgbClr val="CEA546"/>
          </a:solidFill>
          <a:ln>
            <a:noFill/>
          </a:ln>
        </p:spPr>
        <p:txBody>
          <a:bodyPr/>
          <a:lstStyle/>
          <a:p>
            <a:endParaRPr/>
          </a:p>
        </p:txBody>
      </p:sp>
      <p:sp>
        <p:nvSpPr>
          <p:cNvPr id="3" name="Breadcrumb">
            <a:extLst>
              <a:ext uri="{FF2B5EF4-FFF2-40B4-BE49-F238E27FC236}">
                <a16:creationId xmlns:a16="http://schemas.microsoft.com/office/drawing/2014/main" id="{4C551789-9829-4B6B-BA21-52D250A2CA6E}"/>
              </a:ext>
            </a:extLst>
          </p:cNvPr>
          <p:cNvSpPr>
            <a:spLocks noGrp="1"/>
          </p:cNvSpPr>
          <p:nvPr/>
        </p:nvSpPr>
        <p:spPr>
          <a:xfrm>
            <a:off x="744875" y="962025"/>
            <a:ext cx="4857750" cy="228600"/>
          </a:xfrm>
          <a:prstGeom prst="rect">
            <a:avLst/>
          </a:prstGeom>
          <a:noFill/>
          <a:ln w="0">
            <a:noFill/>
            <a:prstDash val="solid"/>
          </a:ln>
        </p:spPr>
        <p:txBody>
          <a:bodyPr/>
          <a:lstStyle/>
          <a:p>
            <a:pPr>
              <a:defRPr sz="1050" b="1">
                <a:solidFill>
                  <a:srgbClr val="FFE9B4"/>
                </a:solidFill>
              </a:defRPr>
            </a:pPr>
            <a:r>
              <a:rPr lang="en-US" sz="1050" b="1">
                <a:solidFill>
                  <a:srgbClr val="FFE9B4"/>
                </a:solidFill>
              </a:rPr>
              <a:t>TCM PROGRAM  ›  ENABLEMENT ART</a:t>
            </a:r>
          </a:p>
        </p:txBody>
      </p:sp>
      <p:sp>
        <p:nvSpPr>
          <p:cNvPr id="4" name="Title">
            <a:extLst>
              <a:ext uri="{FF2B5EF4-FFF2-40B4-BE49-F238E27FC236}">
                <a16:creationId xmlns:a16="http://schemas.microsoft.com/office/drawing/2014/main" id="{C9A819AF-DB88-48F8-B774-3D70A466EE83}"/>
              </a:ext>
            </a:extLst>
          </p:cNvPr>
          <p:cNvSpPr>
            <a:spLocks noGrp="1"/>
          </p:cNvSpPr>
          <p:nvPr/>
        </p:nvSpPr>
        <p:spPr>
          <a:xfrm>
            <a:off x="744875" y="1388981"/>
            <a:ext cx="4857750" cy="476250"/>
          </a:xfrm>
          <a:prstGeom prst="rect">
            <a:avLst/>
          </a:prstGeom>
          <a:noFill/>
          <a:ln w="0">
            <a:noFill/>
            <a:prstDash val="solid"/>
          </a:ln>
        </p:spPr>
        <p:txBody>
          <a:bodyPr/>
          <a:lstStyle/>
          <a:p>
            <a:pPr>
              <a:defRPr sz="2175" b="1">
                <a:solidFill>
                  <a:srgbClr val="FFFFFF"/>
                </a:solidFill>
              </a:defRPr>
            </a:pPr>
            <a:r>
              <a:rPr lang="en-US" sz="2175" b="1" dirty="0">
                <a:solidFill>
                  <a:srgbClr val="FFFFFF"/>
                </a:solidFill>
              </a:rPr>
              <a:t>TEAM VISUALIZATION</a:t>
            </a:r>
            <a:endParaRPr sz="2175" b="1" dirty="0">
              <a:solidFill>
                <a:srgbClr val="FFFFFF"/>
              </a:solidFill>
            </a:endParaRPr>
          </a:p>
        </p:txBody>
      </p:sp>
      <p:sp>
        <p:nvSpPr>
          <p:cNvPr id="5" name="Descriptor">
            <a:extLst>
              <a:ext uri="{FF2B5EF4-FFF2-40B4-BE49-F238E27FC236}">
                <a16:creationId xmlns:a16="http://schemas.microsoft.com/office/drawing/2014/main" id="{F02C6296-0CF4-4627-A0EA-12623828C1DF}"/>
              </a:ext>
            </a:extLst>
          </p:cNvPr>
          <p:cNvSpPr>
            <a:spLocks noGrp="1"/>
          </p:cNvSpPr>
          <p:nvPr/>
        </p:nvSpPr>
        <p:spPr>
          <a:xfrm>
            <a:off x="744875" y="2063588"/>
            <a:ext cx="4810125" cy="428625"/>
          </a:xfrm>
          <a:prstGeom prst="rect">
            <a:avLst/>
          </a:prstGeom>
          <a:noFill/>
          <a:ln w="0">
            <a:noFill/>
            <a:prstDash val="solid"/>
          </a:ln>
        </p:spPr>
        <p:txBody>
          <a:bodyPr/>
          <a:lstStyle/>
          <a:p>
            <a:pPr>
              <a:defRPr sz="1350" i="1">
                <a:solidFill>
                  <a:srgbClr val="FFF4DC"/>
                </a:solidFill>
              </a:defRPr>
            </a:pPr>
            <a:r>
              <a:rPr lang="en-US" sz="1350" i="1" dirty="0">
                <a:solidFill>
                  <a:srgbClr val="FFF4DC"/>
                </a:solidFill>
              </a:rPr>
              <a:t>Visualization tooling, clarity &amp; decision support</a:t>
            </a:r>
          </a:p>
        </p:txBody>
      </p:sp>
      <p:sp>
        <p:nvSpPr>
          <p:cNvPr id="950" name="Leadership Card"/>
          <p:cNvSpPr/>
          <p:nvPr/>
        </p:nvSpPr>
        <p:spPr>
          <a:xfrm>
            <a:off x="514350" y="2820000"/>
            <a:ext cx="3990000" cy="3450000"/>
          </a:xfrm>
          <a:prstGeom prst="roundRect">
            <a:avLst>
              <a:gd name="adj" fmla="val 5500"/>
            </a:avLst>
          </a:prstGeom>
          <a:solidFill>
            <a:srgbClr val="2E2511">
              <a:alpha val="82000"/>
            </a:srgbClr>
          </a:solidFill>
          <a:ln w="12700">
            <a:solidFill>
              <a:srgbClr val="CEA54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CEA54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CEA54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E4CE9A"/>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a:solidFill>
                  <a:srgbClr val="CEA546"/>
                </a:solidFill>
              </a:rPr>
              <a:t>PROJECT · MFE_TCM_VIS_ENABLEMENT</a:t>
            </a:r>
          </a:p>
          <a:p>
            <a:pPr marL="0" indent="0">
              <a:spcBef>
                <a:spcPts val="600"/>
              </a:spcBef>
              <a:buNone/>
            </a:pPr>
            <a:r>
              <a:rPr lang="en-US" sz="1150">
                <a:solidFill>
                  <a:srgbClr val="E4CE9A"/>
                </a:solidFill>
              </a:rPr>
              <a:t>Lean-Agile Leader</a:t>
            </a:r>
            <a:br>
              <a:rPr lang="en-US" sz="600"/>
            </a:br>
            <a:r>
              <a:rPr lang="en-US" sz="1350" b="1">
                <a:solidFill>
                  <a:srgbClr val="FFFFFF"/>
                </a:solidFill>
              </a:rPr>
              <a:t>Rinkal Modi</a:t>
            </a:r>
          </a:p>
          <a:p>
            <a:pPr marL="0" indent="0">
              <a:spcBef>
                <a:spcPts val="600"/>
              </a:spcBef>
              <a:buNone/>
            </a:pPr>
            <a:r>
              <a:rPr lang="en-US" sz="1150">
                <a:solidFill>
                  <a:srgbClr val="E4CE9A"/>
                </a:solidFill>
              </a:rPr>
              <a:t>Product Owner</a:t>
            </a:r>
            <a:br>
              <a:rPr lang="en-US" sz="600"/>
            </a:br>
            <a:r>
              <a:rPr lang="en-US" sz="1350" b="1">
                <a:solidFill>
                  <a:srgbClr val="FFFFFF"/>
                </a:solidFill>
              </a:rPr>
              <a:t>Sivan Freud</a:t>
            </a:r>
          </a:p>
          <a:p>
            <a:pPr marL="0" indent="0">
              <a:spcBef>
                <a:spcPts val="600"/>
              </a:spcBef>
              <a:buNone/>
            </a:pPr>
            <a:r>
              <a:rPr lang="en-US" sz="1150">
                <a:solidFill>
                  <a:srgbClr val="E4CE9A"/>
                </a:solidFill>
              </a:rPr>
              <a:t>Scrum Master</a:t>
            </a:r>
            <a:br>
              <a:rPr lang="en-US" sz="600"/>
            </a:br>
            <a:r>
              <a:rPr lang="en-US" sz="1350" b="1">
                <a:solidFill>
                  <a:srgbClr val="FFFFFF"/>
                </a:solidFill>
              </a:rPr>
              <a:t>Priyesh Diukar</a:t>
            </a:r>
          </a:p>
        </p:txBody>
      </p:sp>
      <p:sp>
        <p:nvSpPr>
          <p:cNvPr id="955" name="Ownership Card"/>
          <p:cNvSpPr/>
          <p:nvPr/>
        </p:nvSpPr>
        <p:spPr>
          <a:xfrm>
            <a:off x="4704350" y="2820000"/>
            <a:ext cx="5915650" cy="3450000"/>
          </a:xfrm>
          <a:prstGeom prst="roundRect">
            <a:avLst>
              <a:gd name="adj" fmla="val 5500"/>
            </a:avLst>
          </a:prstGeom>
          <a:solidFill>
            <a:srgbClr val="2E2511">
              <a:alpha val="82000"/>
            </a:srgbClr>
          </a:solidFill>
          <a:ln w="12700">
            <a:solidFill>
              <a:srgbClr val="CEA54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CEA54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CEA54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E4CE9A"/>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CEA546"/>
                </a:solidFill>
              </a:rPr>
              <a:t>▪  </a:t>
            </a:r>
            <a:r>
              <a:rPr lang="en-US" sz="1350" dirty="0">
                <a:solidFill>
                  <a:srgbClr val="F0F8FA"/>
                </a:solidFill>
                <a:latin typeface="Segoe UI"/>
                <a:cs typeface="Segoe UI"/>
              </a:rPr>
              <a:t>V3D Visualization rendering enablement </a:t>
            </a:r>
          </a:p>
          <a:p>
            <a:pPr marL="228600" indent="-228600">
              <a:spcBef>
                <a:spcPts val="200"/>
              </a:spcBef>
            </a:pPr>
            <a:r>
              <a:rPr lang="en-US" sz="1350" dirty="0">
                <a:solidFill>
                  <a:srgbClr val="CEA546"/>
                </a:solidFill>
              </a:rPr>
              <a:t>▪  </a:t>
            </a:r>
            <a:r>
              <a:rPr lang="en-US" sz="1350" dirty="0">
                <a:solidFill>
                  <a:srgbClr val="F0F8FA"/>
                </a:solidFill>
                <a:latin typeface="Segoe UI"/>
                <a:cs typeface="Segoe UI"/>
              </a:rPr>
              <a:t>Graphic microservices</a:t>
            </a:r>
          </a:p>
          <a:p>
            <a:pPr marL="228600" indent="-228600">
              <a:spcBef>
                <a:spcPts val="200"/>
              </a:spcBef>
              <a:buNone/>
            </a:pPr>
            <a:endParaRPr lang="en-US" sz="1350" dirty="0">
              <a:solidFill>
                <a:srgbClr val="F0F8FA"/>
              </a:solidFill>
              <a:latin typeface="Segoe UI"/>
              <a:cs typeface="Segoe UI"/>
            </a:endParaRPr>
          </a:p>
        </p:txBody>
      </p:sp>
      <p:grpSp>
        <p:nvGrpSpPr>
          <p:cNvPr id="6" name="Vertical Spiine - VIs">
            <a:extLst>
              <a:ext uri="{FF2B5EF4-FFF2-40B4-BE49-F238E27FC236}">
                <a16:creationId xmlns:a16="http://schemas.microsoft.com/office/drawing/2014/main" id="{DC70DD96-0736-F20E-37F4-1F5694618CB4}"/>
              </a:ext>
            </a:extLst>
          </p:cNvPr>
          <p:cNvGrpSpPr>
            <a:grpSpLocks noGrp="1" noUngrp="1" noRot="1" noMove="1" noResize="1"/>
          </p:cNvGrpSpPr>
          <p:nvPr/>
        </p:nvGrpSpPr>
        <p:grpSpPr>
          <a:xfrm>
            <a:off x="11087500" y="440000"/>
            <a:ext cx="850392" cy="5978000"/>
            <a:chOff x="11087500" y="440000"/>
            <a:chExt cx="850392" cy="5978000"/>
          </a:xfrm>
        </p:grpSpPr>
        <p:sp>
          <p:nvSpPr>
            <p:cNvPr id="7" name="Spine Panel">
              <a:extLst>
                <a:ext uri="{FF2B5EF4-FFF2-40B4-BE49-F238E27FC236}">
                  <a16:creationId xmlns:a16="http://schemas.microsoft.com/office/drawing/2014/main" id="{6129A95D-004A-D44D-0AE1-154BD9CA8B5F}"/>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8" name="Spine Line">
              <a:extLst>
                <a:ext uri="{FF2B5EF4-FFF2-40B4-BE49-F238E27FC236}">
                  <a16:creationId xmlns:a16="http://schemas.microsoft.com/office/drawing/2014/main" id="{DA88CC0F-63EE-BEA2-840F-43A262C9F69A}"/>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9" name="Spine flower on">
              <a:hlinkClick r:id="rId4" action="ppaction://hlinksldjump"/>
              <a:extLst>
                <a:ext uri="{FF2B5EF4-FFF2-40B4-BE49-F238E27FC236}">
                  <a16:creationId xmlns:a16="http://schemas.microsoft.com/office/drawing/2014/main" id="{213344C0-8E07-AA6A-B924-ADAECECF8747}"/>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1087696" y="1741500"/>
              <a:ext cx="850000" cy="850000"/>
            </a:xfrm>
            <a:prstGeom prst="rect">
              <a:avLst/>
            </a:prstGeom>
          </p:spPr>
        </p:pic>
        <p:pic>
          <p:nvPicPr>
            <p:cNvPr id="11" name="Spine star on">
              <a:hlinkClick r:id="rId7" action="ppaction://hlinksldjump"/>
              <a:extLst>
                <a:ext uri="{FF2B5EF4-FFF2-40B4-BE49-F238E27FC236}">
                  <a16:creationId xmlns:a16="http://schemas.microsoft.com/office/drawing/2014/main" id="{AD5C3FE1-0A47-F2EA-DDC1-DBF9709C6497}"/>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11087500" y="533608"/>
              <a:ext cx="850392" cy="850392"/>
            </a:xfrm>
            <a:prstGeom prst="rect">
              <a:avLst/>
            </a:prstGeom>
          </p:spPr>
        </p:pic>
        <p:pic>
          <p:nvPicPr>
            <p:cNvPr id="12" name="Spine flow on">
              <a:hlinkClick r:id="rId10" action="ppaction://hlinksldjump"/>
              <a:extLst>
                <a:ext uri="{FF2B5EF4-FFF2-40B4-BE49-F238E27FC236}">
                  <a16:creationId xmlns:a16="http://schemas.microsoft.com/office/drawing/2014/main" id="{F4A0F592-1010-DF7C-7EC4-8E5C446B189E}"/>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Lst>
            </a:blip>
            <a:stretch>
              <a:fillRect/>
            </a:stretch>
          </p:blipFill>
          <p:spPr>
            <a:xfrm>
              <a:off x="11087696" y="2949000"/>
              <a:ext cx="850000" cy="850000"/>
            </a:xfrm>
            <a:prstGeom prst="rect">
              <a:avLst/>
            </a:prstGeom>
          </p:spPr>
        </p:pic>
        <p:pic>
          <p:nvPicPr>
            <p:cNvPr id="13" name="Spine pillar on">
              <a:hlinkClick r:id="rId13" action="ppaction://hlinksldjump"/>
              <a:extLst>
                <a:ext uri="{FF2B5EF4-FFF2-40B4-BE49-F238E27FC236}">
                  <a16:creationId xmlns:a16="http://schemas.microsoft.com/office/drawing/2014/main" id="{482FE497-91AC-7B5B-3658-A9F23963972B}"/>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25000"/>
                      </a14:imgEffect>
                    </a14:imgLayer>
                  </a14:imgProps>
                </a:ext>
              </a:extLst>
            </a:blip>
            <a:stretch>
              <a:fillRect/>
            </a:stretch>
          </p:blipFill>
          <p:spPr>
            <a:xfrm>
              <a:off x="11087696" y="41565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C2D7F7FD-54B5-5F9D-CD4E-60D8F0816E74}"/>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30000"/>
                      </a14:imgEffect>
                    </a14:imgLayer>
                  </a14:imgProps>
                </a:ext>
              </a:extLst>
            </a:blip>
            <a:stretch>
              <a:fillRect/>
            </a:stretch>
          </p:blipFill>
          <p:spPr>
            <a:xfrm>
              <a:off x="11087696" y="5364000"/>
              <a:ext cx="850000" cy="850000"/>
            </a:xfrm>
            <a:prstGeom prst="rect">
              <a:avLst/>
            </a:prstGeom>
          </p:spPr>
        </p:pic>
      </p:grpSp>
    </p:spTree>
    <p:extLst>
      <p:ext uri="{BB962C8B-B14F-4D97-AF65-F5344CB8AC3E}">
        <p14:creationId xmlns:p14="http://schemas.microsoft.com/office/powerpoint/2010/main" val="2862689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573D1B"/>
              </a:gs>
              <a:gs pos="55000">
                <a:srgbClr val="302210"/>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30000" b="45000"/>
          <a:stretch>
            <a:fillRect/>
          </a:stretch>
        </p:blipFill>
        <p:spPr>
          <a:xfrm>
            <a:off x="0" y="0"/>
            <a:ext cx="10950000" cy="1560000"/>
          </a:xfrm>
          <a:prstGeom prst="rect">
            <a:avLst/>
          </a:prstGeom>
        </p:spPr>
      </p:pic>
      <p:sp>
        <p:nvSpPr>
          <p:cNvPr id="22" name="Header scrim"/>
          <p:cNvSpPr>
            <a:spLocks noGrp="1" noRot="1" noMove="1" noResize="1" noEditPoints="1" noAdjustHandles="1" noChangeArrowheads="1" noChangeShapeType="1"/>
          </p:cNvSpPr>
          <p:nvPr/>
        </p:nvSpPr>
        <p:spPr>
          <a:xfrm>
            <a:off x="0" y="0"/>
            <a:ext cx="10950000" cy="1560000"/>
          </a:xfrm>
          <a:prstGeom prst="rect">
            <a:avLst/>
          </a:prstGeom>
          <a:gradFill>
            <a:gsLst>
              <a:gs pos="0">
                <a:srgbClr val="2E200D">
                  <a:alpha val="93000"/>
                </a:srgbClr>
              </a:gs>
              <a:gs pos="100000">
                <a:srgbClr val="2E200D">
                  <a:alpha val="42000"/>
                </a:srgbClr>
              </a:gs>
            </a:gsLst>
            <a:lin ang="0" scaled="0"/>
          </a:gradFill>
          <a:ln>
            <a:noFill/>
          </a:ln>
        </p:spPr>
        <p:txBody>
          <a:bodyPr/>
          <a:lstStyle/>
          <a:p>
            <a:endParaRPr/>
          </a:p>
        </p:txBody>
      </p:sp>
      <p:sp>
        <p:nvSpPr>
          <p:cNvPr id="23" name="Header divider"/>
          <p:cNvSpPr/>
          <p:nvPr/>
        </p:nvSpPr>
        <p:spPr>
          <a:xfrm>
            <a:off x="0" y="1550000"/>
            <a:ext cx="10950000" cy="10000"/>
          </a:xfrm>
          <a:prstGeom prst="rect">
            <a:avLst/>
          </a:prstGeom>
          <a:solidFill>
            <a:srgbClr val="CE9346"/>
          </a:solidFill>
          <a:ln>
            <a:noFill/>
          </a:ln>
        </p:spPr>
        <p:txBody>
          <a:bodyPr/>
          <a:lstStyle/>
          <a:p>
            <a:endParaRPr/>
          </a:p>
        </p:txBody>
      </p:sp>
      <p:sp>
        <p:nvSpPr>
          <p:cNvPr id="24" name="Eyebrow"/>
          <p:cNvSpPr/>
          <p:nvPr/>
        </p:nvSpPr>
        <p:spPr>
          <a:xfrm>
            <a:off x="560000" y="360000"/>
            <a:ext cx="8600000" cy="240000"/>
          </a:xfrm>
          <a:prstGeom prst="rect">
            <a:avLst/>
          </a:prstGeom>
          <a:noFill/>
        </p:spPr>
        <p:txBody>
          <a:bodyPr wrap="none" lIns="0" tIns="0" rIns="0" bIns="0" anchor="t"/>
          <a:lstStyle/>
          <a:p>
            <a:pPr>
              <a:buNone/>
            </a:pPr>
            <a:r>
              <a:rPr lang="en-US" sz="1050" b="1" spc="180">
                <a:solidFill>
                  <a:srgbClr val="CE9346"/>
                </a:solidFill>
              </a:rPr>
              <a:t>FEATURE INDEX  ·  PI-OCT26 — SD #1  ·  5 FEATURES  (3 SDD)</a:t>
            </a:r>
          </a:p>
        </p:txBody>
      </p:sp>
      <p:sp>
        <p:nvSpPr>
          <p:cNvPr id="25" name="Index title"/>
          <p:cNvSpPr/>
          <p:nvPr/>
        </p:nvSpPr>
        <p:spPr>
          <a:xfrm>
            <a:off x="548000" y="600000"/>
            <a:ext cx="9600000" cy="540000"/>
          </a:xfrm>
          <a:prstGeom prst="rect">
            <a:avLst/>
          </a:prstGeom>
          <a:noFill/>
        </p:spPr>
        <p:txBody>
          <a:bodyPr wrap="square" lIns="0" tIns="0" rIns="0" bIns="0" anchor="t"/>
          <a:lstStyle/>
          <a:p>
            <a:pPr>
              <a:buNone/>
            </a:pPr>
            <a:r>
              <a:rPr lang="en-US" sz="2800" b="1" dirty="0">
                <a:solidFill>
                  <a:srgbClr val="FFFFFF"/>
                </a:solidFill>
              </a:rPr>
              <a:t>Team Vis Enablement </a:t>
            </a:r>
            <a:r>
              <a:rPr sz="2800" b="1" dirty="0">
                <a:solidFill>
                  <a:srgbClr val="FFFFFF"/>
                </a:solidFill>
              </a:rPr>
              <a:t>— </a:t>
            </a:r>
            <a:r>
              <a:rPr lang="en-US" sz="2800" b="1" dirty="0">
                <a:solidFill>
                  <a:srgbClr val="FFFFFF"/>
                </a:solidFill>
              </a:rPr>
              <a:t>Feature Demos</a:t>
            </a:r>
            <a:endParaRPr sz="2800" b="1" dirty="0">
              <a:solidFill>
                <a:srgbClr val="FFFFFF"/>
              </a:solidFill>
            </a:endParaRPr>
          </a:p>
        </p:txBody>
      </p:sp>
      <p:sp>
        <p:nvSpPr>
          <p:cNvPr id="26" name="Sub line"/>
          <p:cNvSpPr/>
          <p:nvPr/>
        </p:nvSpPr>
        <p:spPr>
          <a:xfrm>
            <a:off x="480000" y="1154000"/>
            <a:ext cx="9600000" cy="240000"/>
          </a:xfrm>
          <a:prstGeom prst="rect">
            <a:avLst/>
          </a:prstGeom>
          <a:noFill/>
        </p:spPr>
        <p:txBody>
          <a:bodyPr wrap="square" lIns="0" tIns="0" rIns="0" bIns="0" anchor="t"/>
          <a:lstStyle/>
          <a:p>
            <a:pPr>
              <a:buNone/>
            </a:pPr>
            <a:r>
              <a:rPr lang="en-US" sz="1150" i="1" dirty="0">
                <a:solidFill>
                  <a:srgbClr val="F2E3CF"/>
                </a:solidFill>
              </a:rPr>
              <a:t>Enablement ART  ›  PI-OCT26 SD #1  · 3 FEATURES (3 </a:t>
            </a:r>
            <a:r>
              <a:rPr lang="en-US" sz="1150" i="1" dirty="0" err="1">
                <a:solidFill>
                  <a:srgbClr val="F2E3CF"/>
                </a:solidFill>
              </a:rPr>
              <a:t>SDD</a:t>
            </a:r>
            <a:r>
              <a:rPr lang="en-US" sz="1150" i="1" dirty="0">
                <a:solidFill>
                  <a:srgbClr val="F2E3CF"/>
                </a:solidFill>
              </a:rPr>
              <a:t>)</a:t>
            </a:r>
          </a:p>
        </p:txBody>
      </p:sp>
      <p:graphicFrame>
        <p:nvGraphicFramePr>
          <p:cNvPr id="40" name="Feature Index Table"/>
          <p:cNvGraphicFramePr/>
          <p:nvPr>
            <p:extLst>
              <p:ext uri="{D42A27DB-BD31-4B8C-83A1-F6EECF244321}">
                <p14:modId xmlns:p14="http://schemas.microsoft.com/office/powerpoint/2010/main" val="1720419608"/>
              </p:ext>
            </p:extLst>
          </p:nvPr>
        </p:nvGraphicFramePr>
        <p:xfrm>
          <a:off x="254304" y="1754000"/>
          <a:ext cx="10370000" cy="1872372"/>
        </p:xfrm>
        <a:graphic>
          <a:graphicData uri="http://schemas.openxmlformats.org/drawingml/2006/table">
            <a:tbl>
              <a:tblPr firstRow="1"/>
              <a:tblGrid>
                <a:gridCol w="1450000">
                  <a:extLst>
                    <a:ext uri="{9D8B030D-6E8A-4147-A177-3AD203B41FA5}">
                      <a16:colId xmlns:a16="http://schemas.microsoft.com/office/drawing/2014/main" val="20000"/>
                    </a:ext>
                  </a:extLst>
                </a:gridCol>
                <a:gridCol w="620000">
                  <a:extLst>
                    <a:ext uri="{9D8B030D-6E8A-4147-A177-3AD203B41FA5}">
                      <a16:colId xmlns:a16="http://schemas.microsoft.com/office/drawing/2014/main" val="20090"/>
                    </a:ext>
                  </a:extLst>
                </a:gridCol>
                <a:gridCol w="1600000">
                  <a:extLst>
                    <a:ext uri="{9D8B030D-6E8A-4147-A177-3AD203B41FA5}">
                      <a16:colId xmlns:a16="http://schemas.microsoft.com/office/drawing/2014/main" val="20001"/>
                    </a:ext>
                  </a:extLst>
                </a:gridCol>
                <a:gridCol w="3780000">
                  <a:extLst>
                    <a:ext uri="{9D8B030D-6E8A-4147-A177-3AD203B41FA5}">
                      <a16:colId xmlns:a16="http://schemas.microsoft.com/office/drawing/2014/main" val="20002"/>
                    </a:ext>
                  </a:extLst>
                </a:gridCol>
                <a:gridCol w="1220000">
                  <a:extLst>
                    <a:ext uri="{9D8B030D-6E8A-4147-A177-3AD203B41FA5}">
                      <a16:colId xmlns:a16="http://schemas.microsoft.com/office/drawing/2014/main" val="20003"/>
                    </a:ext>
                  </a:extLst>
                </a:gridCol>
                <a:gridCol w="1700000">
                  <a:extLst>
                    <a:ext uri="{9D8B030D-6E8A-4147-A177-3AD203B41FA5}">
                      <a16:colId xmlns:a16="http://schemas.microsoft.com/office/drawing/2014/main" val="20004"/>
                    </a:ext>
                  </a:extLst>
                </a:gridCol>
              </a:tblGrid>
              <a:tr h="392000">
                <a:tc>
                  <a:txBody>
                    <a:bodyPr/>
                    <a:lstStyle/>
                    <a:p>
                      <a:pPr algn="l"/>
                      <a:r>
                        <a:rPr sz="1000" b="1" spc="30">
                          <a:solidFill>
                            <a:srgbClr val="FFFFFF"/>
                          </a:solidFill>
                        </a:rPr>
                        <a:t>TEAM </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tc>
                  <a:txBody>
                    <a:bodyPr/>
                    <a:lstStyle/>
                    <a:p>
                      <a:pPr algn="ctr"/>
                      <a:r>
                        <a:rPr lang="en-US" sz="1000" b="1">
                          <a:solidFill>
                            <a:srgbClr val="FFFFFF"/>
                          </a:solidFill>
                        </a:rPr>
                        <a:t>SDD</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tc>
                  <a:txBody>
                    <a:bodyPr/>
                    <a:lstStyle/>
                    <a:p>
                      <a:pPr algn="l"/>
                      <a:r>
                        <a:rPr lang="en-US" sz="1000" b="1" spc="30">
                          <a:solidFill>
                            <a:srgbClr val="FFFFFF"/>
                          </a:solidFill>
                        </a:rPr>
                        <a:t>FEATURE ID</a:t>
                      </a:r>
                      <a:endParaRPr sz="1000" b="1" spc="30">
                        <a:solidFill>
                          <a:srgbClr val="FFFFFF"/>
                        </a:solidFill>
                      </a:endParaRPr>
                    </a:p>
                  </a:txBody>
                  <a:tcPr marL="72000" marR="54000" marT="32000" marB="32000" anchor="ctr">
                    <a:lnL w="6350" cap="flat" cmpd="sng" algn="ctr">
                      <a:solidFill>
                        <a:srgbClr val="CE9346">
                          <a:alpha val="82000"/>
                        </a:srgbClr>
                      </a:solidFill>
                      <a:prstDash val="solid"/>
                      <a:round/>
                      <a:headEnd type="none" w="med" len="med"/>
                      <a:tailEnd type="none" w="med" len="med"/>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tc>
                  <a:txBody>
                    <a:bodyPr/>
                    <a:lstStyle/>
                    <a:p>
                      <a:pPr algn="l"/>
                      <a:r>
                        <a:rPr sz="1000" b="1" spc="30">
                          <a:solidFill>
                            <a:srgbClr val="FFFFFF"/>
                          </a:solidFill>
                        </a:rPr>
                        <a:t>FEATURE NAME</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tc>
                  <a:txBody>
                    <a:bodyPr/>
                    <a:lstStyle/>
                    <a:p>
                      <a:pPr algn="ctr"/>
                      <a:r>
                        <a:rPr sz="1000" b="1" spc="30">
                          <a:solidFill>
                            <a:srgbClr val="FFFFFF"/>
                          </a:solidFill>
                        </a:rPr>
                        <a:t>TARGET RELEASE</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tc>
                  <a:txBody>
                    <a:bodyPr/>
                    <a:lstStyle/>
                    <a:p>
                      <a:pPr algn="l"/>
                      <a:r>
                        <a:rPr sz="1000" b="1" spc="30">
                          <a:solidFill>
                            <a:srgbClr val="FFFFFF"/>
                          </a:solidFill>
                        </a:rPr>
                        <a:t>WHO IT’S FOR</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CE9346">
                        <a:alpha val="92000"/>
                      </a:srgbClr>
                    </a:solidFill>
                  </a:tcPr>
                </a:tc>
                <a:extLst>
                  <a:ext uri="{0D108BD9-81ED-4DB2-BD59-A6C34878D82A}">
                    <a16:rowId xmlns:a16="http://schemas.microsoft.com/office/drawing/2014/main" val="10000"/>
                  </a:ext>
                </a:extLst>
              </a:tr>
              <a:tr h="529467">
                <a:tc>
                  <a:txBody>
                    <a:bodyPr/>
                    <a:lstStyle/>
                    <a:p>
                      <a:pPr algn="l"/>
                      <a:r>
                        <a:rPr lang="en-US" sz="1100" b="1" dirty="0">
                          <a:solidFill>
                            <a:srgbClr val="EBC18A"/>
                          </a:solidFill>
                        </a:rPr>
                        <a:t>Visualization</a:t>
                      </a:r>
                    </a:p>
                    <a:p>
                      <a:pPr algn="l"/>
                      <a:endParaRPr lang="en-US" sz="1100" b="1" dirty="0">
                        <a:solidFill>
                          <a:srgbClr val="EBC18A"/>
                        </a:solidFill>
                      </a:endParaRPr>
                    </a:p>
                  </a:txBody>
                  <a:tcPr marL="72000" marR="54000" marT="32000" marB="32000" anchor="ctr">
                    <a:lnL w="6350">
                      <a:solidFill>
                        <a:srgbClr val="CE9346">
                          <a:alpha val="82000"/>
                        </a:srgbClr>
                      </a:solidFill>
                    </a:lnL>
                    <a:lnR w="6350" cap="flat" cmpd="sng" algn="ctr">
                      <a:solidFill>
                        <a:srgbClr val="CE9346">
                          <a:alpha val="82000"/>
                        </a:srgbClr>
                      </a:solidFill>
                      <a:prstDash val="solid"/>
                      <a:round/>
                      <a:headEnd type="none" w="med" len="med"/>
                      <a:tailEnd type="none" w="med" len="med"/>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tc>
                  <a:txBody>
                    <a:bodyPr/>
                    <a:lstStyle/>
                    <a:p>
                      <a:pPr algn="ctr"/>
                      <a:r>
                        <a:rPr lang="en-US" sz="1050" b="1">
                          <a:solidFill>
                            <a:srgbClr val="F2E3CF"/>
                          </a:solidFill>
                        </a:rPr>
                        <a:t>SDD</a:t>
                      </a:r>
                    </a:p>
                  </a:txBody>
                  <a:tcPr marL="72000" marR="54000" marT="32000" marB="32000" anchor="ctr">
                    <a:lnL w="6350" cap="flat" cmpd="sng" algn="ctr">
                      <a:solidFill>
                        <a:srgbClr val="CE9346">
                          <a:alpha val="82000"/>
                        </a:srgbClr>
                      </a:solidFill>
                      <a:prstDash val="solid"/>
                      <a:round/>
                      <a:headEnd type="none" w="med" len="med"/>
                      <a:tailEnd type="none" w="med" len="med"/>
                    </a:lnL>
                    <a:lnR w="6350" cap="flat" cmpd="sng" algn="ctr">
                      <a:solidFill>
                        <a:srgbClr val="CE9346">
                          <a:alpha val="82000"/>
                        </a:srgbClr>
                      </a:solidFill>
                      <a:prstDash val="solid"/>
                      <a:round/>
                      <a:headEnd type="none" w="med" len="med"/>
                      <a:tailEnd type="none" w="med" len="med"/>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tc>
                  <a:txBody>
                    <a:bodyPr/>
                    <a:lstStyle/>
                    <a:p>
                      <a:pPr algn="l"/>
                      <a:r>
                        <a:rPr lang="en-US" sz="1100" u="sng">
                          <a:solidFill>
                            <a:srgbClr val="F5DBB8"/>
                          </a:solidFill>
                        </a:rPr>
                        <a:t>TCM-474547</a:t>
                      </a:r>
                    </a:p>
                  </a:txBody>
                  <a:tcPr marL="72000" marR="54000" marT="32000" marB="32000" anchor="ctr">
                    <a:lnL w="6350" cap="flat" cmpd="sng" algn="ctr">
                      <a:solidFill>
                        <a:srgbClr val="CE9346">
                          <a:alpha val="82000"/>
                        </a:srgbClr>
                      </a:solidFill>
                      <a:prstDash val="solid"/>
                      <a:round/>
                      <a:headEnd type="none" w="med" len="med"/>
                      <a:tailEnd type="none" w="med" len="med"/>
                    </a:lnL>
                    <a:lnR w="6350" cap="flat" cmpd="sng" algn="ctr">
                      <a:solidFill>
                        <a:srgbClr val="CE9346">
                          <a:alpha val="82000"/>
                        </a:srgbClr>
                      </a:solidFill>
                      <a:prstDash val="solid"/>
                      <a:round/>
                      <a:headEnd type="none" w="med" len="med"/>
                      <a:tailEnd type="none" w="med" len="med"/>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tc>
                  <a:txBody>
                    <a:bodyPr/>
                    <a:lstStyle/>
                    <a:p>
                      <a:pPr algn="l"/>
                      <a:r>
                        <a:rPr lang="en-US" sz="1100">
                          <a:solidFill>
                            <a:srgbClr val="F2E3CF"/>
                          </a:solidFill>
                        </a:rPr>
                        <a:t>Move &amp; Save Position — Single Viewer Alignment</a:t>
                      </a:r>
                    </a:p>
                  </a:txBody>
                  <a:tcPr marL="72000" marR="54000" marT="32000" marB="32000" anchor="ctr">
                    <a:lnL w="6350" cap="flat" cmpd="sng" algn="ctr">
                      <a:solidFill>
                        <a:srgbClr val="CE9346">
                          <a:alpha val="82000"/>
                        </a:srgbClr>
                      </a:solidFill>
                      <a:prstDash val="solid"/>
                      <a:round/>
                      <a:headEnd type="none" w="med" len="med"/>
                      <a:tailEnd type="none" w="med" len="med"/>
                    </a:lnL>
                    <a:lnR w="6350" cap="flat" cmpd="sng" algn="ctr">
                      <a:solidFill>
                        <a:srgbClr val="CE9346">
                          <a:alpha val="82000"/>
                        </a:srgbClr>
                      </a:solidFill>
                      <a:prstDash val="solid"/>
                      <a:round/>
                      <a:headEnd type="none" w="med" len="med"/>
                      <a:tailEnd type="none" w="med" len="med"/>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tc>
                  <a:txBody>
                    <a:bodyPr/>
                    <a:lstStyle/>
                    <a:p>
                      <a:pPr algn="ctr"/>
                      <a:r>
                        <a:rPr lang="en-US" sz="1100" b="1" dirty="0">
                          <a:solidFill>
                            <a:srgbClr val="F2E3CF"/>
                          </a:solidFill>
                        </a:rPr>
                        <a:t>TC2612</a:t>
                      </a:r>
                    </a:p>
                  </a:txBody>
                  <a:tcPr marL="72000" marR="54000" marT="32000" marB="32000" anchor="ctr">
                    <a:lnL w="6350" cap="flat" cmpd="sng" algn="ctr">
                      <a:solidFill>
                        <a:srgbClr val="CE9346">
                          <a:alpha val="82000"/>
                        </a:srgbClr>
                      </a:solidFill>
                      <a:prstDash val="solid"/>
                      <a:round/>
                      <a:headEnd type="none" w="med" len="med"/>
                      <a:tailEnd type="none" w="med" len="med"/>
                    </a:lnL>
                    <a:lnR w="6350" cap="flat" cmpd="sng" algn="ctr">
                      <a:solidFill>
                        <a:srgbClr val="CE9346">
                          <a:alpha val="82000"/>
                        </a:srgbClr>
                      </a:solidFill>
                      <a:prstDash val="solid"/>
                      <a:round/>
                      <a:headEnd type="none" w="med" len="med"/>
                      <a:tailEnd type="none" w="med" len="med"/>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tc>
                  <a:txBody>
                    <a:bodyPr/>
                    <a:lstStyle/>
                    <a:p>
                      <a:pPr algn="l"/>
                      <a:endParaRPr lang="en-US" sz="1100" dirty="0"/>
                    </a:p>
                  </a:txBody>
                  <a:tcPr marL="72000" marR="54000" marT="32000" marB="32000" anchor="ctr">
                    <a:lnL w="6350" cap="flat" cmpd="sng" algn="ctr">
                      <a:solidFill>
                        <a:srgbClr val="CE9346">
                          <a:alpha val="82000"/>
                        </a:srgbClr>
                      </a:solidFill>
                      <a:prstDash val="solid"/>
                      <a:round/>
                      <a:headEnd type="none" w="med" len="med"/>
                      <a:tailEnd type="none" w="med" len="med"/>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6B4616">
                        <a:alpha val="100000"/>
                      </a:srgbClr>
                    </a:solidFill>
                  </a:tcPr>
                </a:tc>
                <a:extLst>
                  <a:ext uri="{0D108BD9-81ED-4DB2-BD59-A6C34878D82A}">
                    <a16:rowId xmlns:a16="http://schemas.microsoft.com/office/drawing/2014/main" val="10002"/>
                  </a:ext>
                </a:extLst>
              </a:tr>
              <a:tr h="440266">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100" b="1" dirty="0">
                          <a:solidFill>
                            <a:srgbClr val="EBC18A"/>
                          </a:solidFill>
                        </a:rPr>
                        <a:t>Visualization</a:t>
                      </a:r>
                    </a:p>
                    <a:p>
                      <a:pPr algn="l"/>
                      <a:endParaRPr lang="en-US" sz="1100" dirty="0"/>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tc>
                  <a:txBody>
                    <a:bodyPr/>
                    <a:lstStyle/>
                    <a:p>
                      <a:pPr algn="ctr"/>
                      <a:r>
                        <a:rPr lang="en-US" sz="1050" b="1">
                          <a:solidFill>
                            <a:srgbClr val="F2E3CF"/>
                          </a:solidFill>
                        </a:rPr>
                        <a:t>SDD</a:t>
                      </a:r>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tc>
                  <a:txBody>
                    <a:bodyPr/>
                    <a:lstStyle/>
                    <a:p>
                      <a:pPr algn="l"/>
                      <a:r>
                        <a:rPr lang="en-US" sz="1100" u="sng" dirty="0">
                          <a:solidFill>
                            <a:srgbClr val="F5DBB8"/>
                          </a:solidFill>
                        </a:rPr>
                        <a:t>TCM-474107</a:t>
                      </a:r>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tc>
                  <a:txBody>
                    <a:bodyPr/>
                    <a:lstStyle/>
                    <a:p>
                      <a:pPr algn="l"/>
                      <a:r>
                        <a:rPr lang="en-US" sz="1100">
                          <a:solidFill>
                            <a:srgbClr val="F2E3CF"/>
                          </a:solidFill>
                        </a:rPr>
                        <a:t>Support Product Characteristics in the Viewer in Easy Plan</a:t>
                      </a:r>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tc>
                  <a:txBody>
                    <a:bodyPr/>
                    <a:lstStyle/>
                    <a:p>
                      <a:pPr algn="ctr"/>
                      <a:r>
                        <a:rPr lang="en-US" sz="1100" b="1">
                          <a:solidFill>
                            <a:srgbClr val="F2E3CF"/>
                          </a:solidFill>
                        </a:rPr>
                        <a:t>TC2612</a:t>
                      </a:r>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tc>
                  <a:txBody>
                    <a:bodyPr/>
                    <a:lstStyle/>
                    <a:p>
                      <a:pPr algn="l"/>
                      <a:endParaRPr lang="en-US" sz="1100"/>
                    </a:p>
                  </a:txBody>
                  <a:tcPr marL="72000" marR="54000" marT="32000" marB="32000" anchor="ctr">
                    <a:lnL w="6350">
                      <a:solidFill>
                        <a:srgbClr val="CE9346">
                          <a:alpha val="82000"/>
                        </a:srgbClr>
                      </a:solidFill>
                    </a:lnL>
                    <a:lnR w="6350">
                      <a:solidFill>
                        <a:srgbClr val="CE9346">
                          <a:alpha val="82000"/>
                        </a:srgbClr>
                      </a:solidFill>
                    </a:lnR>
                    <a:lnT w="6350" cap="flat" cmpd="sng" algn="ctr">
                      <a:solidFill>
                        <a:srgbClr val="CE9346">
                          <a:alpha val="82000"/>
                        </a:srgbClr>
                      </a:solidFill>
                      <a:prstDash val="solid"/>
                      <a:round/>
                      <a:headEnd type="none" w="med" len="med"/>
                      <a:tailEnd type="none" w="med" len="med"/>
                    </a:lnT>
                    <a:lnB w="6350">
                      <a:solidFill>
                        <a:srgbClr val="CE9346">
                          <a:alpha val="82000"/>
                        </a:srgbClr>
                      </a:solidFill>
                    </a:lnB>
                    <a:solidFill>
                      <a:srgbClr val="261806">
                        <a:alpha val="100000"/>
                      </a:srgbClr>
                    </a:solidFill>
                  </a:tcPr>
                </a:tc>
                <a:extLst>
                  <a:ext uri="{0D108BD9-81ED-4DB2-BD59-A6C34878D82A}">
                    <a16:rowId xmlns:a16="http://schemas.microsoft.com/office/drawing/2014/main" val="10003"/>
                  </a:ext>
                </a:extLst>
              </a:tr>
              <a:tr h="510639">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100" b="1" dirty="0">
                          <a:solidFill>
                            <a:srgbClr val="EBC18A"/>
                          </a:solidFill>
                        </a:rPr>
                        <a:t>Visualization</a:t>
                      </a:r>
                    </a:p>
                    <a:p>
                      <a:pPr algn="l"/>
                      <a:endParaRPr lang="en-US" sz="1100" dirty="0"/>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tc>
                  <a:txBody>
                    <a:bodyPr/>
                    <a:lstStyle/>
                    <a:p>
                      <a:pPr algn="ctr"/>
                      <a:r>
                        <a:rPr lang="en-US" sz="1050" b="1">
                          <a:solidFill>
                            <a:srgbClr val="F2E3CF"/>
                          </a:solidFill>
                        </a:rPr>
                        <a:t>SDD</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tc>
                  <a:txBody>
                    <a:bodyPr/>
                    <a:lstStyle/>
                    <a:p>
                      <a:pPr algn="l"/>
                      <a:r>
                        <a:rPr lang="en-US" sz="1100" u="sng">
                          <a:solidFill>
                            <a:srgbClr val="F5DBB8"/>
                          </a:solidFill>
                        </a:rPr>
                        <a:t>TCM-447533</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tc>
                  <a:txBody>
                    <a:bodyPr/>
                    <a:lstStyle/>
                    <a:p>
                      <a:pPr algn="l"/>
                      <a:r>
                        <a:rPr lang="en-US" sz="1100">
                          <a:solidFill>
                            <a:srgbClr val="F2E3CF"/>
                          </a:solidFill>
                        </a:rPr>
                        <a:t>Move parts to a Process location and Save</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tc>
                  <a:txBody>
                    <a:bodyPr/>
                    <a:lstStyle/>
                    <a:p>
                      <a:pPr algn="ctr"/>
                      <a:r>
                        <a:rPr lang="en-US" sz="1100" b="1" dirty="0">
                          <a:solidFill>
                            <a:srgbClr val="F2E3CF"/>
                          </a:solidFill>
                        </a:rPr>
                        <a:t>TC2612</a:t>
                      </a:r>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tc>
                  <a:txBody>
                    <a:bodyPr/>
                    <a:lstStyle/>
                    <a:p>
                      <a:pPr algn="l"/>
                      <a:endParaRPr lang="en-US" sz="1100" dirty="0"/>
                    </a:p>
                  </a:txBody>
                  <a:tcPr marL="72000" marR="54000" marT="32000" marB="32000" anchor="ctr">
                    <a:lnL w="6350">
                      <a:solidFill>
                        <a:srgbClr val="CE9346">
                          <a:alpha val="82000"/>
                        </a:srgbClr>
                      </a:solidFill>
                    </a:lnL>
                    <a:lnR w="6350">
                      <a:solidFill>
                        <a:srgbClr val="CE9346">
                          <a:alpha val="82000"/>
                        </a:srgbClr>
                      </a:solidFill>
                    </a:lnR>
                    <a:lnT w="6350">
                      <a:solidFill>
                        <a:srgbClr val="CE9346">
                          <a:alpha val="82000"/>
                        </a:srgbClr>
                      </a:solidFill>
                    </a:lnT>
                    <a:lnB w="6350">
                      <a:solidFill>
                        <a:srgbClr val="CE9346">
                          <a:alpha val="82000"/>
                        </a:srgbClr>
                      </a:solidFill>
                    </a:lnB>
                    <a:solidFill>
                      <a:srgbClr val="6B4616">
                        <a:alpha val="100000"/>
                      </a:srgbClr>
                    </a:solidFill>
                  </a:tcPr>
                </a:tc>
                <a:extLst>
                  <a:ext uri="{0D108BD9-81ED-4DB2-BD59-A6C34878D82A}">
                    <a16:rowId xmlns:a16="http://schemas.microsoft.com/office/drawing/2014/main" val="10004"/>
                  </a:ext>
                </a:extLst>
              </a:tr>
            </a:tbl>
          </a:graphicData>
        </a:graphic>
      </p:graphicFrame>
      <p:grpSp>
        <p:nvGrpSpPr>
          <p:cNvPr id="2" name="Vertical Spine - Pillars ON">
            <a:extLst>
              <a:ext uri="{FF2B5EF4-FFF2-40B4-BE49-F238E27FC236}">
                <a16:creationId xmlns:a16="http://schemas.microsoft.com/office/drawing/2014/main" id="{690590E8-14D5-9E8F-C716-A3AB77BCBCFC}"/>
              </a:ext>
            </a:extLst>
          </p:cNvPr>
          <p:cNvGrpSpPr>
            <a:grpSpLocks noGrp="1" noUngrp="1" noRot="1" noMove="1" noResize="1"/>
          </p:cNvGrpSpPr>
          <p:nvPr/>
        </p:nvGrpSpPr>
        <p:grpSpPr>
          <a:xfrm>
            <a:off x="11087500" y="440000"/>
            <a:ext cx="850392" cy="5978000"/>
            <a:chOff x="11087500" y="440000"/>
            <a:chExt cx="850392" cy="5978000"/>
          </a:xfrm>
        </p:grpSpPr>
        <p:sp>
          <p:nvSpPr>
            <p:cNvPr id="3" name="Spine Panel">
              <a:extLst>
                <a:ext uri="{FF2B5EF4-FFF2-40B4-BE49-F238E27FC236}">
                  <a16:creationId xmlns:a16="http://schemas.microsoft.com/office/drawing/2014/main" id="{18438A91-1A45-7CC8-B5F7-3805241E0788}"/>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4" name="Spine Line">
              <a:extLst>
                <a:ext uri="{FF2B5EF4-FFF2-40B4-BE49-F238E27FC236}">
                  <a16:creationId xmlns:a16="http://schemas.microsoft.com/office/drawing/2014/main" id="{373F702B-DC56-8898-FEC8-68F7052DD835}"/>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5" name="Spine flower on">
              <a:hlinkClick r:id="rId3" action="ppaction://hlinksldjump"/>
              <a:extLst>
                <a:ext uri="{FF2B5EF4-FFF2-40B4-BE49-F238E27FC236}">
                  <a16:creationId xmlns:a16="http://schemas.microsoft.com/office/drawing/2014/main" id="{EF760C56-67E4-DCF8-D8C6-1CEAEE1A2E23}"/>
                </a:ext>
              </a:extLst>
            </p:cNvPr>
            <p:cNvPicPr>
              <a:picLocks noGrp="1" noRot="1" noChangeAspec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30000"/>
                      </a14:imgEffect>
                    </a14:imgLayer>
                  </a14:imgProps>
                </a:ext>
              </a:extLst>
            </a:blip>
            <a:stretch>
              <a:fillRect/>
            </a:stretch>
          </p:blipFill>
          <p:spPr>
            <a:xfrm>
              <a:off x="11087696" y="1741500"/>
              <a:ext cx="850000" cy="850000"/>
            </a:xfrm>
            <a:prstGeom prst="rect">
              <a:avLst/>
            </a:prstGeom>
          </p:spPr>
        </p:pic>
        <p:pic>
          <p:nvPicPr>
            <p:cNvPr id="6" name="Spine star on">
              <a:hlinkClick r:id="rId6" action="ppaction://hlinksldjump"/>
              <a:extLst>
                <a:ext uri="{FF2B5EF4-FFF2-40B4-BE49-F238E27FC236}">
                  <a16:creationId xmlns:a16="http://schemas.microsoft.com/office/drawing/2014/main" id="{D88A3BF1-6C26-3413-6C24-50BEB3B50583}"/>
                </a:ext>
              </a:extLst>
            </p:cNvPr>
            <p:cNvPicPr>
              <a:picLocks noGrp="1" noRot="1" noChangeAspec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Lst>
            </a:blip>
            <a:stretch>
              <a:fillRect/>
            </a:stretch>
          </p:blipFill>
          <p:spPr>
            <a:xfrm>
              <a:off x="11087500" y="533608"/>
              <a:ext cx="850392" cy="850392"/>
            </a:xfrm>
            <a:prstGeom prst="rect">
              <a:avLst/>
            </a:prstGeom>
          </p:spPr>
        </p:pic>
        <p:pic>
          <p:nvPicPr>
            <p:cNvPr id="7" name="Spine flow on">
              <a:hlinkClick r:id="rId9" action="ppaction://hlinksldjump"/>
              <a:extLst>
                <a:ext uri="{FF2B5EF4-FFF2-40B4-BE49-F238E27FC236}">
                  <a16:creationId xmlns:a16="http://schemas.microsoft.com/office/drawing/2014/main" id="{8FFD79F0-3048-AC4D-8467-33A14E9A3753}"/>
                </a:ext>
              </a:extLst>
            </p:cNvPr>
            <p:cNvPicPr>
              <a:picLocks noGrp="1" noRot="1" noChangeAspec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40000"/>
                      </a14:imgEffect>
                    </a14:imgLayer>
                  </a14:imgProps>
                </a:ext>
              </a:extLst>
            </a:blip>
            <a:stretch>
              <a:fillRect/>
            </a:stretch>
          </p:blipFill>
          <p:spPr>
            <a:xfrm>
              <a:off x="11087696" y="2949000"/>
              <a:ext cx="850000" cy="850000"/>
            </a:xfrm>
            <a:prstGeom prst="rect">
              <a:avLst/>
            </a:prstGeom>
          </p:spPr>
        </p:pic>
        <p:pic>
          <p:nvPicPr>
            <p:cNvPr id="8" name="Spine pillar on">
              <a:hlinkClick r:id="rId12" action="ppaction://hlinksldjump"/>
              <a:extLst>
                <a:ext uri="{FF2B5EF4-FFF2-40B4-BE49-F238E27FC236}">
                  <a16:creationId xmlns:a16="http://schemas.microsoft.com/office/drawing/2014/main" id="{5EEB175A-6EAB-52EE-D81A-4F3B1F2C8653}"/>
                </a:ext>
              </a:extLst>
            </p:cNvPr>
            <p:cNvPicPr>
              <a:picLocks noGrp="1" noRot="1" noChangeAspec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25000"/>
                      </a14:imgEffect>
                    </a14:imgLayer>
                  </a14:imgProps>
                </a:ext>
              </a:extLst>
            </a:blip>
            <a:stretch>
              <a:fillRect/>
            </a:stretch>
          </p:blipFill>
          <p:spPr>
            <a:xfrm>
              <a:off x="11087696" y="4156500"/>
              <a:ext cx="850000" cy="850000"/>
            </a:xfrm>
            <a:prstGeom prst="rect">
              <a:avLst/>
            </a:prstGeom>
          </p:spPr>
        </p:pic>
        <p:pic>
          <p:nvPicPr>
            <p:cNvPr id="9" name="Spine bulb on">
              <a:hlinkClick r:id="rId15" action="ppaction://hlinksldjump"/>
              <a:extLst>
                <a:ext uri="{FF2B5EF4-FFF2-40B4-BE49-F238E27FC236}">
                  <a16:creationId xmlns:a16="http://schemas.microsoft.com/office/drawing/2014/main" id="{B92780BF-53AE-7020-562E-520B6E8EEE93}"/>
                </a:ext>
              </a:extLst>
            </p:cNvPr>
            <p:cNvPicPr>
              <a:picLocks noGrp="1" noRot="1" noChangeAspec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30000"/>
                      </a14:imgEffect>
                    </a14:imgLayer>
                  </a14:imgProps>
                </a:ext>
              </a:extLst>
            </a:blip>
            <a:stretch>
              <a:fillRect/>
            </a:stretch>
          </p:blipFill>
          <p:spPr>
            <a:xfrm>
              <a:off x="11087696" y="5364000"/>
              <a:ext cx="850000" cy="850000"/>
            </a:xfrm>
            <a:prstGeom prst="rect">
              <a:avLst/>
            </a:prstGeom>
          </p:spPr>
        </p:pic>
      </p:grpSp>
    </p:spTree>
    <p:extLst>
      <p:ext uri="{BB962C8B-B14F-4D97-AF65-F5344CB8AC3E}">
        <p14:creationId xmlns:p14="http://schemas.microsoft.com/office/powerpoint/2010/main" val="33363424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3E3215"/>
              </a:gs>
              <a:gs pos="55000">
                <a:srgbClr val="261E0D"/>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31B09">
                  <a:alpha val="93000"/>
                </a:srgbClr>
              </a:gs>
              <a:gs pos="100000">
                <a:srgbClr val="231B09">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CEA54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CE9A"/>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lang="en-US" sz="2800" b="1">
                <a:solidFill>
                  <a:srgbClr val="FFFFFF"/>
                </a:solidFill>
              </a:rPr>
              <a:t>Single Viewer</a:t>
            </a:r>
            <a:endParaRPr sz="2800" b="1">
              <a:solidFill>
                <a:srgbClr val="FFFFFF"/>
              </a:solidFill>
            </a:endParaRP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CBC"/>
                </a:solidFill>
              </a:rPr>
              <a:t>Team Visualization Enablement  ›  Enablement ART</a:t>
            </a:r>
          </a:p>
        </p:txBody>
      </p:sp>
      <p:sp>
        <p:nvSpPr>
          <p:cNvPr id="30" name="Polarion field"/>
          <p:cNvSpPr/>
          <p:nvPr/>
        </p:nvSpPr>
        <p:spPr>
          <a:xfrm>
            <a:off x="480000" y="1700000"/>
            <a:ext cx="610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1400" b="1" spc="120">
                <a:solidFill>
                  <a:srgbClr val="D0B168"/>
                </a:solidFill>
              </a:rPr>
              <a:t>TCM-471551 - Single 3D Viewer</a:t>
            </a:r>
          </a:p>
          <a:p>
            <a:pPr>
              <a:spcBef>
                <a:spcPts val="300"/>
              </a:spcBef>
              <a:buNone/>
            </a:pPr>
            <a:endParaRPr lang="en-US" sz="1200" u="sng">
              <a:solidFill>
                <a:srgbClr val="E4CE9A"/>
              </a:solidFill>
            </a:endParaRPr>
          </a:p>
        </p:txBody>
      </p:sp>
      <p:sp>
        <p:nvSpPr>
          <p:cNvPr id="32" name="Release field"/>
          <p:cNvSpPr/>
          <p:nvPr/>
        </p:nvSpPr>
        <p:spPr>
          <a:xfrm>
            <a:off x="6820000" y="1700000"/>
            <a:ext cx="403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D0B168"/>
                </a:solidFill>
              </a:rPr>
              <a:t>TARGET RELEASE(S)   </a:t>
            </a:r>
          </a:p>
          <a:p>
            <a:pPr>
              <a:spcBef>
                <a:spcPts val="300"/>
              </a:spcBef>
              <a:buNone/>
            </a:pPr>
            <a:r>
              <a:rPr lang="en-US" sz="1200">
                <a:solidFill>
                  <a:srgbClr val="E4CE9A"/>
                </a:solidFill>
              </a:rPr>
              <a:t>TC2612</a:t>
            </a:r>
          </a:p>
        </p:txBody>
      </p:sp>
      <p:sp>
        <p:nvSpPr>
          <p:cNvPr id="40" name="Takeaway what"/>
          <p:cNvSpPr/>
          <p:nvPr/>
        </p:nvSpPr>
        <p:spPr>
          <a:xfrm>
            <a:off x="480000"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A546"/>
                </a:solidFill>
              </a:rPr>
              <a:t>WHAT IS IT?</a:t>
            </a:r>
          </a:p>
          <a:p>
            <a:pPr>
              <a:lnSpc>
                <a:spcPct val="150000"/>
              </a:lnSpc>
              <a:spcBef>
                <a:spcPts val="700"/>
              </a:spcBef>
              <a:buNone/>
            </a:pPr>
            <a:r>
              <a:rPr lang="en-US" sz="1400" i="1">
                <a:solidFill>
                  <a:srgbClr val="D6CAC2"/>
                </a:solidFill>
              </a:rPr>
              <a:t>A discrete loading strategy for the 3D viewer that loads parts from either the assembly (Product) scope or the process scope — never both simultaneously — eliminating overlapping occurrences while preserving correct indication states across both trees.</a:t>
            </a:r>
          </a:p>
        </p:txBody>
      </p:sp>
      <p:sp>
        <p:nvSpPr>
          <p:cNvPr id="42" name="Takeaway why"/>
          <p:cNvSpPr/>
          <p:nvPr/>
        </p:nvSpPr>
        <p:spPr>
          <a:xfrm>
            <a:off x="4016666"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A546"/>
                </a:solidFill>
              </a:rPr>
              <a:t>WHY IT MATTERS</a:t>
            </a:r>
          </a:p>
          <a:p>
            <a:pPr>
              <a:lnSpc>
                <a:spcPct val="150000"/>
              </a:lnSpc>
              <a:spcBef>
                <a:spcPts val="700"/>
              </a:spcBef>
              <a:buNone/>
            </a:pPr>
            <a:r>
              <a:rPr lang="en-US" sz="1400" i="1">
                <a:solidFill>
                  <a:srgbClr val="D6D0C2"/>
                </a:solidFill>
              </a:rPr>
              <a:t>Allow one 3D Viewer to support multiple structures: BOM, BOP, BOE. And to handle specific structure data separately.</a:t>
            </a:r>
          </a:p>
          <a:p>
            <a:pPr>
              <a:lnSpc>
                <a:spcPct val="150000"/>
              </a:lnSpc>
              <a:spcBef>
                <a:spcPts val="700"/>
              </a:spcBef>
              <a:buNone/>
            </a:pPr>
            <a:r>
              <a:rPr lang="en-US" sz="1400" i="1">
                <a:solidFill>
                  <a:srgbClr val="D6D0C2"/>
                </a:solidFill>
              </a:rPr>
              <a:t>Removes duplicate loading of overlapping parts (BOM and BOP).</a:t>
            </a:r>
          </a:p>
          <a:p>
            <a:pPr>
              <a:lnSpc>
                <a:spcPct val="150000"/>
              </a:lnSpc>
              <a:spcBef>
                <a:spcPts val="700"/>
              </a:spcBef>
              <a:buNone/>
            </a:pPr>
            <a:r>
              <a:rPr lang="en-US" sz="1400" i="1">
                <a:solidFill>
                  <a:srgbClr val="D6D0C2"/>
                </a:solidFill>
              </a:rPr>
              <a:t>Precise object selection.</a:t>
            </a:r>
          </a:p>
          <a:p>
            <a:pPr>
              <a:lnSpc>
                <a:spcPct val="150000"/>
              </a:lnSpc>
              <a:spcBef>
                <a:spcPts val="700"/>
              </a:spcBef>
              <a:buNone/>
            </a:pPr>
            <a:r>
              <a:rPr lang="en-US" sz="1400" i="1">
                <a:solidFill>
                  <a:srgbClr val="D6D0C2"/>
                </a:solidFill>
              </a:rPr>
              <a:t>Improving viewer responsiveness</a:t>
            </a:r>
          </a:p>
        </p:txBody>
      </p:sp>
      <p:sp>
        <p:nvSpPr>
          <p:cNvPr id="44" name="Takeaway who"/>
          <p:cNvSpPr/>
          <p:nvPr/>
        </p:nvSpPr>
        <p:spPr>
          <a:xfrm>
            <a:off x="7553332"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A546"/>
                </a:solidFill>
              </a:rPr>
              <a:t>WHO IT’S FOR</a:t>
            </a:r>
          </a:p>
          <a:p>
            <a:pPr>
              <a:lnSpc>
                <a:spcPct val="150000"/>
              </a:lnSpc>
              <a:spcBef>
                <a:spcPts val="700"/>
              </a:spcBef>
              <a:buNone/>
            </a:pPr>
            <a:r>
              <a:rPr lang="en-US" sz="1200" i="1">
                <a:solidFill>
                  <a:srgbClr val="D6D0C2"/>
                </a:solidFill>
              </a:rPr>
              <a:t>Manufacturing and process engineers working in industries like automotive, aerospace, and discrete manufacturing (e.g., Ford, Boeing, etc.). Specifically designed for users who work simultaneously with both MBOM assembly structures and BOP process structures, where parts are consumed across multiple manufacturing operations and need to visualize, select, and manage these relationships efficiently in a 3D environment.</a:t>
            </a:r>
          </a:p>
        </p:txBody>
      </p:sp>
      <p:grpSp>
        <p:nvGrpSpPr>
          <p:cNvPr id="10" name="Vertical Spine - Flowers">
            <a:extLst>
              <a:ext uri="{FF2B5EF4-FFF2-40B4-BE49-F238E27FC236}">
                <a16:creationId xmlns:a16="http://schemas.microsoft.com/office/drawing/2014/main" id="{2979A584-6296-4505-BE8F-E5B3E679E1BC}"/>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B0D0E053-9CC3-40C7-8D63-0F87B451CBA0}"/>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DEDE19B9-8F75-4E78-9279-30DFCDC81B04}"/>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F90A46E5-6FD3-42CC-BFF4-34DC03F5CF5F}"/>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363F06BC-AFBA-4C5B-9DE5-BA277217DB9F}"/>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84EA4BC8-383F-4B3B-9386-A7CAE6E22700}"/>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CFFA8876-3116-4C99-AE0E-D7AD764882C7}"/>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33B73B1B-7D72-4DF0-8127-7DD30A122C95}"/>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7179335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58186-757F-5066-970E-5DEA301304FE}"/>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6D9CB2AE-1F2A-F037-0C16-46F54BE12071}"/>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E3215"/>
              </a:gs>
              <a:gs pos="55000">
                <a:srgbClr val="261E0D"/>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CD697758-781A-1DF7-649C-19B1411EFE59}"/>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DD6B408F-7279-8722-205A-462E4B6AE9E8}"/>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31B09">
                  <a:alpha val="93000"/>
                </a:srgbClr>
              </a:gs>
              <a:gs pos="100000">
                <a:srgbClr val="231B09">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BE76FB54-38BF-100F-8D54-8E9C45B8D6EA}"/>
              </a:ext>
            </a:extLst>
          </p:cNvPr>
          <p:cNvSpPr/>
          <p:nvPr/>
        </p:nvSpPr>
        <p:spPr>
          <a:xfrm>
            <a:off x="0" y="1551000"/>
            <a:ext cx="10950000" cy="9000"/>
          </a:xfrm>
          <a:prstGeom prst="rect">
            <a:avLst/>
          </a:prstGeom>
          <a:solidFill>
            <a:srgbClr val="CEA546">
              <a:alpha val="85000"/>
            </a:srgbClr>
          </a:solidFill>
          <a:ln>
            <a:noFill/>
          </a:ln>
        </p:spPr>
        <p:txBody>
          <a:bodyPr/>
          <a:lstStyle/>
          <a:p>
            <a:endParaRPr/>
          </a:p>
        </p:txBody>
      </p:sp>
      <p:sp>
        <p:nvSpPr>
          <p:cNvPr id="24" name="Eyebrow">
            <a:extLst>
              <a:ext uri="{FF2B5EF4-FFF2-40B4-BE49-F238E27FC236}">
                <a16:creationId xmlns:a16="http://schemas.microsoft.com/office/drawing/2014/main" id="{275EA82A-421D-6F96-8B2C-25813C07676F}"/>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CE9A"/>
                </a:solidFill>
              </a:rPr>
              <a:t>SYSTEM DEMO  ·  PI-OCT26 — SD #1</a:t>
            </a:r>
          </a:p>
        </p:txBody>
      </p:sp>
      <p:sp>
        <p:nvSpPr>
          <p:cNvPr id="25" name="Feature title">
            <a:extLst>
              <a:ext uri="{FF2B5EF4-FFF2-40B4-BE49-F238E27FC236}">
                <a16:creationId xmlns:a16="http://schemas.microsoft.com/office/drawing/2014/main" id="{F959E125-88D2-5864-4532-77CEC1D14970}"/>
              </a:ext>
            </a:extLst>
          </p:cNvPr>
          <p:cNvSpPr/>
          <p:nvPr/>
        </p:nvSpPr>
        <p:spPr>
          <a:xfrm>
            <a:off x="548000" y="600000"/>
            <a:ext cx="8600000" cy="540000"/>
          </a:xfrm>
          <a:prstGeom prst="rect">
            <a:avLst/>
          </a:prstGeom>
          <a:noFill/>
        </p:spPr>
        <p:txBody>
          <a:bodyPr wrap="square" lIns="0" tIns="0" rIns="0" bIns="0" anchor="t"/>
          <a:lstStyle/>
          <a:p>
            <a:pPr>
              <a:buNone/>
            </a:pPr>
            <a:r>
              <a:rPr lang="en-US" sz="2800" b="1">
                <a:solidFill>
                  <a:srgbClr val="FFFFFF"/>
                </a:solidFill>
              </a:rPr>
              <a:t>Move and save</a:t>
            </a:r>
            <a:endParaRPr sz="2800" b="1">
              <a:solidFill>
                <a:srgbClr val="FFFFFF"/>
              </a:solidFill>
            </a:endParaRPr>
          </a:p>
        </p:txBody>
      </p:sp>
      <p:sp>
        <p:nvSpPr>
          <p:cNvPr id="26" name="Team line">
            <a:extLst>
              <a:ext uri="{FF2B5EF4-FFF2-40B4-BE49-F238E27FC236}">
                <a16:creationId xmlns:a16="http://schemas.microsoft.com/office/drawing/2014/main" id="{132910D5-2E35-3C14-6F23-0A287800AF94}"/>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CBC"/>
                </a:solidFill>
              </a:rPr>
              <a:t>Team Visualization Enablement  ›  Enablement ART</a:t>
            </a:r>
          </a:p>
        </p:txBody>
      </p:sp>
      <p:sp>
        <p:nvSpPr>
          <p:cNvPr id="30" name="Polarion field">
            <a:extLst>
              <a:ext uri="{FF2B5EF4-FFF2-40B4-BE49-F238E27FC236}">
                <a16:creationId xmlns:a16="http://schemas.microsoft.com/office/drawing/2014/main" id="{329C430E-B340-6F6B-960C-3F809B27BEDC}"/>
              </a:ext>
            </a:extLst>
          </p:cNvPr>
          <p:cNvSpPr/>
          <p:nvPr/>
        </p:nvSpPr>
        <p:spPr>
          <a:xfrm>
            <a:off x="480000" y="1700000"/>
            <a:ext cx="610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29DAF672-A158-6FC1-8020-99CCB8102C0F}"/>
              </a:ext>
            </a:extLst>
          </p:cNvPr>
          <p:cNvSpPr/>
          <p:nvPr/>
        </p:nvSpPr>
        <p:spPr>
          <a:xfrm>
            <a:off x="630000" y="1700000"/>
            <a:ext cx="5840000" cy="560000"/>
          </a:xfrm>
          <a:prstGeom prst="rect">
            <a:avLst/>
          </a:prstGeom>
          <a:noFill/>
        </p:spPr>
        <p:txBody>
          <a:bodyPr wrap="square" lIns="0" tIns="0" rIns="0" bIns="0" anchor="ctr"/>
          <a:lstStyle/>
          <a:p>
            <a:pPr>
              <a:buNone/>
            </a:pPr>
            <a:r>
              <a:rPr lang="en-US" sz="1400" b="1" spc="120">
                <a:solidFill>
                  <a:srgbClr val="D0B168"/>
                </a:solidFill>
              </a:rPr>
              <a:t>● TCM-474547 - Move &amp; Save Position — Single Viewer Alignment  </a:t>
            </a:r>
          </a:p>
          <a:p>
            <a:pPr>
              <a:spcBef>
                <a:spcPts val="300"/>
              </a:spcBef>
              <a:buNone/>
            </a:pPr>
            <a:endParaRPr lang="en-US" sz="1200" u="sng">
              <a:solidFill>
                <a:srgbClr val="E4CE9A"/>
              </a:solidFill>
            </a:endParaRPr>
          </a:p>
        </p:txBody>
      </p:sp>
      <p:sp>
        <p:nvSpPr>
          <p:cNvPr id="32" name="Release field">
            <a:extLst>
              <a:ext uri="{FF2B5EF4-FFF2-40B4-BE49-F238E27FC236}">
                <a16:creationId xmlns:a16="http://schemas.microsoft.com/office/drawing/2014/main" id="{2A48FA9C-8851-8503-9630-32F4B91D35FC}"/>
              </a:ext>
            </a:extLst>
          </p:cNvPr>
          <p:cNvSpPr/>
          <p:nvPr/>
        </p:nvSpPr>
        <p:spPr>
          <a:xfrm>
            <a:off x="6820000" y="1700000"/>
            <a:ext cx="403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2" name="Release field text">
            <a:extLst>
              <a:ext uri="{FF2B5EF4-FFF2-40B4-BE49-F238E27FC236}">
                <a16:creationId xmlns:a16="http://schemas.microsoft.com/office/drawing/2014/main" id="{1970F201-CC32-A1AC-1ACD-A7155C010956}"/>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CEA546"/>
                </a:solidFill>
              </a:rPr>
              <a:t>● </a:t>
            </a:r>
            <a:r>
              <a:rPr lang="en-US" sz="900" b="1" spc="120">
                <a:solidFill>
                  <a:srgbClr val="D0B168"/>
                </a:solidFill>
              </a:rPr>
              <a:t>TARGET RELEASE(S)   </a:t>
            </a:r>
          </a:p>
          <a:p>
            <a:pPr>
              <a:spcBef>
                <a:spcPts val="300"/>
              </a:spcBef>
              <a:buNone/>
            </a:pPr>
            <a:r>
              <a:rPr lang="en-US" sz="1200">
                <a:solidFill>
                  <a:srgbClr val="E4CE9A"/>
                </a:solidFill>
              </a:rPr>
              <a:t>TC2612</a:t>
            </a:r>
          </a:p>
        </p:txBody>
      </p:sp>
      <p:sp>
        <p:nvSpPr>
          <p:cNvPr id="40" name="Takeaway what">
            <a:extLst>
              <a:ext uri="{FF2B5EF4-FFF2-40B4-BE49-F238E27FC236}">
                <a16:creationId xmlns:a16="http://schemas.microsoft.com/office/drawing/2014/main" id="{C0906355-1169-0924-63F3-B346937A2E45}"/>
              </a:ext>
            </a:extLst>
          </p:cNvPr>
          <p:cNvSpPr/>
          <p:nvPr/>
        </p:nvSpPr>
        <p:spPr>
          <a:xfrm>
            <a:off x="480000"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0" name="Takeaway what text">
            <a:extLst>
              <a:ext uri="{FF2B5EF4-FFF2-40B4-BE49-F238E27FC236}">
                <a16:creationId xmlns:a16="http://schemas.microsoft.com/office/drawing/2014/main" id="{FA9D7EB7-611D-1B1C-F6AD-2B194256F151}"/>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A546"/>
                </a:solidFill>
              </a:rPr>
              <a:t>WHAT IS IT?</a:t>
            </a:r>
          </a:p>
          <a:p>
            <a:pPr>
              <a:lnSpc>
                <a:spcPct val="150000"/>
              </a:lnSpc>
              <a:spcBef>
                <a:spcPts val="700"/>
              </a:spcBef>
              <a:buNone/>
            </a:pPr>
            <a:r>
              <a:rPr lang="en-US" sz="1400" i="1">
                <a:solidFill>
                  <a:srgbClr val="D6CAC2"/>
                </a:solidFill>
              </a:rPr>
              <a:t>A capability that enables manufacturing process planners to reposition consumed parts, assemblies, and resources within the 3D viewer and persistently save their new spatial positions, with full integration into the single viewer implementation including support for multiple occurrences, DIPA structures, and Product Views.</a:t>
            </a:r>
          </a:p>
        </p:txBody>
      </p:sp>
      <p:sp>
        <p:nvSpPr>
          <p:cNvPr id="42" name="Takeaway why">
            <a:extLst>
              <a:ext uri="{FF2B5EF4-FFF2-40B4-BE49-F238E27FC236}">
                <a16:creationId xmlns:a16="http://schemas.microsoft.com/office/drawing/2014/main" id="{8E9D81AE-D695-7F47-DF56-906BCFB51092}"/>
              </a:ext>
            </a:extLst>
          </p:cNvPr>
          <p:cNvSpPr/>
          <p:nvPr/>
        </p:nvSpPr>
        <p:spPr>
          <a:xfrm>
            <a:off x="4016666"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lang="en-US"/>
          </a:p>
        </p:txBody>
      </p:sp>
      <p:sp>
        <p:nvSpPr>
          <p:cNvPr id="142" name="Takeaway why text">
            <a:extLst>
              <a:ext uri="{FF2B5EF4-FFF2-40B4-BE49-F238E27FC236}">
                <a16:creationId xmlns:a16="http://schemas.microsoft.com/office/drawing/2014/main" id="{4C5A532B-C8A5-2D01-8D01-E20DA2D590E1}"/>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A546"/>
                </a:solidFill>
              </a:rPr>
              <a:t>WHY IT MATTERS</a:t>
            </a:r>
          </a:p>
          <a:p>
            <a:pPr>
              <a:spcBef>
                <a:spcPts val="700"/>
              </a:spcBef>
              <a:buNone/>
            </a:pPr>
            <a:r>
              <a:rPr lang="en-US" sz="1200" i="1">
                <a:solidFill>
                  <a:srgbClr val="D6CAC2"/>
                </a:solidFill>
              </a:rPr>
              <a:t>Enables Accurate Manufacturing Layout: Planners can position parts exactly where they will be physically located reflecting a real-world factory layouts</a:t>
            </a:r>
          </a:p>
          <a:p>
            <a:pPr>
              <a:spcBef>
                <a:spcPts val="700"/>
              </a:spcBef>
              <a:buNone/>
            </a:pPr>
            <a:r>
              <a:rPr lang="en-US" sz="1200" i="1">
                <a:solidFill>
                  <a:srgbClr val="D6CAC2"/>
                </a:solidFill>
              </a:rPr>
              <a:t>Ensures Position Persistence.</a:t>
            </a:r>
          </a:p>
          <a:p>
            <a:pPr>
              <a:spcBef>
                <a:spcPts val="700"/>
              </a:spcBef>
              <a:buNone/>
            </a:pPr>
            <a:r>
              <a:rPr lang="en-US" sz="1200" i="1">
                <a:solidFill>
                  <a:srgbClr val="D6CAC2"/>
                </a:solidFill>
              </a:rPr>
              <a:t>Handles multiple instances of the same part: DIPA or consumed across different stations (var)</a:t>
            </a:r>
          </a:p>
          <a:p>
            <a:pPr>
              <a:spcBef>
                <a:spcPts val="700"/>
              </a:spcBef>
              <a:buNone/>
            </a:pPr>
            <a:r>
              <a:rPr lang="en-US" sz="1200" i="1">
                <a:solidFill>
                  <a:srgbClr val="D6CAC2"/>
                </a:solidFill>
              </a:rPr>
              <a:t>Maintains Documentation Integrity: Product Views capture and preserve updated positions, ensuring downstream processes, work instructions, and reporting reflect the latest spatial layout without stale data</a:t>
            </a:r>
          </a:p>
        </p:txBody>
      </p:sp>
      <p:sp>
        <p:nvSpPr>
          <p:cNvPr id="44" name="Takeaway who">
            <a:extLst>
              <a:ext uri="{FF2B5EF4-FFF2-40B4-BE49-F238E27FC236}">
                <a16:creationId xmlns:a16="http://schemas.microsoft.com/office/drawing/2014/main" id="{C4E3DA18-42D7-9631-C73F-AFD559CB248B}"/>
              </a:ext>
            </a:extLst>
          </p:cNvPr>
          <p:cNvSpPr/>
          <p:nvPr/>
        </p:nvSpPr>
        <p:spPr>
          <a:xfrm>
            <a:off x="7553332"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4" name="Takeaway who text">
            <a:extLst>
              <a:ext uri="{FF2B5EF4-FFF2-40B4-BE49-F238E27FC236}">
                <a16:creationId xmlns:a16="http://schemas.microsoft.com/office/drawing/2014/main" id="{9B912CC9-CFB1-A928-EE84-24408A1624BB}"/>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A546"/>
                </a:solidFill>
              </a:rPr>
              <a:t>WHO IT’S FOR</a:t>
            </a:r>
          </a:p>
          <a:p>
            <a:pPr>
              <a:lnSpc>
                <a:spcPct val="150000"/>
              </a:lnSpc>
              <a:spcBef>
                <a:spcPts val="700"/>
              </a:spcBef>
              <a:buNone/>
            </a:pPr>
            <a:r>
              <a:rPr lang="en-US" sz="1200" i="1">
                <a:solidFill>
                  <a:srgbClr val="D6CAC2"/>
                </a:solidFill>
              </a:rPr>
              <a:t>Manufacturing process planners and industrial engineers who design and document manufacturing processes. These users work with MBOM and BOP structures to plan assembly sequences, workstation layouts, and process flows. They need to visually arrange parts, tools, and resources in the 3D viewer to match the physical factory floor layout, creating accurate spatial documentation for production teams, work instructions (EWI), and process validation.</a:t>
            </a:r>
          </a:p>
        </p:txBody>
      </p:sp>
      <p:grpSp>
        <p:nvGrpSpPr>
          <p:cNvPr id="10" name="Vertical Spine - Flowers">
            <a:extLst>
              <a:ext uri="{FF2B5EF4-FFF2-40B4-BE49-F238E27FC236}">
                <a16:creationId xmlns:a16="http://schemas.microsoft.com/office/drawing/2014/main" id="{DED90F47-35E7-07A3-5917-78569C3CC47C}"/>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84BEBC9F-2D5A-C210-B4D2-9191DA545F93}"/>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B5CABB1C-4BF9-44B0-6423-C041A3C4D42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7C0D15D4-DB1F-3625-6B8C-0D57EBA7F94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3CCAE91B-2ED3-5812-CD9F-05792D15F50C}"/>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F05A666B-00DC-AD73-CA50-AEBBBCC72C27}"/>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0A5FDD6A-827F-2F19-C43A-84B3A3FAF7CE}"/>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A5F9B736-6776-598E-997B-6C34F50B16CC}"/>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5149225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ackground - Arch">
            <a:extLst>
              <a:ext uri="{FF2B5EF4-FFF2-40B4-BE49-F238E27FC236}">
                <a16:creationId xmlns:a16="http://schemas.microsoft.com/office/drawing/2014/main" id="{FA615571-98D4-EEC5-8B62-3E39F5A8505A}"/>
              </a:ext>
            </a:extLst>
          </p:cNvPr>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6640DD62-439B-4AE9-A503-7FA5F117D984}"/>
              </a:ext>
            </a:extLst>
          </p:cNvPr>
          <p:cNvSpPr>
            <a:spLocks noGrp="1" noRot="1" noMove="1" noResize="1" noEditPoints="1" noAdjustHandles="1" noChangeArrowheads="1" noChangeShapeType="1"/>
          </p:cNvSpPr>
          <p:nvPr/>
        </p:nvSpPr>
        <p:spPr>
          <a:xfrm>
            <a:off x="514350" y="723900"/>
            <a:ext cx="5429250" cy="1952625"/>
          </a:xfrm>
          <a:prstGeom prst="roundRect">
            <a:avLst>
              <a:gd name="adj" fmla="val 3902"/>
            </a:avLst>
          </a:prstGeom>
          <a:solidFill>
            <a:srgbClr val="684017"/>
          </a:solidFill>
          <a:ln w="19050">
            <a:solidFill>
              <a:srgbClr val="CE8A4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765CB0FC-50ED-405C-B955-64DF51FD59D4}"/>
              </a:ext>
            </a:extLst>
          </p:cNvPr>
          <p:cNvSpPr/>
          <p:nvPr/>
        </p:nvSpPr>
        <p:spPr>
          <a:xfrm>
            <a:off x="605790" y="952500"/>
            <a:ext cx="64008" cy="1495425"/>
          </a:xfrm>
          <a:prstGeom prst="roundRect">
            <a:avLst>
              <a:gd name="adj" fmla="val 50000"/>
            </a:avLst>
          </a:prstGeom>
          <a:solidFill>
            <a:srgbClr val="CE8A46"/>
          </a:solidFill>
          <a:ln>
            <a:noFill/>
          </a:ln>
        </p:spPr>
        <p:txBody>
          <a:bodyPr/>
          <a:lstStyle/>
          <a:p>
            <a:endParaRPr/>
          </a:p>
        </p:txBody>
      </p:sp>
      <p:sp>
        <p:nvSpPr>
          <p:cNvPr id="3" name="Breadcrumb">
            <a:extLst>
              <a:ext uri="{FF2B5EF4-FFF2-40B4-BE49-F238E27FC236}">
                <a16:creationId xmlns:a16="http://schemas.microsoft.com/office/drawing/2014/main" id="{11C99820-A6DE-4421-9732-B80E04B9E7CB}"/>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FDAB4"/>
                </a:solidFill>
              </a:defRPr>
            </a:pPr>
            <a:r>
              <a:rPr lang="en-US" sz="1050" b="1">
                <a:solidFill>
                  <a:srgbClr val="FFDAB4"/>
                </a:solidFill>
              </a:rPr>
              <a:t>TCM PROGRAM  ›  FOUNDATION LAYER</a:t>
            </a:r>
          </a:p>
        </p:txBody>
      </p:sp>
      <p:sp>
        <p:nvSpPr>
          <p:cNvPr id="4" name="Title">
            <a:extLst>
              <a:ext uri="{FF2B5EF4-FFF2-40B4-BE49-F238E27FC236}">
                <a16:creationId xmlns:a16="http://schemas.microsoft.com/office/drawing/2014/main" id="{F22627B1-8366-4525-81AE-0715DAEB25EC}"/>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ARCHITECTURE</a:t>
            </a:r>
            <a:endParaRPr sz="2775" b="1">
              <a:solidFill>
                <a:srgbClr val="FFFFFF"/>
              </a:solidFill>
            </a:endParaRPr>
          </a:p>
        </p:txBody>
      </p:sp>
      <p:sp>
        <p:nvSpPr>
          <p:cNvPr id="15" name="Descriptor">
            <a:extLst>
              <a:ext uri="{FF2B5EF4-FFF2-40B4-BE49-F238E27FC236}">
                <a16:creationId xmlns:a16="http://schemas.microsoft.com/office/drawing/2014/main" id="{16C6AE10-1551-D10C-02D5-DFD1E3CCABFA}"/>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FEEDC"/>
                </a:solidFill>
              </a:defRPr>
            </a:pPr>
            <a:r>
              <a:rPr lang="en-US" sz="1350" i="1">
                <a:solidFill>
                  <a:srgbClr val="FFEEDC"/>
                </a:solidFill>
              </a:rPr>
              <a:t>Infrastructure, Design &amp; Integration, Governance, Security</a:t>
            </a:r>
          </a:p>
        </p:txBody>
      </p:sp>
      <p:sp>
        <p:nvSpPr>
          <p:cNvPr id="950" name="Leadership Card"/>
          <p:cNvSpPr/>
          <p:nvPr/>
        </p:nvSpPr>
        <p:spPr>
          <a:xfrm>
            <a:off x="514350" y="2820000"/>
            <a:ext cx="3990000" cy="3450000"/>
          </a:xfrm>
          <a:prstGeom prst="roundRect">
            <a:avLst>
              <a:gd name="adj" fmla="val 5500"/>
            </a:avLst>
          </a:prstGeom>
          <a:solidFill>
            <a:srgbClr val="2E2011">
              <a:alpha val="82000"/>
            </a:srgbClr>
          </a:solidFill>
          <a:ln w="12700">
            <a:solidFill>
              <a:srgbClr val="CE8A46">
                <a:alpha val="55000"/>
              </a:srgbClr>
            </a:solidFill>
          </a:ln>
        </p:spPr>
        <p:txBody>
          <a:bodyPr/>
          <a:lstStyle/>
          <a:p>
            <a:endParaRPr/>
          </a:p>
        </p:txBody>
      </p:sp>
      <p:sp>
        <p:nvSpPr>
          <p:cNvPr id="951" name="Card Accent"/>
          <p:cNvSpPr/>
          <p:nvPr/>
        </p:nvSpPr>
        <p:spPr>
          <a:xfrm>
            <a:off x="605790" y="2950000"/>
            <a:ext cx="55000" cy="3190000"/>
          </a:xfrm>
          <a:prstGeom prst="roundRect">
            <a:avLst>
              <a:gd name="adj" fmla="val 50000"/>
            </a:avLst>
          </a:prstGeom>
          <a:solidFill>
            <a:srgbClr val="CE8A46"/>
          </a:solidFill>
          <a:ln>
            <a:noFill/>
          </a:ln>
        </p:spPr>
        <p:txBody>
          <a:bodyPr/>
          <a:lstStyle/>
          <a:p>
            <a:endParaRPr/>
          </a:p>
        </p:txBody>
      </p:sp>
      <p:sp>
        <p:nvSpPr>
          <p:cNvPr id="952" name="Heading Rule"/>
          <p:cNvSpPr/>
          <p:nvPr/>
        </p:nvSpPr>
        <p:spPr>
          <a:xfrm>
            <a:off x="754350" y="3440000"/>
            <a:ext cx="470000" cy="34000"/>
          </a:xfrm>
          <a:prstGeom prst="roundRect">
            <a:avLst>
              <a:gd name="adj" fmla="val 50000"/>
            </a:avLst>
          </a:prstGeom>
          <a:solidFill>
            <a:srgbClr val="CE8A46"/>
          </a:solidFill>
          <a:ln>
            <a:noFill/>
          </a:ln>
        </p:spPr>
        <p:txBody>
          <a:bodyPr/>
          <a:lstStyle/>
          <a:p>
            <a:endParaRPr/>
          </a:p>
        </p:txBody>
      </p:sp>
      <p:sp>
        <p:nvSpPr>
          <p:cNvPr id="953" name="Leadership Heading"/>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E4BF9A"/>
                </a:solidFill>
              </a:rPr>
              <a:t>LEADERSHIP</a:t>
            </a:r>
          </a:p>
        </p:txBody>
      </p:sp>
      <p:sp>
        <p:nvSpPr>
          <p:cNvPr id="954" name="Leadership Text"/>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dirty="0">
                <a:solidFill>
                  <a:srgbClr val="CE8A46"/>
                </a:solidFill>
              </a:rPr>
              <a:t>PROJECT · </a:t>
            </a:r>
            <a:r>
              <a:rPr lang="en-US" sz="800" b="1" spc="160" dirty="0" err="1">
                <a:solidFill>
                  <a:srgbClr val="CE8A46"/>
                </a:solidFill>
              </a:rPr>
              <a:t>MFE_TCM_NGP_IL</a:t>
            </a:r>
            <a:endParaRPr lang="en-US" sz="800" b="1" spc="160" dirty="0">
              <a:solidFill>
                <a:srgbClr val="CE8A46"/>
              </a:solidFill>
            </a:endParaRPr>
          </a:p>
          <a:p>
            <a:pPr marL="0" indent="0">
              <a:spcBef>
                <a:spcPts val="600"/>
              </a:spcBef>
              <a:buNone/>
            </a:pPr>
            <a:r>
              <a:rPr lang="en-US" sz="1150" dirty="0">
                <a:solidFill>
                  <a:srgbClr val="E4BF9A"/>
                </a:solidFill>
              </a:rPr>
              <a:t>Lean-Agile Leader</a:t>
            </a:r>
            <a:br>
              <a:rPr lang="en-US" sz="600" dirty="0"/>
            </a:br>
            <a:r>
              <a:rPr lang="en-US" sz="1350" b="1" dirty="0">
                <a:solidFill>
                  <a:srgbClr val="FFFFFF"/>
                </a:solidFill>
              </a:rPr>
              <a:t>Sameer </a:t>
            </a:r>
            <a:r>
              <a:rPr lang="en-US" sz="1350" b="1" dirty="0" err="1">
                <a:solidFill>
                  <a:srgbClr val="FFFFFF"/>
                </a:solidFill>
              </a:rPr>
              <a:t>Degwekar</a:t>
            </a:r>
            <a:endParaRPr lang="en-US" sz="1350" b="1" dirty="0">
              <a:solidFill>
                <a:srgbClr val="FFFFFF"/>
              </a:solidFill>
            </a:endParaRPr>
          </a:p>
          <a:p>
            <a:pPr marL="0" indent="0">
              <a:spcBef>
                <a:spcPts val="600"/>
              </a:spcBef>
              <a:buNone/>
            </a:pPr>
            <a:r>
              <a:rPr lang="en-US" sz="1150" dirty="0">
                <a:solidFill>
                  <a:srgbClr val="E4BF9A"/>
                </a:solidFill>
              </a:rPr>
              <a:t>Product Owner</a:t>
            </a:r>
            <a:br>
              <a:rPr lang="en-US" sz="600" dirty="0"/>
            </a:br>
            <a:r>
              <a:rPr lang="en-US" sz="1350" b="1" dirty="0">
                <a:solidFill>
                  <a:srgbClr val="FFFFFF"/>
                </a:solidFill>
              </a:rPr>
              <a:t>Michael Graham · Efrat Tamir</a:t>
            </a:r>
          </a:p>
        </p:txBody>
      </p:sp>
      <p:sp>
        <p:nvSpPr>
          <p:cNvPr id="955" name="Ownership Card"/>
          <p:cNvSpPr/>
          <p:nvPr/>
        </p:nvSpPr>
        <p:spPr>
          <a:xfrm>
            <a:off x="4704350" y="2820000"/>
            <a:ext cx="5915650" cy="3450000"/>
          </a:xfrm>
          <a:prstGeom prst="roundRect">
            <a:avLst>
              <a:gd name="adj" fmla="val 5500"/>
            </a:avLst>
          </a:prstGeom>
          <a:solidFill>
            <a:srgbClr val="2E2011">
              <a:alpha val="82000"/>
            </a:srgbClr>
          </a:solidFill>
          <a:ln w="12700">
            <a:solidFill>
              <a:srgbClr val="CE8A46">
                <a:alpha val="55000"/>
              </a:srgbClr>
            </a:solidFill>
          </a:ln>
        </p:spPr>
        <p:txBody>
          <a:bodyPr/>
          <a:lstStyle/>
          <a:p>
            <a:endParaRPr/>
          </a:p>
        </p:txBody>
      </p:sp>
      <p:sp>
        <p:nvSpPr>
          <p:cNvPr id="956" name="Card Accent"/>
          <p:cNvSpPr/>
          <p:nvPr/>
        </p:nvSpPr>
        <p:spPr>
          <a:xfrm>
            <a:off x="4795790" y="2950000"/>
            <a:ext cx="55000" cy="3190000"/>
          </a:xfrm>
          <a:prstGeom prst="roundRect">
            <a:avLst>
              <a:gd name="adj" fmla="val 50000"/>
            </a:avLst>
          </a:prstGeom>
          <a:solidFill>
            <a:srgbClr val="CE8A46"/>
          </a:solidFill>
          <a:ln>
            <a:noFill/>
          </a:ln>
        </p:spPr>
        <p:txBody>
          <a:bodyPr/>
          <a:lstStyle/>
          <a:p>
            <a:endParaRPr/>
          </a:p>
        </p:txBody>
      </p:sp>
      <p:sp>
        <p:nvSpPr>
          <p:cNvPr id="957" name="Heading Rule"/>
          <p:cNvSpPr>
            <a:spLocks/>
          </p:cNvSpPr>
          <p:nvPr/>
        </p:nvSpPr>
        <p:spPr>
          <a:xfrm>
            <a:off x="4944350" y="3440000"/>
            <a:ext cx="470000" cy="34000"/>
          </a:xfrm>
          <a:prstGeom prst="roundRect">
            <a:avLst>
              <a:gd name="adj" fmla="val 50000"/>
            </a:avLst>
          </a:prstGeom>
          <a:solidFill>
            <a:srgbClr val="CE8A46"/>
          </a:solidFill>
          <a:ln>
            <a:noFill/>
          </a:ln>
        </p:spPr>
        <p:txBody>
          <a:bodyPr/>
          <a:lstStyle/>
          <a:p>
            <a:endParaRPr lang="en-US"/>
          </a:p>
        </p:txBody>
      </p:sp>
      <p:sp>
        <p:nvSpPr>
          <p:cNvPr id="958" name="Ownership Heading"/>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E4BF9A"/>
                </a:solidFill>
              </a:rPr>
              <a:t>OWNERSHIP</a:t>
            </a:r>
          </a:p>
        </p:txBody>
      </p:sp>
      <p:sp>
        <p:nvSpPr>
          <p:cNvPr id="959" name="Ownership Text"/>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System Architecture</a:t>
            </a:r>
          </a:p>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Standards &amp; Governance</a:t>
            </a:r>
          </a:p>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Cross-Team Integration</a:t>
            </a:r>
          </a:p>
          <a:p>
            <a:pPr marL="228600" indent="-228600">
              <a:spcBef>
                <a:spcPts val="200"/>
              </a:spcBef>
            </a:pPr>
            <a:r>
              <a:rPr lang="en-US" sz="1350" dirty="0">
                <a:solidFill>
                  <a:srgbClr val="CE8A46"/>
                </a:solidFill>
              </a:rPr>
              <a:t>▪  </a:t>
            </a:r>
            <a:r>
              <a:rPr lang="en-US" sz="1350" dirty="0">
                <a:solidFill>
                  <a:srgbClr val="F0F8FA"/>
                </a:solidFill>
                <a:latin typeface="Segoe UI"/>
                <a:cs typeface="Segoe UI"/>
              </a:rPr>
              <a:t>Technical Strategy</a:t>
            </a:r>
          </a:p>
          <a:p>
            <a:pPr marL="228600" indent="-228600">
              <a:spcBef>
                <a:spcPts val="200"/>
              </a:spcBef>
              <a:buNone/>
            </a:pPr>
            <a:endParaRPr lang="en-US" sz="1350" dirty="0">
              <a:solidFill>
                <a:srgbClr val="F0F8FA"/>
              </a:solidFill>
              <a:latin typeface="Segoe UI"/>
              <a:cs typeface="Segoe UI"/>
            </a:endParaRPr>
          </a:p>
          <a:p>
            <a:pPr marL="228600" indent="-228600">
              <a:spcBef>
                <a:spcPts val="200"/>
              </a:spcBef>
              <a:buNone/>
            </a:pPr>
            <a:endParaRPr lang="en-US" sz="1350" dirty="0">
              <a:solidFill>
                <a:srgbClr val="F0F8FA"/>
              </a:solidFill>
              <a:latin typeface="Segoe UI"/>
              <a:cs typeface="Segoe UI"/>
            </a:endParaRPr>
          </a:p>
        </p:txBody>
      </p:sp>
      <p:grpSp>
        <p:nvGrpSpPr>
          <p:cNvPr id="5" name="Verrical Spine - Arch">
            <a:extLst>
              <a:ext uri="{FF2B5EF4-FFF2-40B4-BE49-F238E27FC236}">
                <a16:creationId xmlns:a16="http://schemas.microsoft.com/office/drawing/2014/main" id="{4306BF01-C6D6-8680-570A-9CB9DDB1DC79}"/>
              </a:ext>
            </a:extLst>
          </p:cNvPr>
          <p:cNvGrpSpPr>
            <a:grpSpLocks noGrp="1" noUngrp="1" noRot="1" noMove="1" noResize="1"/>
          </p:cNvGrpSpPr>
          <p:nvPr/>
        </p:nvGrpSpPr>
        <p:grpSpPr>
          <a:xfrm>
            <a:off x="11087500" y="440000"/>
            <a:ext cx="850392" cy="5978000"/>
            <a:chOff x="11087500" y="440000"/>
            <a:chExt cx="850392" cy="5978000"/>
          </a:xfrm>
        </p:grpSpPr>
        <p:sp>
          <p:nvSpPr>
            <p:cNvPr id="6" name="Spine Panel">
              <a:extLst>
                <a:ext uri="{FF2B5EF4-FFF2-40B4-BE49-F238E27FC236}">
                  <a16:creationId xmlns:a16="http://schemas.microsoft.com/office/drawing/2014/main" id="{B652A6BB-F627-BBDD-C484-7EE9EE5C0EDE}"/>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7" name="Spine Line">
              <a:extLst>
                <a:ext uri="{FF2B5EF4-FFF2-40B4-BE49-F238E27FC236}">
                  <a16:creationId xmlns:a16="http://schemas.microsoft.com/office/drawing/2014/main" id="{6DAC1A68-5CE0-864D-3177-CB09BEFF10E7}"/>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8" name="Spine flower on">
              <a:hlinkClick r:id="rId4" action="ppaction://hlinksldjump"/>
              <a:extLst>
                <a:ext uri="{FF2B5EF4-FFF2-40B4-BE49-F238E27FC236}">
                  <a16:creationId xmlns:a16="http://schemas.microsoft.com/office/drawing/2014/main" id="{0DA87CC6-0989-D888-E7A4-F84F63F5F18B}"/>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1087696" y="1741500"/>
              <a:ext cx="850000" cy="850000"/>
            </a:xfrm>
            <a:prstGeom prst="rect">
              <a:avLst/>
            </a:prstGeom>
          </p:spPr>
        </p:pic>
        <p:pic>
          <p:nvPicPr>
            <p:cNvPr id="9" name="Spine star on">
              <a:hlinkClick r:id="rId7" action="ppaction://hlinksldjump"/>
              <a:extLst>
                <a:ext uri="{FF2B5EF4-FFF2-40B4-BE49-F238E27FC236}">
                  <a16:creationId xmlns:a16="http://schemas.microsoft.com/office/drawing/2014/main" id="{E0084F26-2937-0B58-7657-07F73554821A}"/>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11087500" y="533608"/>
              <a:ext cx="850392" cy="850392"/>
            </a:xfrm>
            <a:prstGeom prst="rect">
              <a:avLst/>
            </a:prstGeom>
          </p:spPr>
        </p:pic>
        <p:pic>
          <p:nvPicPr>
            <p:cNvPr id="10" name="Spine flow on">
              <a:hlinkClick r:id="rId10" action="ppaction://hlinksldjump"/>
              <a:extLst>
                <a:ext uri="{FF2B5EF4-FFF2-40B4-BE49-F238E27FC236}">
                  <a16:creationId xmlns:a16="http://schemas.microsoft.com/office/drawing/2014/main" id="{74A33A15-F65F-D53B-62BF-9377085155CA}"/>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Lst>
            </a:blip>
            <a:stretch>
              <a:fillRect/>
            </a:stretch>
          </p:blipFill>
          <p:spPr>
            <a:xfrm>
              <a:off x="11087696" y="2949000"/>
              <a:ext cx="850000" cy="850000"/>
            </a:xfrm>
            <a:prstGeom prst="rect">
              <a:avLst/>
            </a:prstGeom>
          </p:spPr>
        </p:pic>
        <p:pic>
          <p:nvPicPr>
            <p:cNvPr id="11" name="Spine pillar on">
              <a:hlinkClick r:id="rId13" action="ppaction://hlinksldjump"/>
              <a:extLst>
                <a:ext uri="{FF2B5EF4-FFF2-40B4-BE49-F238E27FC236}">
                  <a16:creationId xmlns:a16="http://schemas.microsoft.com/office/drawing/2014/main" id="{F2C4AA94-52BA-59EA-D8E0-9FDBE61326E9}"/>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25000"/>
                      </a14:imgEffect>
                    </a14:imgLayer>
                  </a14:imgProps>
                </a:ext>
              </a:extLst>
            </a:blip>
            <a:stretch>
              <a:fillRect/>
            </a:stretch>
          </p:blipFill>
          <p:spPr>
            <a:xfrm>
              <a:off x="11087696" y="4156500"/>
              <a:ext cx="850000" cy="850000"/>
            </a:xfrm>
            <a:prstGeom prst="rect">
              <a:avLst/>
            </a:prstGeom>
          </p:spPr>
        </p:pic>
        <p:pic>
          <p:nvPicPr>
            <p:cNvPr id="13" name="Spine bulb on">
              <a:hlinkClick r:id="rId16" action="ppaction://hlinksldjump"/>
              <a:extLst>
                <a:ext uri="{FF2B5EF4-FFF2-40B4-BE49-F238E27FC236}">
                  <a16:creationId xmlns:a16="http://schemas.microsoft.com/office/drawing/2014/main" id="{13B6868E-39C4-F564-29AE-CB7652735661}"/>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30000"/>
                      </a14:imgEffect>
                    </a14:imgLayer>
                  </a14:imgProps>
                </a:ext>
              </a:extLst>
            </a:blip>
            <a:stretch>
              <a:fillRect/>
            </a:stretch>
          </p:blipFill>
          <p:spPr>
            <a:xfrm>
              <a:off x="11087696" y="5364000"/>
              <a:ext cx="850000" cy="850000"/>
            </a:xfrm>
            <a:prstGeom prst="rect">
              <a:avLst/>
            </a:prstGeom>
          </p:spPr>
        </p:pic>
      </p:grpSp>
    </p:spTree>
    <p:extLst>
      <p:ext uri="{BB962C8B-B14F-4D97-AF65-F5344CB8AC3E}">
        <p14:creationId xmlns:p14="http://schemas.microsoft.com/office/powerpoint/2010/main" val="258333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377C5-C27D-D1A0-48C2-595894412E77}"/>
            </a:ext>
          </a:extLst>
        </p:cNvPr>
        <p:cNvGrpSpPr/>
        <p:nvPr/>
      </p:nvGrpSpPr>
      <p:grpSpPr>
        <a:xfrm>
          <a:off x="0" y="0"/>
          <a:ext cx="0" cy="0"/>
          <a:chOff x="0" y="0"/>
          <a:chExt cx="0" cy="0"/>
        </a:xfrm>
      </p:grpSpPr>
      <p:pic>
        <p:nvPicPr>
          <p:cNvPr id="6" name="Picture 5" descr="A diagram of a diagram of a robot">
            <a:extLst>
              <a:ext uri="{FF2B5EF4-FFF2-40B4-BE49-F238E27FC236}">
                <a16:creationId xmlns:a16="http://schemas.microsoft.com/office/drawing/2014/main" id="{C72D2AEE-354F-DE2D-58CD-D77F6F30FEC5}"/>
              </a:ext>
            </a:extLst>
          </p:cNvPr>
          <p:cNvPicPr>
            <a:picLocks noChangeAspect="1"/>
          </p:cNvPicPr>
          <p:nvPr/>
        </p:nvPicPr>
        <p:blipFill rotWithShape="1">
          <a:blip r:embed="rId3"/>
          <a:srcRect l="35203" t="24456" r="35748" b="20325"/>
          <a:stretch>
            <a:fillRect/>
          </a:stretch>
        </p:blipFill>
        <p:spPr>
          <a:xfrm>
            <a:off x="4071716" y="1964322"/>
            <a:ext cx="3397473" cy="3632720"/>
          </a:xfrm>
          <a:prstGeom prst="rect">
            <a:avLst/>
          </a:prstGeom>
          <a:solidFill>
            <a:srgbClr val="EBE7F8">
              <a:alpha val="88000"/>
            </a:srgbClr>
          </a:solidFill>
          <a:ln w="6350">
            <a:noFill/>
          </a:ln>
          <a:effectLst>
            <a:glow rad="804956">
              <a:srgbClr val="A892D7">
                <a:alpha val="26834"/>
              </a:srgbClr>
            </a:glow>
            <a:softEdge rad="629433"/>
          </a:effectLst>
        </p:spPr>
      </p:pic>
      <p:sp>
        <p:nvSpPr>
          <p:cNvPr id="3" name="TextBox 2">
            <a:extLst>
              <a:ext uri="{FF2B5EF4-FFF2-40B4-BE49-F238E27FC236}">
                <a16:creationId xmlns:a16="http://schemas.microsoft.com/office/drawing/2014/main" id="{5525281B-664B-D82A-3CAE-DAEC0CA62545}"/>
              </a:ext>
            </a:extLst>
          </p:cNvPr>
          <p:cNvSpPr txBox="1"/>
          <p:nvPr/>
        </p:nvSpPr>
        <p:spPr>
          <a:xfrm>
            <a:off x="1589" y="1"/>
            <a:ext cx="12188825" cy="1323439"/>
          </a:xfrm>
          <a:prstGeom prst="rect">
            <a:avLst/>
          </a:prstGeom>
          <a:noFill/>
        </p:spPr>
        <p:txBody>
          <a:bodyPr wrap="square" rtlCol="0">
            <a:spAutoFit/>
          </a:bodyPr>
          <a:lstStyle/>
          <a:p>
            <a:pPr algn="ctr"/>
            <a:r>
              <a:rPr lang="en-US" sz="4400" dirty="0">
                <a:solidFill>
                  <a:srgbClr val="242B54"/>
                </a:solidFill>
                <a:latin typeface="Helvetica Neue Medium" panose="02000503000000020004" pitchFamily="2" charset="0"/>
                <a:ea typeface="Helvetica Neue Medium" panose="02000503000000020004" pitchFamily="2" charset="0"/>
                <a:cs typeface="Helvetica Neue Medium" panose="02000503000000020004" pitchFamily="2" charset="0"/>
              </a:rPr>
              <a:t>Easy Plan</a:t>
            </a:r>
          </a:p>
          <a:p>
            <a:pPr algn="ctr"/>
            <a:r>
              <a:rPr lang="en-US" sz="3600" dirty="0">
                <a:solidFill>
                  <a:srgbClr val="242B54"/>
                </a:solidFill>
                <a:latin typeface="Helvetica Neue Light" panose="02000403000000020004" pitchFamily="2" charset="0"/>
                <a:ea typeface="Helvetica Neue Light" panose="02000403000000020004" pitchFamily="2" charset="0"/>
                <a:cs typeface="Helvetica Neue" panose="02000503000000020004" pitchFamily="2" charset="0"/>
              </a:rPr>
              <a:t>Remolds product structure into manufacturing execution</a:t>
            </a:r>
          </a:p>
        </p:txBody>
      </p:sp>
      <p:sp>
        <p:nvSpPr>
          <p:cNvPr id="4" name="TextBox 3">
            <a:extLst>
              <a:ext uri="{FF2B5EF4-FFF2-40B4-BE49-F238E27FC236}">
                <a16:creationId xmlns:a16="http://schemas.microsoft.com/office/drawing/2014/main" id="{2EB7FC62-B30C-6DA7-16FC-686DE163D3C5}"/>
              </a:ext>
              <a:ext uri="{C183D7F6-B498-43B3-948B-1728B52AA6E4}">
                <adec:decorative xmlns:adec="http://schemas.microsoft.com/office/drawing/2017/decorative" val="1"/>
              </a:ext>
            </a:extLst>
          </p:cNvPr>
          <p:cNvSpPr txBox="1"/>
          <p:nvPr/>
        </p:nvSpPr>
        <p:spPr>
          <a:xfrm>
            <a:off x="2930768" y="-2185261"/>
            <a:ext cx="0" cy="0"/>
          </a:xfrm>
          <a:prstGeom prst="rect">
            <a:avLst/>
          </a:prstGeom>
          <a:noFill/>
        </p:spPr>
        <p:txBody>
          <a:bodyPr wrap="none" rtlCol="0" anchor="ctr" anchorCtr="1">
            <a:normAutofit fontScale="25000" lnSpcReduction="20000"/>
          </a:bodyPr>
          <a:lstStyle/>
          <a:p>
            <a:pPr algn="l"/>
            <a:endParaRPr lang="en-US" sz="2400" dirty="0">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5" name="TextBox 4">
            <a:extLst>
              <a:ext uri="{FF2B5EF4-FFF2-40B4-BE49-F238E27FC236}">
                <a16:creationId xmlns:a16="http://schemas.microsoft.com/office/drawing/2014/main" id="{8F2286C9-D95A-5CBF-7A84-846C3239E475}"/>
              </a:ext>
            </a:extLst>
          </p:cNvPr>
          <p:cNvSpPr txBox="1"/>
          <p:nvPr/>
        </p:nvSpPr>
        <p:spPr>
          <a:xfrm>
            <a:off x="1562101" y="5870051"/>
            <a:ext cx="9067799" cy="806450"/>
          </a:xfrm>
          <a:prstGeom prst="rect">
            <a:avLst/>
          </a:prstGeom>
          <a:noFill/>
        </p:spPr>
        <p:txBody>
          <a:bodyPr wrap="square" rtlCol="0" anchor="ctr" anchorCtr="1">
            <a:normAutofit/>
          </a:bodyPr>
          <a:lstStyle/>
          <a:p>
            <a:pPr algn="l"/>
            <a:r>
              <a:rPr lang="en-US" sz="2800" spc="300" dirty="0">
                <a:latin typeface="Helvetica Neue Medium" panose="02000503000000020004" pitchFamily="2" charset="0"/>
                <a:ea typeface="Helvetica Neue Medium" panose="02000503000000020004" pitchFamily="2" charset="0"/>
                <a:cs typeface="Helvetica Neue Medium" panose="02000503000000020004" pitchFamily="2" charset="0"/>
              </a:rPr>
              <a:t>Transforms  | Allocates | Contextualizes</a:t>
            </a:r>
          </a:p>
        </p:txBody>
      </p:sp>
    </p:spTree>
    <p:extLst>
      <p:ext uri="{BB962C8B-B14F-4D97-AF65-F5344CB8AC3E}">
        <p14:creationId xmlns:p14="http://schemas.microsoft.com/office/powerpoint/2010/main" val="33044413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3E2A15"/>
              </a:gs>
              <a:gs pos="55000">
                <a:srgbClr val="261A0D"/>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31609">
                  <a:alpha val="93000"/>
                </a:srgbClr>
              </a:gs>
              <a:gs pos="100000">
                <a:srgbClr val="231609">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CE8A4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BF9A"/>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Feature name ›</a:t>
            </a: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3BC"/>
                </a:solidFill>
              </a:rPr>
              <a:t>Team Architecture  ›  Enablement ART</a:t>
            </a:r>
          </a:p>
        </p:txBody>
      </p:sp>
      <p:sp>
        <p:nvSpPr>
          <p:cNvPr id="30" name="Polarion field"/>
          <p:cNvSpPr/>
          <p:nvPr/>
        </p:nvSpPr>
        <p:spPr>
          <a:xfrm>
            <a:off x="480000" y="1700000"/>
            <a:ext cx="6100000" cy="560000"/>
          </a:xfrm>
          <a:prstGeom prst="roundRect">
            <a:avLst>
              <a:gd name="adj" fmla="val 11000"/>
            </a:avLst>
          </a:prstGeom>
          <a:solidFill>
            <a:srgbClr val="22160B">
              <a:alpha val="88000"/>
            </a:srgbClr>
          </a:solidFill>
          <a:ln w="15875">
            <a:solidFill>
              <a:srgbClr val="CE8A46">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spc="120">
                <a:solidFill>
                  <a:srgbClr val="D09C68"/>
                </a:solidFill>
              </a:rPr>
              <a:t>FEATURE ID   </a:t>
            </a:r>
          </a:p>
          <a:p>
            <a:pPr>
              <a:spcBef>
                <a:spcPts val="300"/>
              </a:spcBef>
              <a:buNone/>
            </a:pPr>
            <a:r>
              <a:rPr lang="en-US" sz="1200" u="sng">
                <a:solidFill>
                  <a:srgbClr val="E4BF9A"/>
                </a:solidFill>
              </a:rPr>
              <a:t>‹ paste </a:t>
            </a:r>
            <a:r>
              <a:rPr lang="en-US" sz="1200" u="sng" err="1">
                <a:solidFill>
                  <a:srgbClr val="E4BF9A"/>
                </a:solidFill>
              </a:rPr>
              <a:t>MyP</a:t>
            </a:r>
            <a:r>
              <a:rPr lang="en-US" sz="1200" u="sng">
                <a:solidFill>
                  <a:srgbClr val="E4BF9A"/>
                </a:solidFill>
              </a:rPr>
              <a:t> Feature link — required ›</a:t>
            </a:r>
          </a:p>
        </p:txBody>
      </p:sp>
      <p:sp>
        <p:nvSpPr>
          <p:cNvPr id="32" name="Release field"/>
          <p:cNvSpPr/>
          <p:nvPr/>
        </p:nvSpPr>
        <p:spPr>
          <a:xfrm>
            <a:off x="6820000" y="1700000"/>
            <a:ext cx="4030000" cy="560000"/>
          </a:xfrm>
          <a:prstGeom prst="roundRect">
            <a:avLst>
              <a:gd name="adj" fmla="val 11000"/>
            </a:avLst>
          </a:prstGeom>
          <a:solidFill>
            <a:srgbClr val="22160B">
              <a:alpha val="88000"/>
            </a:srgbClr>
          </a:solidFill>
          <a:ln w="15875">
            <a:solidFill>
              <a:srgbClr val="CE8A4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D09C68"/>
                </a:solidFill>
              </a:rPr>
              <a:t>TARGET RELEASE(S)   </a:t>
            </a:r>
          </a:p>
          <a:p>
            <a:pPr>
              <a:spcBef>
                <a:spcPts val="300"/>
              </a:spcBef>
              <a:buNone/>
            </a:pPr>
            <a:r>
              <a:rPr lang="en-US" sz="1200">
                <a:solidFill>
                  <a:srgbClr val="E4BF9A"/>
                </a:solidFill>
              </a:rPr>
              <a:t>TC2612</a:t>
            </a:r>
          </a:p>
        </p:txBody>
      </p:sp>
      <p:sp>
        <p:nvSpPr>
          <p:cNvPr id="40" name="Takeaway what"/>
          <p:cNvSpPr/>
          <p:nvPr/>
        </p:nvSpPr>
        <p:spPr>
          <a:xfrm>
            <a:off x="480000" y="2440000"/>
            <a:ext cx="3296666" cy="3740000"/>
          </a:xfrm>
          <a:prstGeom prst="roundRect">
            <a:avLst>
              <a:gd name="adj" fmla="val 6000"/>
            </a:avLst>
          </a:prstGeom>
          <a:solidFill>
            <a:srgbClr val="2E2011">
              <a:alpha val="82000"/>
            </a:srgbClr>
          </a:solidFill>
          <a:ln w="12700">
            <a:solidFill>
              <a:srgbClr val="CE8A4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8A46"/>
                </a:solidFill>
              </a:rPr>
              <a:t>WHAT IS IT?</a:t>
            </a:r>
          </a:p>
          <a:p>
            <a:pPr>
              <a:spcBef>
                <a:spcPts val="700"/>
              </a:spcBef>
              <a:buNone/>
            </a:pPr>
            <a:r>
              <a:rPr lang="en-US" sz="1200" i="1">
                <a:solidFill>
                  <a:srgbClr val="D6CCC2"/>
                </a:solidFill>
              </a:rPr>
              <a:t>One or two sentences on the capability — the takeaway, not the demo.</a:t>
            </a:r>
          </a:p>
        </p:txBody>
      </p:sp>
      <p:sp>
        <p:nvSpPr>
          <p:cNvPr id="42" name="Takeaway why"/>
          <p:cNvSpPr/>
          <p:nvPr/>
        </p:nvSpPr>
        <p:spPr>
          <a:xfrm>
            <a:off x="4016666" y="2440000"/>
            <a:ext cx="3296666" cy="3740000"/>
          </a:xfrm>
          <a:prstGeom prst="roundRect">
            <a:avLst>
              <a:gd name="adj" fmla="val 6000"/>
            </a:avLst>
          </a:prstGeom>
          <a:solidFill>
            <a:srgbClr val="2E2011">
              <a:alpha val="82000"/>
            </a:srgbClr>
          </a:solidFill>
          <a:ln w="12700">
            <a:solidFill>
              <a:srgbClr val="CE8A4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8A46"/>
                </a:solidFill>
              </a:rPr>
              <a:t>WHY IT MATTERS</a:t>
            </a:r>
          </a:p>
          <a:p>
            <a:pPr>
              <a:spcBef>
                <a:spcPts val="700"/>
              </a:spcBef>
              <a:buNone/>
            </a:pPr>
            <a:r>
              <a:rPr lang="en-US" sz="1200" i="1">
                <a:solidFill>
                  <a:srgbClr val="D6CCC2"/>
                </a:solidFill>
              </a:rPr>
              <a:t>The benefit or outcome — why a customer or the business cares.</a:t>
            </a:r>
          </a:p>
        </p:txBody>
      </p:sp>
      <p:sp>
        <p:nvSpPr>
          <p:cNvPr id="44" name="Takeaway who"/>
          <p:cNvSpPr/>
          <p:nvPr/>
        </p:nvSpPr>
        <p:spPr>
          <a:xfrm>
            <a:off x="7553332" y="2440000"/>
            <a:ext cx="3296666" cy="3740000"/>
          </a:xfrm>
          <a:prstGeom prst="roundRect">
            <a:avLst>
              <a:gd name="adj" fmla="val 6000"/>
            </a:avLst>
          </a:prstGeom>
          <a:solidFill>
            <a:srgbClr val="2E2011">
              <a:alpha val="82000"/>
            </a:srgbClr>
          </a:solidFill>
          <a:ln w="12700">
            <a:solidFill>
              <a:srgbClr val="CE8A4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8A46"/>
                </a:solidFill>
              </a:rPr>
              <a:t>WHO IT’S FOR</a:t>
            </a:r>
          </a:p>
          <a:p>
            <a:pPr>
              <a:spcBef>
                <a:spcPts val="700"/>
              </a:spcBef>
              <a:buNone/>
            </a:pPr>
            <a:r>
              <a:rPr lang="en-US" sz="1200" i="1">
                <a:solidFill>
                  <a:srgbClr val="D6CCC2"/>
                </a:solidFill>
              </a:rPr>
              <a:t>Customer, industry, or persona — e.g. “Ford”, or a sentence or two.</a:t>
            </a:r>
          </a:p>
        </p:txBody>
      </p:sp>
      <p:grpSp>
        <p:nvGrpSpPr>
          <p:cNvPr id="10" name="Vertical Spine - Flowers">
            <a:extLst>
              <a:ext uri="{FF2B5EF4-FFF2-40B4-BE49-F238E27FC236}">
                <a16:creationId xmlns:a16="http://schemas.microsoft.com/office/drawing/2014/main" id="{0A2E84A0-BB6E-41C5-BD3D-7BD2AC7DF216}"/>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A7AB264E-DE53-4181-83E8-D59B0E4A11A6}"/>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8900B13D-A4FE-4595-923B-AC457734815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F1EBB1CD-D7F6-4394-B2F1-53ADF980CF5A}"/>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9EF3264C-1B33-49CA-A530-7623759E455A}"/>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4938DE24-7A18-4494-AA91-A89B9AD6581A}"/>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0B444E3C-5D6E-422C-A2FC-162A04EB232D}"/>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C29E171F-CAB0-41E4-B62A-3BD37EA6150C}"/>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38817761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akground - Devops"/>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1B516B17-3253-4AB2-AC32-FE9237012241}"/>
              </a:ext>
            </a:extLst>
          </p:cNvPr>
          <p:cNvSpPr>
            <a:spLocks noGrp="1" noRot="1" noMove="1" noResize="1" noEditPoints="1" noAdjustHandles="1" noChangeArrowheads="1" noChangeShapeType="1"/>
          </p:cNvSpPr>
          <p:nvPr/>
        </p:nvSpPr>
        <p:spPr>
          <a:xfrm>
            <a:off x="514350" y="723900"/>
            <a:ext cx="5429250" cy="1952625"/>
          </a:xfrm>
          <a:prstGeom prst="roundRect">
            <a:avLst>
              <a:gd name="adj" fmla="val 3902"/>
            </a:avLst>
          </a:prstGeom>
          <a:solidFill>
            <a:srgbClr val="684817"/>
          </a:solidFill>
          <a:ln w="19050">
            <a:solidFill>
              <a:srgbClr val="CE984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54CC2002-B269-4346-AFC2-0FA0D326506C}"/>
              </a:ext>
            </a:extLst>
          </p:cNvPr>
          <p:cNvSpPr/>
          <p:nvPr/>
        </p:nvSpPr>
        <p:spPr>
          <a:xfrm>
            <a:off x="605790" y="952500"/>
            <a:ext cx="64008" cy="1495425"/>
          </a:xfrm>
          <a:prstGeom prst="roundRect">
            <a:avLst>
              <a:gd name="adj" fmla="val 50000"/>
            </a:avLst>
          </a:prstGeom>
          <a:solidFill>
            <a:srgbClr val="CE9846"/>
          </a:solidFill>
          <a:ln>
            <a:noFill/>
          </a:ln>
        </p:spPr>
        <p:txBody>
          <a:bodyPr/>
          <a:lstStyle/>
          <a:p>
            <a:endParaRPr/>
          </a:p>
        </p:txBody>
      </p:sp>
      <p:sp>
        <p:nvSpPr>
          <p:cNvPr id="3" name="Breadcrumb">
            <a:extLst>
              <a:ext uri="{FF2B5EF4-FFF2-40B4-BE49-F238E27FC236}">
                <a16:creationId xmlns:a16="http://schemas.microsoft.com/office/drawing/2014/main" id="{8A7463EC-7D24-494F-B17B-77760A38D844}"/>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FE1B4"/>
                </a:solidFill>
              </a:defRPr>
            </a:pPr>
            <a:r>
              <a:rPr lang="en-US" sz="1050" b="1">
                <a:solidFill>
                  <a:srgbClr val="FFE1B4"/>
                </a:solidFill>
              </a:rPr>
              <a:t>TCM PROGRAM  ›  ENABLEMENT ART</a:t>
            </a:r>
          </a:p>
        </p:txBody>
      </p:sp>
      <p:sp>
        <p:nvSpPr>
          <p:cNvPr id="4" name="Title">
            <a:extLst>
              <a:ext uri="{FF2B5EF4-FFF2-40B4-BE49-F238E27FC236}">
                <a16:creationId xmlns:a16="http://schemas.microsoft.com/office/drawing/2014/main" id="{62555B2C-DED8-46B3-AF83-E7CB1CCB06EB}"/>
              </a:ext>
            </a:extLst>
          </p:cNvPr>
          <p:cNvSpPr>
            <a:spLocks noGrp="1"/>
          </p:cNvSpPr>
          <p:nvPr/>
        </p:nvSpPr>
        <p:spPr>
          <a:xfrm>
            <a:off x="762000" y="1285875"/>
            <a:ext cx="4857750" cy="476250"/>
          </a:xfrm>
          <a:prstGeom prst="rect">
            <a:avLst/>
          </a:prstGeom>
          <a:noFill/>
          <a:ln w="0">
            <a:noFill/>
            <a:prstDash val="solid"/>
          </a:ln>
        </p:spPr>
        <p:txBody>
          <a:bodyPr/>
          <a:lstStyle/>
          <a:p>
            <a:pPr>
              <a:buNone/>
              <a:defRPr sz="2775" b="1">
                <a:solidFill>
                  <a:srgbClr val="FFFFFF"/>
                </a:solidFill>
              </a:defRPr>
            </a:pPr>
            <a:r>
              <a:rPr lang="en-US" sz="2775" b="1">
                <a:solidFill>
                  <a:srgbClr val="FFFFFF"/>
                </a:solidFill>
              </a:rPr>
              <a:t>TEAM DEVOPS</a:t>
            </a:r>
            <a:endParaRPr sz="2775" b="1">
              <a:solidFill>
                <a:srgbClr val="FFFFFF"/>
              </a:solidFill>
            </a:endParaRPr>
          </a:p>
        </p:txBody>
      </p:sp>
      <p:sp>
        <p:nvSpPr>
          <p:cNvPr id="5" name="Descriptor">
            <a:extLst>
              <a:ext uri="{FF2B5EF4-FFF2-40B4-BE49-F238E27FC236}">
                <a16:creationId xmlns:a16="http://schemas.microsoft.com/office/drawing/2014/main" id="{5DDA3E53-97EA-4DD0-81FA-EDCB9C9F1EAA}"/>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FF1DC"/>
                </a:solidFill>
              </a:defRPr>
            </a:pPr>
            <a:r>
              <a:rPr lang="en-US" sz="1350" i="1">
                <a:solidFill>
                  <a:srgbClr val="FFF1DC"/>
                </a:solidFill>
              </a:rPr>
              <a:t>Delivery automation, CI/CD &amp; reliable environments</a:t>
            </a:r>
          </a:p>
        </p:txBody>
      </p:sp>
      <p:grpSp>
        <p:nvGrpSpPr>
          <p:cNvPr id="6" name="Vertical Spine - Devops">
            <a:extLst>
              <a:ext uri="{FF2B5EF4-FFF2-40B4-BE49-F238E27FC236}">
                <a16:creationId xmlns:a16="http://schemas.microsoft.com/office/drawing/2014/main" id="{8388B7FC-14C2-191E-FD96-005DFFFED2C6}"/>
              </a:ext>
            </a:extLst>
          </p:cNvPr>
          <p:cNvGrpSpPr>
            <a:grpSpLocks noGrp="1" noUngrp="1" noRot="1" noMove="1" noResize="1"/>
          </p:cNvGrpSpPr>
          <p:nvPr/>
        </p:nvGrpSpPr>
        <p:grpSpPr>
          <a:xfrm>
            <a:off x="11087500" y="440000"/>
            <a:ext cx="850392" cy="5978000"/>
            <a:chOff x="11087500" y="440000"/>
            <a:chExt cx="850392" cy="5978000"/>
          </a:xfrm>
        </p:grpSpPr>
        <p:sp>
          <p:nvSpPr>
            <p:cNvPr id="7" name="Spine Panel">
              <a:extLst>
                <a:ext uri="{FF2B5EF4-FFF2-40B4-BE49-F238E27FC236}">
                  <a16:creationId xmlns:a16="http://schemas.microsoft.com/office/drawing/2014/main" id="{E844306A-AF92-8005-84C2-80EA23103D6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8" name="Spine Line">
              <a:extLst>
                <a:ext uri="{FF2B5EF4-FFF2-40B4-BE49-F238E27FC236}">
                  <a16:creationId xmlns:a16="http://schemas.microsoft.com/office/drawing/2014/main" id="{6BCEF2B7-FCDE-29A2-C769-488EDE9CFC6D}"/>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9" name="Spine flower on">
              <a:hlinkClick r:id="rId4" action="ppaction://hlinksldjump"/>
              <a:extLst>
                <a:ext uri="{FF2B5EF4-FFF2-40B4-BE49-F238E27FC236}">
                  <a16:creationId xmlns:a16="http://schemas.microsoft.com/office/drawing/2014/main" id="{3EB3BC36-E7E1-CF28-BD61-CDD0F94511D7}"/>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1087696" y="1741500"/>
              <a:ext cx="850000" cy="850000"/>
            </a:xfrm>
            <a:prstGeom prst="rect">
              <a:avLst/>
            </a:prstGeom>
          </p:spPr>
        </p:pic>
        <p:pic>
          <p:nvPicPr>
            <p:cNvPr id="10" name="Spine star on">
              <a:hlinkClick r:id="rId7" action="ppaction://hlinksldjump"/>
              <a:extLst>
                <a:ext uri="{FF2B5EF4-FFF2-40B4-BE49-F238E27FC236}">
                  <a16:creationId xmlns:a16="http://schemas.microsoft.com/office/drawing/2014/main" id="{CA6CF897-B338-9CC9-96AD-28CB7D7C972A}"/>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11087500" y="533608"/>
              <a:ext cx="850392" cy="850392"/>
            </a:xfrm>
            <a:prstGeom prst="rect">
              <a:avLst/>
            </a:prstGeom>
          </p:spPr>
        </p:pic>
        <p:pic>
          <p:nvPicPr>
            <p:cNvPr id="12" name="Spine flow on">
              <a:hlinkClick r:id="rId10" action="ppaction://hlinksldjump"/>
              <a:extLst>
                <a:ext uri="{FF2B5EF4-FFF2-40B4-BE49-F238E27FC236}">
                  <a16:creationId xmlns:a16="http://schemas.microsoft.com/office/drawing/2014/main" id="{45CF5B06-681A-B167-863C-063FA39568E9}"/>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Lst>
            </a:blip>
            <a:stretch>
              <a:fillRect/>
            </a:stretch>
          </p:blipFill>
          <p:spPr>
            <a:xfrm>
              <a:off x="11087696" y="2949000"/>
              <a:ext cx="850000" cy="850000"/>
            </a:xfrm>
            <a:prstGeom prst="rect">
              <a:avLst/>
            </a:prstGeom>
          </p:spPr>
        </p:pic>
        <p:pic>
          <p:nvPicPr>
            <p:cNvPr id="13" name="Spine pillar on">
              <a:hlinkClick r:id="rId13" action="ppaction://hlinksldjump"/>
              <a:extLst>
                <a:ext uri="{FF2B5EF4-FFF2-40B4-BE49-F238E27FC236}">
                  <a16:creationId xmlns:a16="http://schemas.microsoft.com/office/drawing/2014/main" id="{864C9A89-8A13-1C23-AC5D-2832E2B70DEA}"/>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25000"/>
                      </a14:imgEffect>
                    </a14:imgLayer>
                  </a14:imgProps>
                </a:ext>
              </a:extLst>
            </a:blip>
            <a:stretch>
              <a:fillRect/>
            </a:stretch>
          </p:blipFill>
          <p:spPr>
            <a:xfrm>
              <a:off x="11087696" y="41565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40A35FBB-C985-EFC7-EE80-E90BE4D785E0}"/>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30000"/>
                      </a14:imgEffect>
                    </a14:imgLayer>
                  </a14:imgProps>
                </a:ext>
              </a:extLst>
            </a:blip>
            <a:stretch>
              <a:fillRect/>
            </a:stretch>
          </p:blipFill>
          <p:spPr>
            <a:xfrm>
              <a:off x="11087696" y="5364000"/>
              <a:ext cx="850000" cy="850000"/>
            </a:xfrm>
            <a:prstGeom prst="rect">
              <a:avLst/>
            </a:prstGeom>
          </p:spPr>
        </p:pic>
      </p:grpSp>
      <p:sp>
        <p:nvSpPr>
          <p:cNvPr id="15" name="Leadership Card">
            <a:extLst>
              <a:ext uri="{FF2B5EF4-FFF2-40B4-BE49-F238E27FC236}">
                <a16:creationId xmlns:a16="http://schemas.microsoft.com/office/drawing/2014/main" id="{0EF875D4-BB1F-9CDA-0BED-2325E07D9E00}"/>
              </a:ext>
            </a:extLst>
          </p:cNvPr>
          <p:cNvSpPr/>
          <p:nvPr/>
        </p:nvSpPr>
        <p:spPr>
          <a:xfrm>
            <a:off x="514350" y="2820000"/>
            <a:ext cx="3990000" cy="3450000"/>
          </a:xfrm>
          <a:prstGeom prst="roundRect">
            <a:avLst>
              <a:gd name="adj" fmla="val 5500"/>
            </a:avLst>
          </a:prstGeom>
          <a:solidFill>
            <a:srgbClr val="2E2011">
              <a:alpha val="82000"/>
            </a:srgbClr>
          </a:solidFill>
          <a:ln w="12700">
            <a:solidFill>
              <a:srgbClr val="CE8A46">
                <a:alpha val="55000"/>
              </a:srgbClr>
            </a:solidFill>
          </a:ln>
        </p:spPr>
        <p:txBody>
          <a:bodyPr/>
          <a:lstStyle/>
          <a:p>
            <a:endParaRPr/>
          </a:p>
        </p:txBody>
      </p:sp>
      <p:sp>
        <p:nvSpPr>
          <p:cNvPr id="16" name="Ownership Card">
            <a:extLst>
              <a:ext uri="{FF2B5EF4-FFF2-40B4-BE49-F238E27FC236}">
                <a16:creationId xmlns:a16="http://schemas.microsoft.com/office/drawing/2014/main" id="{E5756997-93F1-11D3-F8B7-4556184D0969}"/>
              </a:ext>
            </a:extLst>
          </p:cNvPr>
          <p:cNvSpPr/>
          <p:nvPr/>
        </p:nvSpPr>
        <p:spPr>
          <a:xfrm>
            <a:off x="4704350" y="2820000"/>
            <a:ext cx="5915650" cy="3450000"/>
          </a:xfrm>
          <a:prstGeom prst="roundRect">
            <a:avLst>
              <a:gd name="adj" fmla="val 5500"/>
            </a:avLst>
          </a:prstGeom>
          <a:solidFill>
            <a:srgbClr val="2E2011">
              <a:alpha val="82000"/>
            </a:srgbClr>
          </a:solidFill>
          <a:ln w="12700">
            <a:solidFill>
              <a:srgbClr val="CE8A46">
                <a:alpha val="55000"/>
              </a:srgbClr>
            </a:solidFill>
          </a:ln>
        </p:spPr>
        <p:txBody>
          <a:bodyPr/>
          <a:lstStyle/>
          <a:p>
            <a:endParaRPr/>
          </a:p>
        </p:txBody>
      </p:sp>
      <p:sp>
        <p:nvSpPr>
          <p:cNvPr id="17" name="Card Accent">
            <a:extLst>
              <a:ext uri="{FF2B5EF4-FFF2-40B4-BE49-F238E27FC236}">
                <a16:creationId xmlns:a16="http://schemas.microsoft.com/office/drawing/2014/main" id="{126C867E-2DC5-9C64-90A7-D743D8BB656B}"/>
              </a:ext>
            </a:extLst>
          </p:cNvPr>
          <p:cNvSpPr/>
          <p:nvPr/>
        </p:nvSpPr>
        <p:spPr>
          <a:xfrm>
            <a:off x="605790" y="2950000"/>
            <a:ext cx="55000" cy="3190000"/>
          </a:xfrm>
          <a:prstGeom prst="roundRect">
            <a:avLst>
              <a:gd name="adj" fmla="val 50000"/>
            </a:avLst>
          </a:prstGeom>
          <a:solidFill>
            <a:srgbClr val="CE8A46"/>
          </a:solidFill>
          <a:ln>
            <a:noFill/>
          </a:ln>
        </p:spPr>
        <p:txBody>
          <a:bodyPr/>
          <a:lstStyle/>
          <a:p>
            <a:endParaRPr/>
          </a:p>
        </p:txBody>
      </p:sp>
      <p:sp>
        <p:nvSpPr>
          <p:cNvPr id="18" name="Heading Rule">
            <a:extLst>
              <a:ext uri="{FF2B5EF4-FFF2-40B4-BE49-F238E27FC236}">
                <a16:creationId xmlns:a16="http://schemas.microsoft.com/office/drawing/2014/main" id="{A573169E-EC69-D649-55E4-167C2BC9885B}"/>
              </a:ext>
            </a:extLst>
          </p:cNvPr>
          <p:cNvSpPr/>
          <p:nvPr/>
        </p:nvSpPr>
        <p:spPr>
          <a:xfrm>
            <a:off x="754350" y="3440000"/>
            <a:ext cx="470000" cy="34000"/>
          </a:xfrm>
          <a:prstGeom prst="roundRect">
            <a:avLst>
              <a:gd name="adj" fmla="val 50000"/>
            </a:avLst>
          </a:prstGeom>
          <a:solidFill>
            <a:srgbClr val="CE8A46"/>
          </a:solidFill>
          <a:ln>
            <a:noFill/>
          </a:ln>
        </p:spPr>
        <p:txBody>
          <a:bodyPr/>
          <a:lstStyle/>
          <a:p>
            <a:endParaRPr/>
          </a:p>
        </p:txBody>
      </p:sp>
      <p:sp>
        <p:nvSpPr>
          <p:cNvPr id="19" name="Leadership Heading">
            <a:extLst>
              <a:ext uri="{FF2B5EF4-FFF2-40B4-BE49-F238E27FC236}">
                <a16:creationId xmlns:a16="http://schemas.microsoft.com/office/drawing/2014/main" id="{EC5F6AD9-20B4-09AA-1E39-2ECF4C2B4A88}"/>
              </a:ext>
            </a:extLst>
          </p:cNvPr>
          <p:cNvSpPr>
            <a:spLocks noGrp="1"/>
          </p:cNvSpPr>
          <p:nvPr/>
        </p:nvSpPr>
        <p:spPr>
          <a:xfrm>
            <a:off x="754350" y="3020000"/>
            <a:ext cx="3610000" cy="360000"/>
          </a:xfrm>
          <a:prstGeom prst="rect">
            <a:avLst/>
          </a:prstGeom>
          <a:noFill/>
          <a:ln w="0">
            <a:noFill/>
          </a:ln>
        </p:spPr>
        <p:txBody>
          <a:bodyPr wrap="square" lIns="0" tIns="0" rIns="0" bIns="0" anchor="t"/>
          <a:lstStyle/>
          <a:p>
            <a:pPr>
              <a:buNone/>
            </a:pPr>
            <a:r>
              <a:rPr lang="en-US" sz="1250" b="1" spc="220">
                <a:solidFill>
                  <a:srgbClr val="E4BF9A"/>
                </a:solidFill>
              </a:rPr>
              <a:t>LEADERSHIP</a:t>
            </a:r>
          </a:p>
        </p:txBody>
      </p:sp>
      <p:sp>
        <p:nvSpPr>
          <p:cNvPr id="20" name="Leadership Text">
            <a:extLst>
              <a:ext uri="{FF2B5EF4-FFF2-40B4-BE49-F238E27FC236}">
                <a16:creationId xmlns:a16="http://schemas.microsoft.com/office/drawing/2014/main" id="{F2E57371-0393-2579-B38B-DDCDBFAD098B}"/>
              </a:ext>
            </a:extLst>
          </p:cNvPr>
          <p:cNvSpPr>
            <a:spLocks noGrp="1"/>
          </p:cNvSpPr>
          <p:nvPr/>
        </p:nvSpPr>
        <p:spPr>
          <a:xfrm>
            <a:off x="754350" y="3590000"/>
            <a:ext cx="3610000" cy="2510000"/>
          </a:xfrm>
          <a:prstGeom prst="rect">
            <a:avLst/>
          </a:prstGeom>
          <a:noFill/>
          <a:ln w="0">
            <a:noFill/>
          </a:ln>
        </p:spPr>
        <p:txBody>
          <a:bodyPr wrap="square" lIns="0" tIns="0" rIns="0" bIns="0" anchor="t"/>
          <a:lstStyle/>
          <a:p>
            <a:pPr>
              <a:spcAft>
                <a:spcPts val="500"/>
              </a:spcAft>
              <a:buNone/>
            </a:pPr>
            <a:r>
              <a:rPr lang="en-US" sz="800" b="1" spc="160" dirty="0">
                <a:solidFill>
                  <a:srgbClr val="CE8A46"/>
                </a:solidFill>
              </a:rPr>
              <a:t>PROJECT · </a:t>
            </a:r>
            <a:r>
              <a:rPr lang="en-US" sz="800" b="1" spc="160" dirty="0" err="1">
                <a:solidFill>
                  <a:srgbClr val="CE8A46"/>
                </a:solidFill>
              </a:rPr>
              <a:t>MFE_TCM_NGP_PN</a:t>
            </a:r>
            <a:endParaRPr lang="en-US" sz="800" b="1" spc="160" dirty="0">
              <a:solidFill>
                <a:srgbClr val="CE8A46"/>
              </a:solidFill>
            </a:endParaRPr>
          </a:p>
          <a:p>
            <a:pPr marL="0" indent="0">
              <a:spcBef>
                <a:spcPts val="600"/>
              </a:spcBef>
              <a:buNone/>
            </a:pPr>
            <a:r>
              <a:rPr lang="en-US" sz="1150" dirty="0">
                <a:solidFill>
                  <a:srgbClr val="E4BF9A"/>
                </a:solidFill>
              </a:rPr>
              <a:t>Lean-Agile Leader</a:t>
            </a:r>
            <a:br>
              <a:rPr lang="en-US" sz="600" dirty="0"/>
            </a:br>
            <a:r>
              <a:rPr lang="en-US" sz="1350" b="1" dirty="0">
                <a:solidFill>
                  <a:srgbClr val="FFFFFF"/>
                </a:solidFill>
              </a:rPr>
              <a:t>Rinkal Modi</a:t>
            </a:r>
          </a:p>
          <a:p>
            <a:pPr>
              <a:spcBef>
                <a:spcPts val="600"/>
              </a:spcBef>
            </a:pPr>
            <a:r>
              <a:rPr lang="en-US" sz="1150" dirty="0">
                <a:solidFill>
                  <a:srgbClr val="E4BF9A"/>
                </a:solidFill>
              </a:rPr>
              <a:t>Product Owner</a:t>
            </a:r>
            <a:br>
              <a:rPr lang="en-US" sz="1150" dirty="0">
                <a:solidFill>
                  <a:srgbClr val="E4BF9A"/>
                </a:solidFill>
              </a:rPr>
            </a:br>
            <a:r>
              <a:rPr lang="en-US" sz="1350" b="1" dirty="0">
                <a:solidFill>
                  <a:srgbClr val="FFFFFF"/>
                </a:solidFill>
              </a:rPr>
              <a:t>Rinkal Modi</a:t>
            </a:r>
          </a:p>
          <a:p>
            <a:pPr>
              <a:spcBef>
                <a:spcPts val="600"/>
              </a:spcBef>
            </a:pPr>
            <a:r>
              <a:rPr lang="en-US" sz="1400" dirty="0">
                <a:solidFill>
                  <a:srgbClr val="E4BF9A"/>
                </a:solidFill>
              </a:rPr>
              <a:t>Scrum Master</a:t>
            </a:r>
            <a:br>
              <a:rPr lang="en-US" sz="1400" dirty="0">
                <a:solidFill>
                  <a:srgbClr val="E4BF9A"/>
                </a:solidFill>
              </a:rPr>
            </a:br>
            <a:r>
              <a:rPr lang="en-US" sz="1600" b="1" dirty="0" err="1">
                <a:solidFill>
                  <a:srgbClr val="FFFFFF"/>
                </a:solidFill>
              </a:rPr>
              <a:t>Venkateswarlu</a:t>
            </a:r>
            <a:r>
              <a:rPr lang="en-US" sz="1600" b="1" dirty="0">
                <a:solidFill>
                  <a:srgbClr val="FFFFFF"/>
                </a:solidFill>
              </a:rPr>
              <a:t> </a:t>
            </a:r>
            <a:r>
              <a:rPr lang="en-US" sz="1600" b="1" dirty="0" err="1">
                <a:solidFill>
                  <a:srgbClr val="FFFFFF"/>
                </a:solidFill>
              </a:rPr>
              <a:t>Chinnapureddy</a:t>
            </a:r>
            <a:endParaRPr lang="en-US" sz="1600" b="1" dirty="0">
              <a:solidFill>
                <a:srgbClr val="FFFFFF"/>
              </a:solidFill>
            </a:endParaRPr>
          </a:p>
          <a:p>
            <a:pPr>
              <a:spcBef>
                <a:spcPts val="600"/>
              </a:spcBef>
            </a:pPr>
            <a:r>
              <a:rPr lang="en-US" sz="1600" b="1" dirty="0">
                <a:solidFill>
                  <a:srgbClr val="FFFFFF"/>
                </a:solidFill>
              </a:rPr>
              <a:t>Rohit Tambe </a:t>
            </a:r>
          </a:p>
          <a:p>
            <a:pPr marL="0" indent="0">
              <a:spcBef>
                <a:spcPts val="600"/>
              </a:spcBef>
              <a:buNone/>
            </a:pPr>
            <a:endParaRPr lang="en-US" sz="1350" b="1" dirty="0">
              <a:solidFill>
                <a:srgbClr val="FFFFFF"/>
              </a:solidFill>
            </a:endParaRPr>
          </a:p>
        </p:txBody>
      </p:sp>
      <p:sp>
        <p:nvSpPr>
          <p:cNvPr id="21" name="Card Accent">
            <a:extLst>
              <a:ext uri="{FF2B5EF4-FFF2-40B4-BE49-F238E27FC236}">
                <a16:creationId xmlns:a16="http://schemas.microsoft.com/office/drawing/2014/main" id="{5BFF3681-93C8-1F62-C843-E9EF9B5F3CCF}"/>
              </a:ext>
            </a:extLst>
          </p:cNvPr>
          <p:cNvSpPr/>
          <p:nvPr/>
        </p:nvSpPr>
        <p:spPr>
          <a:xfrm>
            <a:off x="4795790" y="2950000"/>
            <a:ext cx="55000" cy="3190000"/>
          </a:xfrm>
          <a:prstGeom prst="roundRect">
            <a:avLst>
              <a:gd name="adj" fmla="val 50000"/>
            </a:avLst>
          </a:prstGeom>
          <a:solidFill>
            <a:srgbClr val="CE8A46"/>
          </a:solidFill>
          <a:ln>
            <a:noFill/>
          </a:ln>
        </p:spPr>
        <p:txBody>
          <a:bodyPr/>
          <a:lstStyle/>
          <a:p>
            <a:endParaRPr/>
          </a:p>
        </p:txBody>
      </p:sp>
      <p:sp>
        <p:nvSpPr>
          <p:cNvPr id="22" name="Heading Rule">
            <a:extLst>
              <a:ext uri="{FF2B5EF4-FFF2-40B4-BE49-F238E27FC236}">
                <a16:creationId xmlns:a16="http://schemas.microsoft.com/office/drawing/2014/main" id="{1BC9AFB9-67B2-5AE6-84FD-B1CF4C52CA64}"/>
              </a:ext>
            </a:extLst>
          </p:cNvPr>
          <p:cNvSpPr>
            <a:spLocks/>
          </p:cNvSpPr>
          <p:nvPr/>
        </p:nvSpPr>
        <p:spPr>
          <a:xfrm>
            <a:off x="4944350" y="3440000"/>
            <a:ext cx="470000" cy="34000"/>
          </a:xfrm>
          <a:prstGeom prst="roundRect">
            <a:avLst>
              <a:gd name="adj" fmla="val 50000"/>
            </a:avLst>
          </a:prstGeom>
          <a:solidFill>
            <a:srgbClr val="CE8A46"/>
          </a:solidFill>
          <a:ln>
            <a:noFill/>
          </a:ln>
        </p:spPr>
        <p:txBody>
          <a:bodyPr/>
          <a:lstStyle/>
          <a:p>
            <a:endParaRPr lang="en-US"/>
          </a:p>
        </p:txBody>
      </p:sp>
      <p:sp>
        <p:nvSpPr>
          <p:cNvPr id="23" name="Ownership Heading">
            <a:extLst>
              <a:ext uri="{FF2B5EF4-FFF2-40B4-BE49-F238E27FC236}">
                <a16:creationId xmlns:a16="http://schemas.microsoft.com/office/drawing/2014/main" id="{AD96918E-F291-0E7F-6297-C0256C6ABE95}"/>
              </a:ext>
            </a:extLst>
          </p:cNvPr>
          <p:cNvSpPr>
            <a:spLocks noGrp="1"/>
          </p:cNvSpPr>
          <p:nvPr/>
        </p:nvSpPr>
        <p:spPr>
          <a:xfrm>
            <a:off x="4944350" y="3020000"/>
            <a:ext cx="5535650" cy="360000"/>
          </a:xfrm>
          <a:prstGeom prst="rect">
            <a:avLst/>
          </a:prstGeom>
          <a:noFill/>
          <a:ln w="0">
            <a:noFill/>
          </a:ln>
        </p:spPr>
        <p:txBody>
          <a:bodyPr wrap="square" lIns="0" tIns="0" rIns="0" bIns="0" anchor="t"/>
          <a:lstStyle/>
          <a:p>
            <a:pPr>
              <a:buNone/>
            </a:pPr>
            <a:r>
              <a:rPr lang="en-US" sz="1250" b="1" spc="220">
                <a:solidFill>
                  <a:srgbClr val="E4BF9A"/>
                </a:solidFill>
              </a:rPr>
              <a:t>OWNERSHIP</a:t>
            </a:r>
          </a:p>
        </p:txBody>
      </p:sp>
      <p:sp>
        <p:nvSpPr>
          <p:cNvPr id="24" name="Ownership Text">
            <a:extLst>
              <a:ext uri="{FF2B5EF4-FFF2-40B4-BE49-F238E27FC236}">
                <a16:creationId xmlns:a16="http://schemas.microsoft.com/office/drawing/2014/main" id="{EBF91289-0BD1-BFC7-B6D3-5585D5237118}"/>
              </a:ext>
            </a:extLst>
          </p:cNvPr>
          <p:cNvSpPr>
            <a:spLocks noGrp="1"/>
          </p:cNvSpPr>
          <p:nvPr/>
        </p:nvSpPr>
        <p:spPr>
          <a:xfrm>
            <a:off x="4944350" y="3590000"/>
            <a:ext cx="5535650" cy="2510000"/>
          </a:xfrm>
          <a:prstGeom prst="rect">
            <a:avLst/>
          </a:prstGeom>
          <a:noFill/>
          <a:ln w="0">
            <a:noFill/>
          </a:ln>
        </p:spPr>
        <p:txBody>
          <a:bodyPr wrap="square" lIns="0" tIns="0" rIns="0" bIns="0" anchor="t"/>
          <a:lstStyle/>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Platform Operations</a:t>
            </a:r>
          </a:p>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Testing Infrastructure</a:t>
            </a:r>
          </a:p>
          <a:p>
            <a:pPr marL="228600" indent="-228600">
              <a:spcBef>
                <a:spcPts val="200"/>
              </a:spcBef>
              <a:buNone/>
            </a:pPr>
            <a:r>
              <a:rPr lang="en-US" sz="1350" dirty="0">
                <a:solidFill>
                  <a:srgbClr val="CE8A46"/>
                </a:solidFill>
              </a:rPr>
              <a:t>▪  </a:t>
            </a:r>
            <a:r>
              <a:rPr lang="en-US" sz="1350" dirty="0">
                <a:solidFill>
                  <a:srgbClr val="F0F8FA"/>
                </a:solidFill>
                <a:latin typeface="Segoe UI"/>
                <a:cs typeface="Segoe UI"/>
              </a:rPr>
              <a:t>Performance Testing</a:t>
            </a:r>
          </a:p>
          <a:p>
            <a:pPr marL="228600" indent="-228600">
              <a:spcBef>
                <a:spcPts val="200"/>
              </a:spcBef>
            </a:pPr>
            <a:r>
              <a:rPr lang="en-US" sz="1350" dirty="0">
                <a:solidFill>
                  <a:srgbClr val="CE8A46"/>
                </a:solidFill>
              </a:rPr>
              <a:t>▪  </a:t>
            </a:r>
            <a:r>
              <a:rPr lang="en-US" sz="1350" dirty="0">
                <a:solidFill>
                  <a:srgbClr val="F0F8FA"/>
                </a:solidFill>
                <a:latin typeface="Segoe UI"/>
                <a:cs typeface="Segoe UI"/>
              </a:rPr>
              <a:t>PLM-Dashboard</a:t>
            </a:r>
          </a:p>
          <a:p>
            <a:pPr marL="228600" indent="-228600">
              <a:spcBef>
                <a:spcPts val="200"/>
              </a:spcBef>
            </a:pPr>
            <a:r>
              <a:rPr lang="en-US" sz="1350" dirty="0">
                <a:solidFill>
                  <a:srgbClr val="CE8A46"/>
                </a:solidFill>
              </a:rPr>
              <a:t>▪  </a:t>
            </a:r>
            <a:r>
              <a:rPr lang="en-US" sz="1350" dirty="0">
                <a:solidFill>
                  <a:srgbClr val="F0F8FA"/>
                </a:solidFill>
                <a:latin typeface="Segoe UI"/>
                <a:cs typeface="Segoe UI"/>
              </a:rPr>
              <a:t>Security</a:t>
            </a:r>
          </a:p>
          <a:p>
            <a:pPr marL="228600" indent="-228600">
              <a:spcBef>
                <a:spcPts val="200"/>
              </a:spcBef>
            </a:pPr>
            <a:r>
              <a:rPr lang="en-US" sz="1350" dirty="0">
                <a:solidFill>
                  <a:srgbClr val="CE8A46"/>
                </a:solidFill>
              </a:rPr>
              <a:t>▪  </a:t>
            </a:r>
            <a:r>
              <a:rPr lang="en-US" sz="1350" dirty="0">
                <a:solidFill>
                  <a:srgbClr val="F0F8FA"/>
                </a:solidFill>
                <a:latin typeface="Segoe UI"/>
                <a:cs typeface="Segoe UI"/>
              </a:rPr>
              <a:t>Teamcenter X validation</a:t>
            </a:r>
          </a:p>
          <a:p>
            <a:pPr marL="228600" indent="-228600">
              <a:spcBef>
                <a:spcPts val="200"/>
              </a:spcBef>
            </a:pPr>
            <a:endParaRPr lang="en-US" sz="1350" dirty="0">
              <a:solidFill>
                <a:srgbClr val="F0F8FA"/>
              </a:solidFill>
              <a:latin typeface="Segoe UI"/>
              <a:cs typeface="Segoe UI"/>
            </a:endParaRPr>
          </a:p>
          <a:p>
            <a:pPr marL="228600" indent="-228600">
              <a:spcBef>
                <a:spcPts val="200"/>
              </a:spcBef>
            </a:pPr>
            <a:endParaRPr lang="en-US" sz="1350" dirty="0">
              <a:solidFill>
                <a:srgbClr val="F0F8FA"/>
              </a:solidFill>
              <a:latin typeface="Segoe UI"/>
              <a:cs typeface="Segoe UI"/>
            </a:endParaRPr>
          </a:p>
          <a:p>
            <a:pPr marL="228600" indent="-228600">
              <a:spcBef>
                <a:spcPts val="200"/>
              </a:spcBef>
              <a:buNone/>
            </a:pPr>
            <a:endParaRPr lang="en-US" sz="1350" dirty="0">
              <a:solidFill>
                <a:srgbClr val="F0F8FA"/>
              </a:solidFill>
              <a:latin typeface="Segoe UI"/>
              <a:cs typeface="Segoe UI"/>
            </a:endParaRPr>
          </a:p>
          <a:p>
            <a:pPr marL="228600" indent="-228600">
              <a:spcBef>
                <a:spcPts val="200"/>
              </a:spcBef>
              <a:buNone/>
            </a:pPr>
            <a:endParaRPr lang="en-US" sz="1350" dirty="0">
              <a:solidFill>
                <a:srgbClr val="F0F8FA"/>
              </a:solidFill>
              <a:latin typeface="Segoe UI"/>
              <a:cs typeface="Segoe UI"/>
            </a:endParaRPr>
          </a:p>
        </p:txBody>
      </p:sp>
    </p:spTree>
    <p:extLst>
      <p:ext uri="{BB962C8B-B14F-4D97-AF65-F5344CB8AC3E}">
        <p14:creationId xmlns:p14="http://schemas.microsoft.com/office/powerpoint/2010/main" val="25377090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3E2E15"/>
              </a:gs>
              <a:gs pos="55000">
                <a:srgbClr val="261C0D"/>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31909">
                  <a:alpha val="93000"/>
                </a:srgbClr>
              </a:gs>
              <a:gs pos="100000">
                <a:srgbClr val="231909">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CE984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C69A"/>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Feature name ›</a:t>
            </a: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8BC"/>
                </a:solidFill>
              </a:rPr>
              <a:t>Team DevOps  ›  Enablement ART</a:t>
            </a:r>
          </a:p>
        </p:txBody>
      </p:sp>
      <p:sp>
        <p:nvSpPr>
          <p:cNvPr id="30" name="Polarion field"/>
          <p:cNvSpPr/>
          <p:nvPr/>
        </p:nvSpPr>
        <p:spPr>
          <a:xfrm>
            <a:off x="480000" y="1700000"/>
            <a:ext cx="6100000" cy="560000"/>
          </a:xfrm>
          <a:prstGeom prst="roundRect">
            <a:avLst>
              <a:gd name="adj" fmla="val 11000"/>
            </a:avLst>
          </a:prstGeom>
          <a:solidFill>
            <a:srgbClr val="22190B">
              <a:alpha val="88000"/>
            </a:srgbClr>
          </a:solidFill>
          <a:ln w="15875">
            <a:solidFill>
              <a:srgbClr val="CE9846">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spc="120">
                <a:solidFill>
                  <a:srgbClr val="D0A668"/>
                </a:solidFill>
              </a:rPr>
              <a:t>FEATURE ID   </a:t>
            </a:r>
          </a:p>
          <a:p>
            <a:pPr>
              <a:spcBef>
                <a:spcPts val="300"/>
              </a:spcBef>
              <a:buNone/>
            </a:pPr>
            <a:r>
              <a:rPr lang="en-US" sz="1200" u="sng">
                <a:solidFill>
                  <a:srgbClr val="E4C69A"/>
                </a:solidFill>
              </a:rPr>
              <a:t>‹ paste </a:t>
            </a:r>
            <a:r>
              <a:rPr lang="en-US" sz="1200" u="sng" err="1">
                <a:solidFill>
                  <a:srgbClr val="E4C69A"/>
                </a:solidFill>
              </a:rPr>
              <a:t>MyP</a:t>
            </a:r>
            <a:r>
              <a:rPr lang="en-US" sz="1200" u="sng">
                <a:solidFill>
                  <a:srgbClr val="E4C69A"/>
                </a:solidFill>
              </a:rPr>
              <a:t> Feature link — required ›</a:t>
            </a:r>
          </a:p>
        </p:txBody>
      </p:sp>
      <p:sp>
        <p:nvSpPr>
          <p:cNvPr id="32" name="Release field"/>
          <p:cNvSpPr/>
          <p:nvPr/>
        </p:nvSpPr>
        <p:spPr>
          <a:xfrm>
            <a:off x="6820000" y="1700000"/>
            <a:ext cx="4030000" cy="560000"/>
          </a:xfrm>
          <a:prstGeom prst="roundRect">
            <a:avLst>
              <a:gd name="adj" fmla="val 11000"/>
            </a:avLst>
          </a:prstGeom>
          <a:solidFill>
            <a:srgbClr val="22190B">
              <a:alpha val="88000"/>
            </a:srgbClr>
          </a:solidFill>
          <a:ln w="15875">
            <a:solidFill>
              <a:srgbClr val="CE984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spc="120">
                <a:solidFill>
                  <a:srgbClr val="D0A668"/>
                </a:solidFill>
              </a:rPr>
              <a:t>TARGET RELEASE(S)   </a:t>
            </a:r>
          </a:p>
          <a:p>
            <a:pPr>
              <a:spcBef>
                <a:spcPts val="300"/>
              </a:spcBef>
              <a:buNone/>
            </a:pPr>
            <a:r>
              <a:rPr lang="en-US" sz="1200">
                <a:solidFill>
                  <a:srgbClr val="E4C69A"/>
                </a:solidFill>
              </a:rPr>
              <a:t>TC2612</a:t>
            </a:r>
          </a:p>
        </p:txBody>
      </p:sp>
      <p:sp>
        <p:nvSpPr>
          <p:cNvPr id="40" name="Takeaway what"/>
          <p:cNvSpPr/>
          <p:nvPr/>
        </p:nvSpPr>
        <p:spPr>
          <a:xfrm>
            <a:off x="480000" y="2440000"/>
            <a:ext cx="3296666" cy="3740000"/>
          </a:xfrm>
          <a:prstGeom prst="roundRect">
            <a:avLst>
              <a:gd name="adj" fmla="val 6000"/>
            </a:avLst>
          </a:prstGeom>
          <a:solidFill>
            <a:srgbClr val="2E2211">
              <a:alpha val="82000"/>
            </a:srgbClr>
          </a:solidFill>
          <a:ln w="12700">
            <a:solidFill>
              <a:srgbClr val="CE984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9846"/>
                </a:solidFill>
              </a:rPr>
              <a:t>WHAT IS IT?</a:t>
            </a:r>
          </a:p>
          <a:p>
            <a:pPr>
              <a:spcBef>
                <a:spcPts val="700"/>
              </a:spcBef>
              <a:buNone/>
            </a:pPr>
            <a:r>
              <a:rPr lang="en-US" sz="1200" i="1">
                <a:solidFill>
                  <a:srgbClr val="D6CEC2"/>
                </a:solidFill>
              </a:rPr>
              <a:t>One or two sentences on the capability — the takeaway, not the demo.</a:t>
            </a:r>
          </a:p>
        </p:txBody>
      </p:sp>
      <p:sp>
        <p:nvSpPr>
          <p:cNvPr id="42" name="Takeaway why"/>
          <p:cNvSpPr/>
          <p:nvPr/>
        </p:nvSpPr>
        <p:spPr>
          <a:xfrm>
            <a:off x="4016666" y="2440000"/>
            <a:ext cx="3296666" cy="3740000"/>
          </a:xfrm>
          <a:prstGeom prst="roundRect">
            <a:avLst>
              <a:gd name="adj" fmla="val 6000"/>
            </a:avLst>
          </a:prstGeom>
          <a:solidFill>
            <a:srgbClr val="2E2211">
              <a:alpha val="82000"/>
            </a:srgbClr>
          </a:solidFill>
          <a:ln w="12700">
            <a:solidFill>
              <a:srgbClr val="CE984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9846"/>
                </a:solidFill>
              </a:rPr>
              <a:t>WHY IT MATTERS</a:t>
            </a:r>
          </a:p>
          <a:p>
            <a:pPr>
              <a:spcBef>
                <a:spcPts val="700"/>
              </a:spcBef>
              <a:buNone/>
            </a:pPr>
            <a:r>
              <a:rPr lang="en-US" sz="1200" i="1">
                <a:solidFill>
                  <a:srgbClr val="D6CEC2"/>
                </a:solidFill>
              </a:rPr>
              <a:t>The benefit or outcome — why a customer or the business cares.</a:t>
            </a:r>
          </a:p>
        </p:txBody>
      </p:sp>
      <p:sp>
        <p:nvSpPr>
          <p:cNvPr id="44" name="Takeaway who"/>
          <p:cNvSpPr/>
          <p:nvPr/>
        </p:nvSpPr>
        <p:spPr>
          <a:xfrm>
            <a:off x="7553332" y="2440000"/>
            <a:ext cx="3296666" cy="3740000"/>
          </a:xfrm>
          <a:prstGeom prst="roundRect">
            <a:avLst>
              <a:gd name="adj" fmla="val 6000"/>
            </a:avLst>
          </a:prstGeom>
          <a:solidFill>
            <a:srgbClr val="2E2211">
              <a:alpha val="82000"/>
            </a:srgbClr>
          </a:solidFill>
          <a:ln w="12700">
            <a:solidFill>
              <a:srgbClr val="CE984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9846"/>
                </a:solidFill>
              </a:rPr>
              <a:t>WHO IT’S FOR</a:t>
            </a:r>
          </a:p>
          <a:p>
            <a:pPr>
              <a:spcBef>
                <a:spcPts val="700"/>
              </a:spcBef>
              <a:buNone/>
            </a:pPr>
            <a:r>
              <a:rPr lang="en-US" sz="1200" i="1">
                <a:solidFill>
                  <a:srgbClr val="D6CEC2"/>
                </a:solidFill>
              </a:rPr>
              <a:t>Customer, industry, or persona — e.g. “Ford”, or a sentence or two.</a:t>
            </a:r>
          </a:p>
        </p:txBody>
      </p:sp>
      <p:grpSp>
        <p:nvGrpSpPr>
          <p:cNvPr id="10" name="Vertical Spine - Flowers">
            <a:extLst>
              <a:ext uri="{FF2B5EF4-FFF2-40B4-BE49-F238E27FC236}">
                <a16:creationId xmlns:a16="http://schemas.microsoft.com/office/drawing/2014/main" id="{015CA566-5381-41F7-BD9D-850893811430}"/>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937E1D77-DE7A-4D0A-A354-E07C424E0964}"/>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DEE65156-91A7-46DB-BD51-67A095461A1F}"/>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8F03A840-28F8-4D02-A5ED-82B1561A575B}"/>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856CA869-2249-4EDE-883D-59F031565ED9}"/>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536379C0-767C-4F0B-BC62-0CD18053F339}"/>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17DA7019-61B7-462B-8336-3554C4AC708E}"/>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04F038F7-E5BC-4C63-9E86-38AB310CC188}"/>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42419079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 name="Background - Reoprts"/>
          <p:cNvPicPr>
            <a:picLocks noChangeAspect="1"/>
          </p:cNvPicPr>
          <p:nvPr/>
        </p:nvPicPr>
        <p:blipFill>
          <a:blip r:embed="rId3"/>
          <a:srcRect t="27" b="27"/>
          <a:stretch>
            <a:fillRect/>
          </a:stretch>
        </p:blipFill>
        <p:spPr>
          <a:xfrm>
            <a:off x="0" y="0"/>
            <a:ext cx="12192000" cy="6858000"/>
          </a:xfrm>
          <a:prstGeom prst="rect">
            <a:avLst/>
          </a:prstGeom>
        </p:spPr>
      </p:pic>
      <p:sp>
        <p:nvSpPr>
          <p:cNvPr id="320" name="TB Panel">
            <a:extLst>
              <a:ext uri="{FF2B5EF4-FFF2-40B4-BE49-F238E27FC236}">
                <a16:creationId xmlns:a16="http://schemas.microsoft.com/office/drawing/2014/main" id="{C65A9B3D-4058-4805-9336-527C13C358CC}"/>
              </a:ext>
            </a:extLst>
          </p:cNvPr>
          <p:cNvSpPr>
            <a:spLocks noGrp="1"/>
          </p:cNvSpPr>
          <p:nvPr/>
        </p:nvSpPr>
        <p:spPr>
          <a:xfrm>
            <a:off x="514350" y="685800"/>
            <a:ext cx="5600700" cy="1830000"/>
          </a:xfrm>
          <a:prstGeom prst="roundRect">
            <a:avLst>
              <a:gd name="adj" fmla="val 7000"/>
            </a:avLst>
          </a:prstGeom>
          <a:solidFill>
            <a:srgbClr val="4E49CF">
              <a:alpha val="90000"/>
            </a:srgbClr>
          </a:solidFill>
          <a:ln w="19050">
            <a:solidFill>
              <a:srgbClr val="6C67E9">
                <a:alpha val="92000"/>
              </a:srgbClr>
            </a:solidFill>
          </a:ln>
        </p:spPr>
        <p:txBody>
          <a:bodyPr/>
          <a:lstStyle/>
          <a:p>
            <a:endParaRPr/>
          </a:p>
        </p:txBody>
      </p:sp>
      <p:sp>
        <p:nvSpPr>
          <p:cNvPr id="321" name="TB Accent">
            <a:extLst>
              <a:ext uri="{FF2B5EF4-FFF2-40B4-BE49-F238E27FC236}">
                <a16:creationId xmlns:a16="http://schemas.microsoft.com/office/drawing/2014/main" id="{77BE5C16-BED7-48AD-BCB5-875F238A38FD}"/>
              </a:ext>
            </a:extLst>
          </p:cNvPr>
          <p:cNvSpPr>
            <a:spLocks noGrp="1"/>
          </p:cNvSpPr>
          <p:nvPr/>
        </p:nvSpPr>
        <p:spPr>
          <a:xfrm>
            <a:off x="605790" y="914400"/>
            <a:ext cx="64008" cy="1372800"/>
          </a:xfrm>
          <a:prstGeom prst="roundRect">
            <a:avLst>
              <a:gd name="adj" fmla="val 50000"/>
            </a:avLst>
          </a:prstGeom>
          <a:solidFill>
            <a:srgbClr val="6C67E9"/>
          </a:solidFill>
          <a:ln>
            <a:noFill/>
          </a:ln>
        </p:spPr>
        <p:txBody>
          <a:bodyPr/>
          <a:lstStyle/>
          <a:p>
            <a:endParaRPr/>
          </a:p>
        </p:txBody>
      </p:sp>
      <p:sp>
        <p:nvSpPr>
          <p:cNvPr id="322" name="TB Super">
            <a:extLst>
              <a:ext uri="{FF2B5EF4-FFF2-40B4-BE49-F238E27FC236}">
                <a16:creationId xmlns:a16="http://schemas.microsoft.com/office/drawing/2014/main" id="{574E839C-224D-4278-A735-0B7DACD0846C}"/>
              </a:ext>
            </a:extLst>
          </p:cNvPr>
          <p:cNvSpPr>
            <a:spLocks noGrp="1"/>
          </p:cNvSpPr>
          <p:nvPr/>
        </p:nvSpPr>
        <p:spPr>
          <a:xfrm>
            <a:off x="806958" y="905000"/>
            <a:ext cx="4700000" cy="247650"/>
          </a:xfrm>
          <a:prstGeom prst="rect">
            <a:avLst/>
          </a:prstGeom>
        </p:spPr>
        <p:txBody>
          <a:bodyPr wrap="square" anchor="t">
            <a:noAutofit/>
          </a:bodyPr>
          <a:lstStyle/>
          <a:p>
            <a:pPr algn="l">
              <a:buNone/>
            </a:pPr>
            <a:r>
              <a:rPr sz="1050" b="1">
                <a:solidFill>
                  <a:srgbClr val="C3C0F5"/>
                </a:solidFill>
              </a:rPr>
              <a:t>TCM PROGRAM   ›   INSIGHT</a:t>
            </a:r>
            <a:r>
              <a:rPr lang="en-US" sz="1050" b="1">
                <a:solidFill>
                  <a:srgbClr val="C3C0F5"/>
                </a:solidFill>
              </a:rPr>
              <a:t> LAYER </a:t>
            </a:r>
            <a:endParaRPr sz="1050" b="1">
              <a:solidFill>
                <a:srgbClr val="C3C0F5"/>
              </a:solidFill>
            </a:endParaRPr>
          </a:p>
        </p:txBody>
      </p:sp>
      <p:sp>
        <p:nvSpPr>
          <p:cNvPr id="323" name="TB Main">
            <a:extLst>
              <a:ext uri="{FF2B5EF4-FFF2-40B4-BE49-F238E27FC236}">
                <a16:creationId xmlns:a16="http://schemas.microsoft.com/office/drawing/2014/main" id="{2EF6CFF9-744E-4148-AB71-73D69FD425DD}"/>
              </a:ext>
            </a:extLst>
          </p:cNvPr>
          <p:cNvSpPr>
            <a:spLocks noGrp="1"/>
          </p:cNvSpPr>
          <p:nvPr/>
        </p:nvSpPr>
        <p:spPr>
          <a:xfrm>
            <a:off x="806958" y="1150000"/>
            <a:ext cx="4700000" cy="620000"/>
          </a:xfrm>
          <a:prstGeom prst="rect">
            <a:avLst/>
          </a:prstGeom>
        </p:spPr>
        <p:txBody>
          <a:bodyPr wrap="square" anchor="t">
            <a:noAutofit/>
          </a:bodyPr>
          <a:lstStyle/>
          <a:p>
            <a:pPr algn="l">
              <a:buNone/>
            </a:pPr>
            <a:r>
              <a:rPr lang="en-US" sz="2850" b="1">
                <a:solidFill>
                  <a:srgbClr val="FFFFFF"/>
                </a:solidFill>
              </a:rPr>
              <a:t>INSIGHT &amp; ADAPT LAYER</a:t>
            </a:r>
            <a:endParaRPr sz="2850" b="1">
              <a:solidFill>
                <a:srgbClr val="FFFFFF"/>
              </a:solidFill>
            </a:endParaRPr>
          </a:p>
        </p:txBody>
      </p:sp>
      <p:sp>
        <p:nvSpPr>
          <p:cNvPr id="324" name="TB Sub">
            <a:extLst>
              <a:ext uri="{FF2B5EF4-FFF2-40B4-BE49-F238E27FC236}">
                <a16:creationId xmlns:a16="http://schemas.microsoft.com/office/drawing/2014/main" id="{3E0A607B-369E-4ED1-BFC5-2189F50C7895}"/>
              </a:ext>
            </a:extLst>
          </p:cNvPr>
          <p:cNvSpPr>
            <a:spLocks noGrp="1"/>
          </p:cNvSpPr>
          <p:nvPr/>
        </p:nvSpPr>
        <p:spPr>
          <a:xfrm>
            <a:off x="806958" y="1800000"/>
            <a:ext cx="4903532" cy="380000"/>
          </a:xfrm>
          <a:prstGeom prst="rect">
            <a:avLst/>
          </a:prstGeom>
        </p:spPr>
        <p:txBody>
          <a:bodyPr wrap="square" anchor="t">
            <a:noAutofit/>
          </a:bodyPr>
          <a:lstStyle/>
          <a:p>
            <a:r>
              <a:rPr lang="en-US" sz="1400" dirty="0">
                <a:solidFill>
                  <a:srgbClr val="E9EDF3"/>
                </a:solidFill>
              </a:rPr>
              <a:t>Signals become insight; insight becomes the next better decision</a:t>
            </a:r>
            <a:endParaRPr sz="1400" dirty="0">
              <a:solidFill>
                <a:srgbClr val="E9EDF3"/>
              </a:solidFill>
            </a:endParaRPr>
          </a:p>
        </p:txBody>
      </p:sp>
      <p:sp>
        <p:nvSpPr>
          <p:cNvPr id="3" name="Spine Panel">
            <a:extLst>
              <a:ext uri="{FF2B5EF4-FFF2-40B4-BE49-F238E27FC236}">
                <a16:creationId xmlns:a16="http://schemas.microsoft.com/office/drawing/2014/main" id="{7D8BF10E-859C-5FA1-BFC1-CB337F07F67B}"/>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4" name="Spine Line">
            <a:extLst>
              <a:ext uri="{FF2B5EF4-FFF2-40B4-BE49-F238E27FC236}">
                <a16:creationId xmlns:a16="http://schemas.microsoft.com/office/drawing/2014/main" id="{FFF32309-ADB8-6ED9-8928-323AB217768A}"/>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39" name="Spine flower on">
            <a:hlinkClick r:id="rId4" action="ppaction://hlinksldjump"/>
          </p:cNvPr>
          <p:cNvPicPr>
            <a:picLocks noChangeAspect="1"/>
          </p:cNvPicPr>
          <p:nvPr/>
        </p:nvPicPr>
        <p:blipFill>
          <a:blip r:embed="rId5"/>
          <a:stretch>
            <a:fillRect/>
          </a:stretch>
        </p:blipFill>
        <p:spPr>
          <a:xfrm>
            <a:off x="11087696" y="1741500"/>
            <a:ext cx="850000" cy="850000"/>
          </a:xfrm>
          <a:prstGeom prst="rect">
            <a:avLst/>
          </a:prstGeom>
        </p:spPr>
      </p:pic>
      <p:pic>
        <p:nvPicPr>
          <p:cNvPr id="340" name="Spine star on">
            <a:hlinkClick r:id="rId6" action="ppaction://hlinksldjump"/>
          </p:cNvPr>
          <p:cNvPicPr>
            <a:picLocks noChangeAspect="1"/>
          </p:cNvPicPr>
          <p:nvPr/>
        </p:nvPicPr>
        <p:blipFill>
          <a:blip r:embed="rId7"/>
          <a:stretch>
            <a:fillRect/>
          </a:stretch>
        </p:blipFill>
        <p:spPr>
          <a:xfrm>
            <a:off x="11087500" y="533608"/>
            <a:ext cx="850392" cy="850392"/>
          </a:xfrm>
          <a:prstGeom prst="rect">
            <a:avLst/>
          </a:prstGeom>
        </p:spPr>
      </p:pic>
      <p:pic>
        <p:nvPicPr>
          <p:cNvPr id="341" name="Spine flow on">
            <a:hlinkClick r:id="rId8" action="ppaction://hlinksldjump"/>
          </p:cNvPr>
          <p:cNvPicPr>
            <a:picLocks noChangeAspect="1"/>
          </p:cNvPicPr>
          <p:nvPr/>
        </p:nvPicPr>
        <p:blipFill>
          <a:blip r:embed="rId9"/>
          <a:stretch>
            <a:fillRect/>
          </a:stretch>
        </p:blipFill>
        <p:spPr>
          <a:xfrm>
            <a:off x="11087696" y="2949000"/>
            <a:ext cx="850000" cy="850000"/>
          </a:xfrm>
          <a:prstGeom prst="rect">
            <a:avLst/>
          </a:prstGeom>
        </p:spPr>
      </p:pic>
      <p:pic>
        <p:nvPicPr>
          <p:cNvPr id="342" name="Spine pillar on">
            <a:hlinkClick r:id="rId10" action="ppaction://hlinksldjump"/>
          </p:cNvPr>
          <p:cNvPicPr>
            <a:picLocks noChangeAspect="1"/>
          </p:cNvPicPr>
          <p:nvPr/>
        </p:nvPicPr>
        <p:blipFill>
          <a:blip r:embed="rId11"/>
          <a:stretch>
            <a:fillRect/>
          </a:stretch>
        </p:blipFill>
        <p:spPr>
          <a:xfrm>
            <a:off x="11087696" y="4156500"/>
            <a:ext cx="850000" cy="850000"/>
          </a:xfrm>
          <a:prstGeom prst="rect">
            <a:avLst/>
          </a:prstGeom>
        </p:spPr>
      </p:pic>
      <p:pic>
        <p:nvPicPr>
          <p:cNvPr id="343" name="Spine bulb on">
            <a:hlinkClick r:id="rId12" action="ppaction://hlinksldjump"/>
          </p:cNvPr>
          <p:cNvPicPr>
            <a:picLocks noChangeAspect="1"/>
          </p:cNvPicPr>
          <p:nvPr/>
        </p:nvPicPr>
        <p:blipFill>
          <a:blip r:embed="rId13"/>
          <a:stretch>
            <a:fillRect/>
          </a:stretch>
        </p:blipFill>
        <p:spPr>
          <a:xfrm>
            <a:off x="11087696" y="5364000"/>
            <a:ext cx="850000" cy="850000"/>
          </a:xfrm>
          <a:prstGeom prst="rect">
            <a:avLst/>
          </a:prstGeom>
        </p:spPr>
      </p:pic>
      <p:sp>
        <p:nvSpPr>
          <p:cNvPr id="2" name="TextBox 1">
            <a:extLst>
              <a:ext uri="{FF2B5EF4-FFF2-40B4-BE49-F238E27FC236}">
                <a16:creationId xmlns:a16="http://schemas.microsoft.com/office/drawing/2014/main" id="{908CC90B-2EF4-F8D9-2C62-E290676A2B22}"/>
              </a:ext>
            </a:extLst>
          </p:cNvPr>
          <p:cNvSpPr txBox="1"/>
          <p:nvPr/>
        </p:nvSpPr>
        <p:spPr>
          <a:xfrm>
            <a:off x="514350" y="3689896"/>
            <a:ext cx="4992608" cy="997004"/>
          </a:xfrm>
          <a:prstGeom prst="rect">
            <a:avLst/>
          </a:prstGeom>
          <a:noFill/>
          <a:effectLst>
            <a:glow rad="127000">
              <a:srgbClr val="0A0A0A">
                <a:alpha val="25882"/>
              </a:srgbClr>
            </a:glow>
          </a:effectLst>
        </p:spPr>
        <p:txBody>
          <a:bodyPr wrap="square" lIns="45720" tIns="18288" rIns="45720" bIns="18288" rtlCol="0">
            <a:spAutoFit/>
          </a:bodyPr>
          <a:lstStyle/>
          <a:p>
            <a:pPr>
              <a:lnSpc>
                <a:spcPct val="135000"/>
              </a:lnSpc>
            </a:pPr>
            <a: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AI does not close the loop.</a:t>
            </a:r>
            <a:b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br>
            <a:r>
              <a:rPr lang="en-US" sz="2400" dirty="0">
                <a:solidFill>
                  <a:srgbClr val="F2EDE6"/>
                </a:solidFill>
                <a:effectLst>
                  <a:glow rad="127000">
                    <a:srgbClr val="0A0A0A"/>
                  </a:glow>
                </a:effectLst>
                <a:latin typeface="Cormorant Garamond Medium" pitchFamily="2" charset="77"/>
                <a:ea typeface="Cormorant Garamond Medium" pitchFamily="2" charset="77"/>
                <a:cs typeface="Cormorant Garamond Medium" pitchFamily="2" charset="77"/>
              </a:rPr>
              <a:t>We do—when insight becomes action.</a:t>
            </a:r>
          </a:p>
        </p:txBody>
      </p:sp>
    </p:spTree>
    <p:extLst>
      <p:ext uri="{BB962C8B-B14F-4D97-AF65-F5344CB8AC3E}">
        <p14:creationId xmlns:p14="http://schemas.microsoft.com/office/powerpoint/2010/main" val="12448205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TCM Navigation System"/>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TCM Navigation Reference"/>
          <p:cNvPicPr>
            <a:picLocks noChangeAspect="1"/>
          </p:cNvPicPr>
          <p:nvPr/>
        </p:nvPicPr>
        <p:blipFill>
          <a:blip r:embed="rId2"/>
          <a:stretch>
            <a:fillRect/>
          </a:stretch>
        </p:blipFill>
        <p:spPr>
          <a:xfrm>
            <a:off x="952500" y="0"/>
            <a:ext cx="10287000" cy="68580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FF110A-106F-C394-6158-ACD18DC86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942"/>
            <a:ext cx="12192000" cy="6690116"/>
          </a:xfrm>
          <a:prstGeom prst="rect">
            <a:avLst/>
          </a:prstGeom>
        </p:spPr>
      </p:pic>
    </p:spTree>
    <p:extLst>
      <p:ext uri="{BB962C8B-B14F-4D97-AF65-F5344CB8AC3E}">
        <p14:creationId xmlns:p14="http://schemas.microsoft.com/office/powerpoint/2010/main" val="36930285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4E723C4-7361-E278-29D9-0BA0797332E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B0511ED-A28F-F6FA-4F0B-F8231D246D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37084311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22E5F05-F5FE-66B8-CD94-798F19A366D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503D15C-8552-6AF5-0179-D442F4CB52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21540016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B2C727-9F17-A31E-106B-9384E3AD225B}"/>
            </a:ext>
          </a:extLst>
        </p:cNvPr>
        <p:cNvGrpSpPr/>
        <p:nvPr/>
      </p:nvGrpSpPr>
      <p:grpSpPr>
        <a:xfrm>
          <a:off x="0" y="0"/>
          <a:ext cx="0" cy="0"/>
          <a:chOff x="0" y="0"/>
          <a:chExt cx="0" cy="0"/>
        </a:xfrm>
      </p:grpSpPr>
      <p:pic>
        <p:nvPicPr>
          <p:cNvPr id="2" name="Iris">
            <a:extLst>
              <a:ext uri="{FF2B5EF4-FFF2-40B4-BE49-F238E27FC236}">
                <a16:creationId xmlns:a16="http://schemas.microsoft.com/office/drawing/2014/main" id="{B83DA52E-7946-3082-B331-B534D836FBF7}"/>
              </a:ext>
            </a:extLst>
          </p:cNvPr>
          <p:cNvPicPr preferRelativeResize="0">
            <a:picLocks noChangeAspect="1"/>
          </p:cNvPicPr>
          <p:nvPr/>
        </p:nvPicPr>
        <p:blipFill>
          <a:blip r:embed="rId2">
            <a:extLst>
              <a:ext uri="{28A0092B-C50C-407E-A947-70E740481C1C}">
                <a14:useLocalDpi xmlns:a14="http://schemas.microsoft.com/office/drawing/2010/main" val="0"/>
              </a:ext>
            </a:extLst>
          </a:blip>
          <a:srcRect l="8482" t="4073" r="10886" b="9038"/>
          <a:stretch>
            <a:fillRect/>
          </a:stretch>
        </p:blipFill>
        <p:spPr>
          <a:xfrm>
            <a:off x="6669298" y="1981920"/>
            <a:ext cx="2366093" cy="2549705"/>
          </a:xfrm>
          <a:prstGeom prst="rect">
            <a:avLst/>
          </a:prstGeom>
        </p:spPr>
      </p:pic>
      <p:pic>
        <p:nvPicPr>
          <p:cNvPr id="3" name="Visusalization">
            <a:extLst>
              <a:ext uri="{FF2B5EF4-FFF2-40B4-BE49-F238E27FC236}">
                <a16:creationId xmlns:a16="http://schemas.microsoft.com/office/drawing/2014/main" id="{B39EAA35-2AD3-D63C-34F3-2487D07C7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29" y="1780677"/>
            <a:ext cx="2961132" cy="2961132"/>
          </a:xfrm>
          <a:prstGeom prst="rect">
            <a:avLst/>
          </a:prstGeom>
        </p:spPr>
      </p:pic>
      <p:pic>
        <p:nvPicPr>
          <p:cNvPr id="11" name="MBOM Management">
            <a:extLst>
              <a:ext uri="{FF2B5EF4-FFF2-40B4-BE49-F238E27FC236}">
                <a16:creationId xmlns:a16="http://schemas.microsoft.com/office/drawing/2014/main" id="{921C57D3-5311-4172-B626-62CB72FF39DE}"/>
              </a:ext>
            </a:extLst>
          </p:cNvPr>
          <p:cNvPicPr>
            <a:picLocks noChangeAspect="1"/>
          </p:cNvPicPr>
          <p:nvPr/>
        </p:nvPicPr>
        <p:blipFill>
          <a:blip r:embed="rId4">
            <a:extLst>
              <a:ext uri="{28A0092B-C50C-407E-A947-70E740481C1C}">
                <a14:useLocalDpi xmlns:a14="http://schemas.microsoft.com/office/drawing/2010/main" val="0"/>
              </a:ext>
            </a:extLst>
          </a:blip>
          <a:srcRect t="11191" b="12980"/>
          <a:stretch>
            <a:fillRect/>
          </a:stretch>
        </p:blipFill>
        <p:spPr>
          <a:xfrm>
            <a:off x="3114322" y="1981920"/>
            <a:ext cx="3362457" cy="2549705"/>
          </a:xfrm>
          <a:prstGeom prst="rect">
            <a:avLst/>
          </a:prstGeom>
        </p:spPr>
      </p:pic>
      <p:pic>
        <p:nvPicPr>
          <p:cNvPr id="14" name="Reports">
            <a:extLst>
              <a:ext uri="{FF2B5EF4-FFF2-40B4-BE49-F238E27FC236}">
                <a16:creationId xmlns:a16="http://schemas.microsoft.com/office/drawing/2014/main" id="{86343B00-632E-0297-B480-9AE99F2BA2F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l="14085" t="24469" r="16129" b="28194"/>
          <a:stretch>
            <a:fillRect/>
          </a:stretch>
        </p:blipFill>
        <p:spPr>
          <a:xfrm>
            <a:off x="9227911" y="2340673"/>
            <a:ext cx="2701147" cy="1832198"/>
          </a:xfrm>
          <a:prstGeom prst="rect">
            <a:avLst/>
          </a:prstGeom>
        </p:spPr>
      </p:pic>
      <p:grpSp>
        <p:nvGrpSpPr>
          <p:cNvPr id="34" name="TCM Title Block">
            <a:extLst>
              <a:ext uri="{FF2B5EF4-FFF2-40B4-BE49-F238E27FC236}">
                <a16:creationId xmlns:a16="http://schemas.microsoft.com/office/drawing/2014/main" id="{F7152661-132E-56BC-7D90-648DF1F3AB0B}"/>
              </a:ext>
            </a:extLst>
          </p:cNvPr>
          <p:cNvGrpSpPr>
            <a:grpSpLocks/>
          </p:cNvGrpSpPr>
          <p:nvPr/>
        </p:nvGrpSpPr>
        <p:grpSpPr>
          <a:xfrm>
            <a:off x="297698" y="128071"/>
            <a:ext cx="5901396" cy="1294098"/>
            <a:chOff x="297698" y="128071"/>
            <a:chExt cx="5901396" cy="1294098"/>
          </a:xfrm>
        </p:grpSpPr>
        <p:sp>
          <p:nvSpPr>
            <p:cNvPr id="35" name="TB TCM blk bkg">
              <a:extLst>
                <a:ext uri="{FF2B5EF4-FFF2-40B4-BE49-F238E27FC236}">
                  <a16:creationId xmlns:a16="http://schemas.microsoft.com/office/drawing/2014/main" id="{C7912478-381F-03B8-6F69-49D32BECF14E}"/>
                </a:ext>
              </a:extLst>
            </p:cNvPr>
            <p:cNvSpPr>
              <a:spLocks/>
            </p:cNvSpPr>
            <p:nvPr/>
          </p:nvSpPr>
          <p:spPr>
            <a:xfrm>
              <a:off x="297698" y="128071"/>
              <a:ext cx="5901396" cy="1294098"/>
            </a:xfrm>
            <a:prstGeom prst="roundRect">
              <a:avLst>
                <a:gd name="adj" fmla="val 10704"/>
              </a:avLst>
            </a:prstGeom>
            <a:solidFill>
              <a:srgbClr val="2C4665"/>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B TCM accent">
              <a:extLst>
                <a:ext uri="{FF2B5EF4-FFF2-40B4-BE49-F238E27FC236}">
                  <a16:creationId xmlns:a16="http://schemas.microsoft.com/office/drawing/2014/main" id="{3AF7069B-6BD5-E36E-69CA-E8D6DA483B37}"/>
                </a:ext>
              </a:extLst>
            </p:cNvPr>
            <p:cNvSpPr>
              <a:spLocks/>
            </p:cNvSpPr>
            <p:nvPr/>
          </p:nvSpPr>
          <p:spPr>
            <a:xfrm>
              <a:off x="421211" y="317920"/>
              <a:ext cx="60797" cy="914400"/>
            </a:xfrm>
            <a:prstGeom prst="roundRect">
              <a:avLst>
                <a:gd name="adj" fmla="val 50000"/>
              </a:avLst>
            </a:prstGeom>
            <a:solidFill>
              <a:srgbClr val="E9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B TCM super">
              <a:extLst>
                <a:ext uri="{FF2B5EF4-FFF2-40B4-BE49-F238E27FC236}">
                  <a16:creationId xmlns:a16="http://schemas.microsoft.com/office/drawing/2014/main" id="{CF9FD315-FF4D-3DA8-68D9-91C5246810B0}"/>
                </a:ext>
              </a:extLst>
            </p:cNvPr>
            <p:cNvSpPr txBox="1">
              <a:spLocks/>
            </p:cNvSpPr>
            <p:nvPr/>
          </p:nvSpPr>
          <p:spPr>
            <a:xfrm>
              <a:off x="482008" y="277579"/>
              <a:ext cx="3396343" cy="253916"/>
            </a:xfrm>
            <a:prstGeom prst="rect">
              <a:avLst/>
            </a:prstGeom>
            <a:noFill/>
          </p:spPr>
          <p:txBody>
            <a:bodyPr wrap="square" rtlCol="0">
              <a:spAutoFit/>
            </a:bodyPr>
            <a:lstStyle/>
            <a:p>
              <a:r>
                <a:rPr lang="en-US" sz="1050" b="1" dirty="0">
                  <a:solidFill>
                    <a:srgbClr val="F2D98A"/>
                  </a:solidFill>
                </a:rPr>
                <a:t>WE DON’T CREATE THE DATA</a:t>
              </a:r>
            </a:p>
          </p:txBody>
        </p:sp>
        <p:sp>
          <p:nvSpPr>
            <p:cNvPr id="38" name="TB TCM sub">
              <a:extLst>
                <a:ext uri="{FF2B5EF4-FFF2-40B4-BE49-F238E27FC236}">
                  <a16:creationId xmlns:a16="http://schemas.microsoft.com/office/drawing/2014/main" id="{EDB05D85-E2CA-469F-7CB2-77993436C9B6}"/>
                </a:ext>
              </a:extLst>
            </p:cNvPr>
            <p:cNvSpPr txBox="1">
              <a:spLocks/>
            </p:cNvSpPr>
            <p:nvPr/>
          </p:nvSpPr>
          <p:spPr>
            <a:xfrm>
              <a:off x="482008" y="987878"/>
              <a:ext cx="5613992" cy="307777"/>
            </a:xfrm>
            <a:prstGeom prst="rect">
              <a:avLst/>
            </a:prstGeom>
            <a:noFill/>
          </p:spPr>
          <p:txBody>
            <a:bodyPr wrap="square" rtlCol="0">
              <a:spAutoFit/>
            </a:bodyPr>
            <a:lstStyle/>
            <a:p>
              <a:r>
                <a:rPr lang="en-US" sz="1400" i="1" dirty="0">
                  <a:solidFill>
                    <a:schemeClr val="bg1">
                      <a:lumMod val="95000"/>
                    </a:schemeClr>
                  </a:solidFill>
                </a:rPr>
                <a:t>We make sure it flows and grows with integrity so it can be brought to life</a:t>
              </a:r>
            </a:p>
          </p:txBody>
        </p:sp>
        <p:sp>
          <p:nvSpPr>
            <p:cNvPr id="39" name="TB TCM main">
              <a:extLst>
                <a:ext uri="{FF2B5EF4-FFF2-40B4-BE49-F238E27FC236}">
                  <a16:creationId xmlns:a16="http://schemas.microsoft.com/office/drawing/2014/main" id="{13392AF6-BA58-B2CB-4F9D-8293CC71ADDE}"/>
                </a:ext>
              </a:extLst>
            </p:cNvPr>
            <p:cNvSpPr txBox="1">
              <a:spLocks/>
            </p:cNvSpPr>
            <p:nvPr/>
          </p:nvSpPr>
          <p:spPr>
            <a:xfrm>
              <a:off x="482008" y="486579"/>
              <a:ext cx="3512457" cy="523220"/>
            </a:xfrm>
            <a:prstGeom prst="rect">
              <a:avLst/>
            </a:prstGeom>
            <a:noFill/>
          </p:spPr>
          <p:txBody>
            <a:bodyPr wrap="square" rtlCol="0">
              <a:spAutoFit/>
            </a:bodyPr>
            <a:lstStyle/>
            <a:p>
              <a:r>
                <a:rPr lang="en-US" sz="2800" b="1" dirty="0">
                  <a:solidFill>
                    <a:schemeClr val="bg1"/>
                  </a:solidFill>
                  <a:latin typeface="+mn-ea"/>
                </a:rPr>
                <a:t>TCM Ecosystem</a:t>
              </a:r>
            </a:p>
          </p:txBody>
        </p:sp>
      </p:grpSp>
      <p:grpSp>
        <p:nvGrpSpPr>
          <p:cNvPr id="45" name="Foundation Layer">
            <a:extLst>
              <a:ext uri="{FF2B5EF4-FFF2-40B4-BE49-F238E27FC236}">
                <a16:creationId xmlns:a16="http://schemas.microsoft.com/office/drawing/2014/main" id="{587B6905-C9C2-55C2-B135-4DB2CC4CCE93}"/>
              </a:ext>
            </a:extLst>
          </p:cNvPr>
          <p:cNvGrpSpPr>
            <a:grpSpLocks/>
          </p:cNvGrpSpPr>
          <p:nvPr/>
        </p:nvGrpSpPr>
        <p:grpSpPr>
          <a:xfrm>
            <a:off x="298237" y="5028457"/>
            <a:ext cx="2286000" cy="1371600"/>
            <a:chOff x="297698" y="128071"/>
            <a:chExt cx="2286000" cy="1371600"/>
          </a:xfrm>
        </p:grpSpPr>
        <p:sp>
          <p:nvSpPr>
            <p:cNvPr id="46" name="TB  ENAB blk bkg">
              <a:extLst>
                <a:ext uri="{FF2B5EF4-FFF2-40B4-BE49-F238E27FC236}">
                  <a16:creationId xmlns:a16="http://schemas.microsoft.com/office/drawing/2014/main" id="{4B4A41B0-C1BB-9C25-2F6C-1769F9509723}"/>
                </a:ext>
              </a:extLst>
            </p:cNvPr>
            <p:cNvSpPr>
              <a:spLocks noGrp="1" noRot="1" noMove="1" noResize="1" noEditPoints="1" noAdjustHandles="1" noChangeArrowheads="1" noChangeShapeType="1"/>
            </p:cNvSpPr>
            <p:nvPr/>
          </p:nvSpPr>
          <p:spPr>
            <a:xfrm>
              <a:off x="297698" y="128071"/>
              <a:ext cx="2286000" cy="1371600"/>
            </a:xfrm>
            <a:prstGeom prst="roundRect">
              <a:avLst>
                <a:gd name="adj" fmla="val 10704"/>
              </a:avLst>
            </a:prstGeom>
            <a:solidFill>
              <a:srgbClr val="86613A"/>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B ENAB accent">
              <a:extLst>
                <a:ext uri="{FF2B5EF4-FFF2-40B4-BE49-F238E27FC236}">
                  <a16:creationId xmlns:a16="http://schemas.microsoft.com/office/drawing/2014/main" id="{226DC30F-026D-ABC0-9A49-4D908CE9B8F8}"/>
                </a:ext>
              </a:extLst>
            </p:cNvPr>
            <p:cNvSpPr>
              <a:spLocks noGrp="1" noRot="1" noMove="1" noResize="1" noEditPoints="1" noAdjustHandles="1" noChangeArrowheads="1" noChangeShapeType="1"/>
            </p:cNvSpPr>
            <p:nvPr/>
          </p:nvSpPr>
          <p:spPr>
            <a:xfrm>
              <a:off x="421211" y="317920"/>
              <a:ext cx="60797" cy="1005840"/>
            </a:xfrm>
            <a:prstGeom prst="roundRect">
              <a:avLst>
                <a:gd name="adj" fmla="val 50000"/>
              </a:avLst>
            </a:prstGeom>
            <a:solidFill>
              <a:srgbClr val="CE8E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B ENAB super">
              <a:extLst>
                <a:ext uri="{FF2B5EF4-FFF2-40B4-BE49-F238E27FC236}">
                  <a16:creationId xmlns:a16="http://schemas.microsoft.com/office/drawing/2014/main" id="{DD2F66CB-2C62-D3AD-F942-5C25401EAE0C}"/>
                </a:ext>
              </a:extLst>
            </p:cNvPr>
            <p:cNvSpPr txBox="1">
              <a:spLocks/>
            </p:cNvSpPr>
            <p:nvPr/>
          </p:nvSpPr>
          <p:spPr>
            <a:xfrm>
              <a:off x="482008" y="277579"/>
              <a:ext cx="1696778" cy="253916"/>
            </a:xfrm>
            <a:prstGeom prst="rect">
              <a:avLst/>
            </a:prstGeom>
            <a:noFill/>
          </p:spPr>
          <p:txBody>
            <a:bodyPr wrap="square" rtlCol="0">
              <a:spAutoFit/>
            </a:bodyPr>
            <a:lstStyle/>
            <a:p>
              <a:r>
                <a:rPr lang="en-US" sz="1050" b="1" dirty="0">
                  <a:solidFill>
                    <a:srgbClr val="E4C79A"/>
                  </a:solidFill>
                </a:rPr>
                <a:t>ENABLEMENT ART</a:t>
              </a:r>
            </a:p>
          </p:txBody>
        </p:sp>
        <p:sp>
          <p:nvSpPr>
            <p:cNvPr id="49" name="TB ENAB sub">
              <a:extLst>
                <a:ext uri="{FF2B5EF4-FFF2-40B4-BE49-F238E27FC236}">
                  <a16:creationId xmlns:a16="http://schemas.microsoft.com/office/drawing/2014/main" id="{5628F404-5A7B-EBE9-08DC-34BA21D78A69}"/>
                </a:ext>
              </a:extLst>
            </p:cNvPr>
            <p:cNvSpPr txBox="1">
              <a:spLocks/>
            </p:cNvSpPr>
            <p:nvPr/>
          </p:nvSpPr>
          <p:spPr>
            <a:xfrm>
              <a:off x="482008" y="1015983"/>
              <a:ext cx="2000758" cy="307777"/>
            </a:xfrm>
            <a:prstGeom prst="rect">
              <a:avLst/>
            </a:prstGeom>
            <a:noFill/>
          </p:spPr>
          <p:txBody>
            <a:bodyPr wrap="square" rtlCol="0">
              <a:spAutoFit/>
            </a:bodyPr>
            <a:lstStyle/>
            <a:p>
              <a:r>
                <a:rPr lang="en-US" sz="1400" i="1" dirty="0">
                  <a:solidFill>
                    <a:schemeClr val="bg1">
                      <a:lumMod val="95000"/>
                    </a:schemeClr>
                  </a:solidFill>
                </a:rPr>
                <a:t>Provides Strength</a:t>
              </a:r>
            </a:p>
          </p:txBody>
        </p:sp>
        <p:sp>
          <p:nvSpPr>
            <p:cNvPr id="50" name="TB ENAB main">
              <a:extLst>
                <a:ext uri="{FF2B5EF4-FFF2-40B4-BE49-F238E27FC236}">
                  <a16:creationId xmlns:a16="http://schemas.microsoft.com/office/drawing/2014/main" id="{AFDCD2DB-9337-48AF-3EB4-4CCFA3D066F3}"/>
                </a:ext>
              </a:extLst>
            </p:cNvPr>
            <p:cNvSpPr txBox="1">
              <a:spLocks/>
            </p:cNvSpPr>
            <p:nvPr/>
          </p:nvSpPr>
          <p:spPr>
            <a:xfrm>
              <a:off x="482008" y="512129"/>
              <a:ext cx="2000758" cy="523220"/>
            </a:xfrm>
            <a:prstGeom prst="rect">
              <a:avLst/>
            </a:prstGeom>
            <a:noFill/>
          </p:spPr>
          <p:txBody>
            <a:bodyPr wrap="square" rtlCol="0">
              <a:spAutoFit/>
            </a:bodyPr>
            <a:lstStyle/>
            <a:p>
              <a:r>
                <a:rPr lang="en-US" sz="2800" b="1" dirty="0">
                  <a:solidFill>
                    <a:schemeClr val="bg1"/>
                  </a:solidFill>
                  <a:latin typeface="+mn-ea"/>
                </a:rPr>
                <a:t>Foundation</a:t>
              </a:r>
            </a:p>
          </p:txBody>
        </p:sp>
      </p:grpSp>
      <p:grpSp>
        <p:nvGrpSpPr>
          <p:cNvPr id="57" name="MBOM Title Block">
            <a:extLst>
              <a:ext uri="{FF2B5EF4-FFF2-40B4-BE49-F238E27FC236}">
                <a16:creationId xmlns:a16="http://schemas.microsoft.com/office/drawing/2014/main" id="{8EDF4C81-0FC3-C80D-7443-6075B366F770}"/>
              </a:ext>
            </a:extLst>
          </p:cNvPr>
          <p:cNvGrpSpPr>
            <a:grpSpLocks/>
          </p:cNvGrpSpPr>
          <p:nvPr/>
        </p:nvGrpSpPr>
        <p:grpSpPr>
          <a:xfrm>
            <a:off x="3623440" y="5028457"/>
            <a:ext cx="2286000" cy="1371600"/>
            <a:chOff x="297698" y="128071"/>
            <a:chExt cx="4933206" cy="1371600"/>
          </a:xfrm>
        </p:grpSpPr>
        <p:sp>
          <p:nvSpPr>
            <p:cNvPr id="58" name="TB MBOM blk bkg">
              <a:extLst>
                <a:ext uri="{FF2B5EF4-FFF2-40B4-BE49-F238E27FC236}">
                  <a16:creationId xmlns:a16="http://schemas.microsoft.com/office/drawing/2014/main" id="{35B5F272-43A4-A6B9-D34C-87E35959FBE3}"/>
                </a:ext>
              </a:extLst>
            </p:cNvPr>
            <p:cNvSpPr>
              <a:spLocks noGrp="1" noRot="1" noMove="1" noResize="1" noEditPoints="1" noAdjustHandles="1" noChangeArrowheads="1" noChangeShapeType="1"/>
            </p:cNvSpPr>
            <p:nvPr/>
          </p:nvSpPr>
          <p:spPr>
            <a:xfrm>
              <a:off x="297698" y="128071"/>
              <a:ext cx="4933206" cy="1371600"/>
            </a:xfrm>
            <a:prstGeom prst="roundRect">
              <a:avLst>
                <a:gd name="adj" fmla="val 10704"/>
              </a:avLst>
            </a:prstGeom>
            <a:solidFill>
              <a:srgbClr val="377277"/>
            </a:solidFill>
            <a:ln w="19050">
              <a:solidFill>
                <a:srgbClr val="2E959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B MBOM accent">
              <a:extLst>
                <a:ext uri="{FF2B5EF4-FFF2-40B4-BE49-F238E27FC236}">
                  <a16:creationId xmlns:a16="http://schemas.microsoft.com/office/drawing/2014/main" id="{2557ECBF-1572-496A-6A0B-1C4AD680C675}"/>
                </a:ext>
              </a:extLst>
            </p:cNvPr>
            <p:cNvSpPr>
              <a:spLocks noGrp="1" noRot="1" noMove="1" noResize="1" noEditPoints="1" noAdjustHandles="1" noChangeArrowheads="1" noChangeShapeType="1"/>
            </p:cNvSpPr>
            <p:nvPr/>
          </p:nvSpPr>
          <p:spPr>
            <a:xfrm>
              <a:off x="565136" y="317920"/>
              <a:ext cx="132605" cy="1005840"/>
            </a:xfrm>
            <a:prstGeom prst="roundRect">
              <a:avLst>
                <a:gd name="adj" fmla="val 50000"/>
              </a:avLst>
            </a:prstGeom>
            <a:solidFill>
              <a:srgbClr val="2E95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B MBOM super">
              <a:extLst>
                <a:ext uri="{FF2B5EF4-FFF2-40B4-BE49-F238E27FC236}">
                  <a16:creationId xmlns:a16="http://schemas.microsoft.com/office/drawing/2014/main" id="{C3DAC282-7A0D-FBB4-C72F-FDCF97ADD4DF}"/>
                </a:ext>
              </a:extLst>
            </p:cNvPr>
            <p:cNvSpPr txBox="1">
              <a:spLocks/>
            </p:cNvSpPr>
            <p:nvPr/>
          </p:nvSpPr>
          <p:spPr>
            <a:xfrm>
              <a:off x="759182" y="249322"/>
              <a:ext cx="3900783" cy="253916"/>
            </a:xfrm>
            <a:prstGeom prst="rect">
              <a:avLst/>
            </a:prstGeom>
            <a:noFill/>
            <a:ln>
              <a:noFill/>
            </a:ln>
          </p:spPr>
          <p:txBody>
            <a:bodyPr wrap="square" rtlCol="0">
              <a:spAutoFit/>
            </a:bodyPr>
            <a:lstStyle/>
            <a:p>
              <a:r>
                <a:rPr lang="en-US" sz="1050" b="1" dirty="0">
                  <a:solidFill>
                    <a:srgbClr val="A6E2E8"/>
                  </a:solidFill>
                </a:rPr>
                <a:t>MBOM MANAGEMENT ART</a:t>
              </a:r>
            </a:p>
          </p:txBody>
        </p:sp>
        <p:sp>
          <p:nvSpPr>
            <p:cNvPr id="61" name="TB MBOM sub">
              <a:extLst>
                <a:ext uri="{FF2B5EF4-FFF2-40B4-BE49-F238E27FC236}">
                  <a16:creationId xmlns:a16="http://schemas.microsoft.com/office/drawing/2014/main" id="{0F2C05F0-F733-6D5F-67C0-41D8190D4048}"/>
                </a:ext>
              </a:extLst>
            </p:cNvPr>
            <p:cNvSpPr txBox="1">
              <a:spLocks/>
            </p:cNvSpPr>
            <p:nvPr/>
          </p:nvSpPr>
          <p:spPr>
            <a:xfrm>
              <a:off x="759182" y="1010973"/>
              <a:ext cx="3269268" cy="312787"/>
            </a:xfrm>
            <a:prstGeom prst="rect">
              <a:avLst/>
            </a:prstGeom>
            <a:noFill/>
            <a:ln>
              <a:noFill/>
            </a:ln>
          </p:spPr>
          <p:txBody>
            <a:bodyPr wrap="square" rtlCol="0">
              <a:spAutoFit/>
            </a:bodyPr>
            <a:lstStyle/>
            <a:p>
              <a:r>
                <a:rPr lang="en-US" sz="1400" i="1" dirty="0">
                  <a:solidFill>
                    <a:schemeClr val="bg1">
                      <a:lumMod val="95000"/>
                    </a:schemeClr>
                  </a:solidFill>
                </a:rPr>
                <a:t>Provides  Flow </a:t>
              </a:r>
            </a:p>
          </p:txBody>
        </p:sp>
        <p:sp>
          <p:nvSpPr>
            <p:cNvPr id="62" name="TB MBOM main">
              <a:extLst>
                <a:ext uri="{FF2B5EF4-FFF2-40B4-BE49-F238E27FC236}">
                  <a16:creationId xmlns:a16="http://schemas.microsoft.com/office/drawing/2014/main" id="{4E61D144-85EF-6659-4706-2AE543840800}"/>
                </a:ext>
              </a:extLst>
            </p:cNvPr>
            <p:cNvSpPr txBox="1">
              <a:spLocks/>
            </p:cNvSpPr>
            <p:nvPr/>
          </p:nvSpPr>
          <p:spPr>
            <a:xfrm>
              <a:off x="759182" y="495496"/>
              <a:ext cx="3512458" cy="523220"/>
            </a:xfrm>
            <a:prstGeom prst="rect">
              <a:avLst/>
            </a:prstGeom>
            <a:noFill/>
            <a:ln>
              <a:noFill/>
            </a:ln>
          </p:spPr>
          <p:txBody>
            <a:bodyPr wrap="square" rtlCol="0">
              <a:spAutoFit/>
            </a:bodyPr>
            <a:lstStyle/>
            <a:p>
              <a:r>
                <a:rPr lang="en-US" sz="2800" b="1" dirty="0">
                  <a:solidFill>
                    <a:schemeClr val="bg1"/>
                  </a:solidFill>
                  <a:latin typeface="+mn-ea"/>
                </a:rPr>
                <a:t>Conduit</a:t>
              </a:r>
            </a:p>
          </p:txBody>
        </p:sp>
      </p:grpSp>
      <p:grpSp>
        <p:nvGrpSpPr>
          <p:cNvPr id="63" name="CULTIVATION Title Block">
            <a:extLst>
              <a:ext uri="{FF2B5EF4-FFF2-40B4-BE49-F238E27FC236}">
                <a16:creationId xmlns:a16="http://schemas.microsoft.com/office/drawing/2014/main" id="{03CF3AFB-8D21-755B-9168-A84DAC2E657B}"/>
              </a:ext>
            </a:extLst>
          </p:cNvPr>
          <p:cNvGrpSpPr>
            <a:grpSpLocks/>
          </p:cNvGrpSpPr>
          <p:nvPr/>
        </p:nvGrpSpPr>
        <p:grpSpPr>
          <a:xfrm>
            <a:off x="6709344" y="5028457"/>
            <a:ext cx="2286000" cy="1371600"/>
            <a:chOff x="297698" y="128071"/>
            <a:chExt cx="4933206" cy="1371600"/>
          </a:xfrm>
        </p:grpSpPr>
        <p:sp>
          <p:nvSpPr>
            <p:cNvPr id="64" name="TB PP blk bkg">
              <a:extLst>
                <a:ext uri="{FF2B5EF4-FFF2-40B4-BE49-F238E27FC236}">
                  <a16:creationId xmlns:a16="http://schemas.microsoft.com/office/drawing/2014/main" id="{4B742769-0104-80A9-5040-C8AEFFD4D0BD}"/>
                </a:ext>
              </a:extLst>
            </p:cNvPr>
            <p:cNvSpPr>
              <a:spLocks noGrp="1" noRot="1" noMove="1" noResize="1" noEditPoints="1" noAdjustHandles="1" noChangeArrowheads="1" noChangeShapeType="1"/>
            </p:cNvSpPr>
            <p:nvPr/>
          </p:nvSpPr>
          <p:spPr>
            <a:xfrm>
              <a:off x="297698" y="128071"/>
              <a:ext cx="4933206" cy="1371600"/>
            </a:xfrm>
            <a:prstGeom prst="roundRect">
              <a:avLst>
                <a:gd name="adj" fmla="val 10704"/>
              </a:avLst>
            </a:prstGeom>
            <a:solidFill>
              <a:srgbClr val="6A49B6"/>
            </a:solidFill>
            <a:ln w="19050">
              <a:solidFill>
                <a:srgbClr val="7B4F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B PP accent">
              <a:extLst>
                <a:ext uri="{FF2B5EF4-FFF2-40B4-BE49-F238E27FC236}">
                  <a16:creationId xmlns:a16="http://schemas.microsoft.com/office/drawing/2014/main" id="{5012B170-DF80-2F45-43F6-E064461CD167}"/>
                </a:ext>
              </a:extLst>
            </p:cNvPr>
            <p:cNvSpPr>
              <a:spLocks noGrp="1" noRot="1" noMove="1" noResize="1" noEditPoints="1" noAdjustHandles="1" noChangeArrowheads="1" noChangeShapeType="1"/>
            </p:cNvSpPr>
            <p:nvPr/>
          </p:nvSpPr>
          <p:spPr>
            <a:xfrm>
              <a:off x="527297" y="327752"/>
              <a:ext cx="138130" cy="1005840"/>
            </a:xfrm>
            <a:prstGeom prst="roundRect">
              <a:avLst>
                <a:gd name="adj" fmla="val 50000"/>
              </a:avLst>
            </a:prstGeom>
            <a:solidFill>
              <a:srgbClr val="7B4F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B PP sub">
              <a:extLst>
                <a:ext uri="{FF2B5EF4-FFF2-40B4-BE49-F238E27FC236}">
                  <a16:creationId xmlns:a16="http://schemas.microsoft.com/office/drawing/2014/main" id="{6720780E-99CB-98DB-0B14-281F9FE56206}"/>
                </a:ext>
              </a:extLst>
            </p:cNvPr>
            <p:cNvSpPr txBox="1">
              <a:spLocks/>
            </p:cNvSpPr>
            <p:nvPr/>
          </p:nvSpPr>
          <p:spPr>
            <a:xfrm>
              <a:off x="651747" y="1025815"/>
              <a:ext cx="4167269" cy="307777"/>
            </a:xfrm>
            <a:prstGeom prst="rect">
              <a:avLst/>
            </a:prstGeom>
            <a:noFill/>
          </p:spPr>
          <p:txBody>
            <a:bodyPr wrap="square" rtlCol="0">
              <a:spAutoFit/>
            </a:bodyPr>
            <a:lstStyle/>
            <a:p>
              <a:r>
                <a:rPr lang="en-US" sz="1400" i="1">
                  <a:solidFill>
                    <a:schemeClr val="bg1">
                      <a:lumMod val="95000"/>
                    </a:schemeClr>
                  </a:solidFill>
                </a:rPr>
                <a:t>Creates Capability</a:t>
              </a:r>
            </a:p>
          </p:txBody>
        </p:sp>
        <p:sp>
          <p:nvSpPr>
            <p:cNvPr id="66" name="TB PP super">
              <a:extLst>
                <a:ext uri="{FF2B5EF4-FFF2-40B4-BE49-F238E27FC236}">
                  <a16:creationId xmlns:a16="http://schemas.microsoft.com/office/drawing/2014/main" id="{838CDE17-955E-2E92-93DA-557DBA69B4C7}"/>
                </a:ext>
              </a:extLst>
            </p:cNvPr>
            <p:cNvSpPr txBox="1">
              <a:spLocks/>
            </p:cNvSpPr>
            <p:nvPr/>
          </p:nvSpPr>
          <p:spPr>
            <a:xfrm>
              <a:off x="651747" y="287411"/>
              <a:ext cx="3396344" cy="253916"/>
            </a:xfrm>
            <a:prstGeom prst="rect">
              <a:avLst/>
            </a:prstGeom>
            <a:noFill/>
          </p:spPr>
          <p:txBody>
            <a:bodyPr wrap="square" rtlCol="0">
              <a:spAutoFit/>
            </a:bodyPr>
            <a:lstStyle/>
            <a:p>
              <a:r>
                <a:rPr lang="en-US" sz="1050" b="1">
                  <a:solidFill>
                    <a:srgbClr val="C9B6F0"/>
                  </a:solidFill>
                </a:rPr>
                <a:t>PROCESS PLANNING ART</a:t>
              </a:r>
            </a:p>
          </p:txBody>
        </p:sp>
        <p:sp>
          <p:nvSpPr>
            <p:cNvPr id="68" name="TB PP main">
              <a:extLst>
                <a:ext uri="{FF2B5EF4-FFF2-40B4-BE49-F238E27FC236}">
                  <a16:creationId xmlns:a16="http://schemas.microsoft.com/office/drawing/2014/main" id="{217D0EDD-64C7-3491-CCE5-12B5960AB443}"/>
                </a:ext>
              </a:extLst>
            </p:cNvPr>
            <p:cNvSpPr txBox="1">
              <a:spLocks/>
            </p:cNvSpPr>
            <p:nvPr/>
          </p:nvSpPr>
          <p:spPr>
            <a:xfrm>
              <a:off x="651747" y="516075"/>
              <a:ext cx="4167269" cy="523220"/>
            </a:xfrm>
            <a:prstGeom prst="rect">
              <a:avLst/>
            </a:prstGeom>
            <a:noFill/>
          </p:spPr>
          <p:txBody>
            <a:bodyPr wrap="square" rtlCol="0">
              <a:spAutoFit/>
            </a:bodyPr>
            <a:lstStyle/>
            <a:p>
              <a:r>
                <a:rPr lang="en-US" sz="2800" b="1">
                  <a:solidFill>
                    <a:schemeClr val="bg1"/>
                  </a:solidFill>
                  <a:latin typeface="+mn-ea"/>
                </a:rPr>
                <a:t>Cultivation</a:t>
              </a:r>
            </a:p>
          </p:txBody>
        </p:sp>
      </p:grpSp>
      <p:grpSp>
        <p:nvGrpSpPr>
          <p:cNvPr id="69" name="INSIGHT Title Block">
            <a:extLst>
              <a:ext uri="{FF2B5EF4-FFF2-40B4-BE49-F238E27FC236}">
                <a16:creationId xmlns:a16="http://schemas.microsoft.com/office/drawing/2014/main" id="{6B3D32FB-835E-AAC7-AF4D-8B00714FAAF3}"/>
              </a:ext>
            </a:extLst>
          </p:cNvPr>
          <p:cNvGrpSpPr>
            <a:grpSpLocks/>
          </p:cNvGrpSpPr>
          <p:nvPr/>
        </p:nvGrpSpPr>
        <p:grpSpPr>
          <a:xfrm>
            <a:off x="9435484" y="5028457"/>
            <a:ext cx="2286000" cy="1371600"/>
            <a:chOff x="297696" y="128071"/>
            <a:chExt cx="4933205" cy="1371600"/>
          </a:xfrm>
        </p:grpSpPr>
        <p:sp>
          <p:nvSpPr>
            <p:cNvPr id="70" name="TB REP blk bkg">
              <a:extLst>
                <a:ext uri="{FF2B5EF4-FFF2-40B4-BE49-F238E27FC236}">
                  <a16:creationId xmlns:a16="http://schemas.microsoft.com/office/drawing/2014/main" id="{A5FF0BE6-92C8-4EFF-24BA-FA123C67E53E}"/>
                </a:ext>
              </a:extLst>
            </p:cNvPr>
            <p:cNvSpPr>
              <a:spLocks noGrp="1" noRot="1" noMove="1" noResize="1" noEditPoints="1" noAdjustHandles="1" noChangeArrowheads="1" noChangeShapeType="1"/>
            </p:cNvSpPr>
            <p:nvPr/>
          </p:nvSpPr>
          <p:spPr>
            <a:xfrm>
              <a:off x="297696" y="128071"/>
              <a:ext cx="4933205" cy="1371600"/>
            </a:xfrm>
            <a:prstGeom prst="roundRect">
              <a:avLst>
                <a:gd name="adj" fmla="val 10704"/>
              </a:avLst>
            </a:prstGeom>
            <a:solidFill>
              <a:srgbClr val="5C59D2"/>
            </a:solidFill>
            <a:ln w="19050">
              <a:solidFill>
                <a:srgbClr val="E9BE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B REP accent">
              <a:extLst>
                <a:ext uri="{FF2B5EF4-FFF2-40B4-BE49-F238E27FC236}">
                  <a16:creationId xmlns:a16="http://schemas.microsoft.com/office/drawing/2014/main" id="{8DAB8955-A506-08FA-AB84-A711E28C154F}"/>
                </a:ext>
              </a:extLst>
            </p:cNvPr>
            <p:cNvSpPr>
              <a:spLocks noGrp="1" noRot="1" noMove="1" noResize="1" noEditPoints="1" noAdjustHandles="1" noChangeArrowheads="1" noChangeShapeType="1"/>
            </p:cNvSpPr>
            <p:nvPr/>
          </p:nvSpPr>
          <p:spPr>
            <a:xfrm>
              <a:off x="506080" y="356671"/>
              <a:ext cx="138130" cy="914400"/>
            </a:xfrm>
            <a:prstGeom prst="roundRect">
              <a:avLst>
                <a:gd name="adj" fmla="val 50000"/>
              </a:avLst>
            </a:prstGeom>
            <a:solidFill>
              <a:srgbClr val="6C67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B REP sub">
              <a:extLst>
                <a:ext uri="{FF2B5EF4-FFF2-40B4-BE49-F238E27FC236}">
                  <a16:creationId xmlns:a16="http://schemas.microsoft.com/office/drawing/2014/main" id="{6D38BD66-5C62-82D3-3F7D-346A550C7B72}"/>
                </a:ext>
              </a:extLst>
            </p:cNvPr>
            <p:cNvSpPr txBox="1">
              <a:spLocks/>
            </p:cNvSpPr>
            <p:nvPr/>
          </p:nvSpPr>
          <p:spPr>
            <a:xfrm>
              <a:off x="672965" y="987879"/>
              <a:ext cx="3861603" cy="307777"/>
            </a:xfrm>
            <a:prstGeom prst="rect">
              <a:avLst/>
            </a:prstGeom>
            <a:noFill/>
          </p:spPr>
          <p:txBody>
            <a:bodyPr wrap="square" rtlCol="0">
              <a:spAutoFit/>
            </a:bodyPr>
            <a:lstStyle/>
            <a:p>
              <a:r>
                <a:rPr lang="en-US" sz="1400" i="1" dirty="0">
                  <a:solidFill>
                    <a:schemeClr val="bg1">
                      <a:lumMod val="95000"/>
                    </a:schemeClr>
                  </a:solidFill>
                </a:rPr>
                <a:t>Provides Guidance</a:t>
              </a:r>
            </a:p>
          </p:txBody>
        </p:sp>
        <p:sp>
          <p:nvSpPr>
            <p:cNvPr id="72" name="TB REP super">
              <a:extLst>
                <a:ext uri="{FF2B5EF4-FFF2-40B4-BE49-F238E27FC236}">
                  <a16:creationId xmlns:a16="http://schemas.microsoft.com/office/drawing/2014/main" id="{0743A3BC-C158-1817-ABA7-6429E7E2E488}"/>
                </a:ext>
              </a:extLst>
            </p:cNvPr>
            <p:cNvSpPr txBox="1">
              <a:spLocks/>
            </p:cNvSpPr>
            <p:nvPr/>
          </p:nvSpPr>
          <p:spPr>
            <a:xfrm>
              <a:off x="672965" y="277579"/>
              <a:ext cx="3396343" cy="253916"/>
            </a:xfrm>
            <a:prstGeom prst="rect">
              <a:avLst/>
            </a:prstGeom>
            <a:noFill/>
          </p:spPr>
          <p:txBody>
            <a:bodyPr wrap="square" rtlCol="0">
              <a:spAutoFit/>
            </a:bodyPr>
            <a:lstStyle/>
            <a:p>
              <a:r>
                <a:rPr lang="en-US" sz="1050" b="1" dirty="0">
                  <a:solidFill>
                    <a:srgbClr val="C3C0F5"/>
                  </a:solidFill>
                </a:rPr>
                <a:t>REPORTS LAYER</a:t>
              </a:r>
            </a:p>
          </p:txBody>
        </p:sp>
        <p:sp>
          <p:nvSpPr>
            <p:cNvPr id="74" name="TB REP main">
              <a:extLst>
                <a:ext uri="{FF2B5EF4-FFF2-40B4-BE49-F238E27FC236}">
                  <a16:creationId xmlns:a16="http://schemas.microsoft.com/office/drawing/2014/main" id="{141BF063-1BAC-7AB4-77D8-F5C6634ADA00}"/>
                </a:ext>
              </a:extLst>
            </p:cNvPr>
            <p:cNvSpPr txBox="1">
              <a:spLocks/>
            </p:cNvSpPr>
            <p:nvPr/>
          </p:nvSpPr>
          <p:spPr>
            <a:xfrm>
              <a:off x="672965" y="486579"/>
              <a:ext cx="3236198" cy="523220"/>
            </a:xfrm>
            <a:prstGeom prst="rect">
              <a:avLst/>
            </a:prstGeom>
            <a:noFill/>
          </p:spPr>
          <p:txBody>
            <a:bodyPr wrap="square" rtlCol="0">
              <a:spAutoFit/>
            </a:bodyPr>
            <a:lstStyle/>
            <a:p>
              <a:r>
                <a:rPr lang="en-US" sz="2800" b="1" dirty="0">
                  <a:solidFill>
                    <a:schemeClr val="bg1"/>
                  </a:solidFill>
                  <a:latin typeface="+mn-ea"/>
                </a:rPr>
                <a:t>Insight</a:t>
              </a:r>
            </a:p>
          </p:txBody>
        </p:sp>
      </p:grpSp>
    </p:spTree>
    <p:extLst>
      <p:ext uri="{BB962C8B-B14F-4D97-AF65-F5344CB8AC3E}">
        <p14:creationId xmlns:p14="http://schemas.microsoft.com/office/powerpoint/2010/main" val="1278984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diagram of a robot">
            <a:extLst>
              <a:ext uri="{FF2B5EF4-FFF2-40B4-BE49-F238E27FC236}">
                <a16:creationId xmlns:a16="http://schemas.microsoft.com/office/drawing/2014/main" id="{7D9539B3-DD38-FA17-3863-55992BFBCAEF}"/>
              </a:ext>
            </a:extLst>
          </p:cNvPr>
          <p:cNvPicPr>
            <a:picLocks noChangeAspect="1"/>
          </p:cNvPicPr>
          <p:nvPr/>
        </p:nvPicPr>
        <p:blipFill>
          <a:blip r:embed="rId2"/>
          <a:srcRect l="1930" t="13696" r="59921" b="18486"/>
          <a:stretch>
            <a:fillRect/>
          </a:stretch>
        </p:blipFill>
        <p:spPr>
          <a:xfrm>
            <a:off x="528531" y="2013470"/>
            <a:ext cx="3688218" cy="3688219"/>
          </a:xfrm>
          <a:prstGeom prst="rect">
            <a:avLst/>
          </a:prstGeom>
          <a:solidFill>
            <a:srgbClr val="5A9B50">
              <a:alpha val="57076"/>
            </a:srgbClr>
          </a:solidFill>
          <a:ln w="6350">
            <a:solidFill>
              <a:schemeClr val="accent1">
                <a:alpha val="95000"/>
              </a:schemeClr>
            </a:solidFill>
          </a:ln>
          <a:effectLst>
            <a:glow rad="887031">
              <a:schemeClr val="accent3">
                <a:satMod val="175000"/>
                <a:alpha val="16000"/>
              </a:schemeClr>
            </a:glow>
            <a:softEdge rad="443142"/>
          </a:effectLst>
        </p:spPr>
      </p:pic>
      <p:sp>
        <p:nvSpPr>
          <p:cNvPr id="8" name="TextBox 7">
            <a:extLst>
              <a:ext uri="{FF2B5EF4-FFF2-40B4-BE49-F238E27FC236}">
                <a16:creationId xmlns:a16="http://schemas.microsoft.com/office/drawing/2014/main" id="{4317DDA2-17C7-4DE1-3144-7416E70F5675}"/>
              </a:ext>
            </a:extLst>
          </p:cNvPr>
          <p:cNvSpPr txBox="1"/>
          <p:nvPr/>
        </p:nvSpPr>
        <p:spPr>
          <a:xfrm>
            <a:off x="1589" y="1"/>
            <a:ext cx="12188825" cy="1323439"/>
          </a:xfrm>
          <a:prstGeom prst="rect">
            <a:avLst/>
          </a:prstGeom>
          <a:noFill/>
        </p:spPr>
        <p:txBody>
          <a:bodyPr wrap="square" rtlCol="0">
            <a:spAutoFit/>
          </a:bodyPr>
          <a:lstStyle/>
          <a:p>
            <a:pPr algn="ctr"/>
            <a:r>
              <a:rPr lang="en-US" sz="4400" dirty="0">
                <a:solidFill>
                  <a:srgbClr val="55984E"/>
                </a:solidFill>
                <a:latin typeface="Helvetica Neue Medium" panose="02000503000000020004" pitchFamily="2" charset="0"/>
                <a:ea typeface="Helvetica Neue Medium" panose="02000503000000020004" pitchFamily="2" charset="0"/>
                <a:cs typeface="Helvetica Neue Medium" panose="02000503000000020004" pitchFamily="2" charset="0"/>
              </a:rPr>
              <a:t>Engineering Bill of Materials</a:t>
            </a:r>
          </a:p>
          <a:p>
            <a:pPr algn="ctr"/>
            <a:r>
              <a:rPr lang="en-US" sz="3600" dirty="0">
                <a:solidFill>
                  <a:srgbClr val="242B54"/>
                </a:solidFill>
                <a:latin typeface="Helvetica Neue Light" panose="02000403000000020004" pitchFamily="2" charset="0"/>
                <a:ea typeface="Helvetica Neue Light" panose="02000403000000020004" pitchFamily="2" charset="0"/>
                <a:cs typeface="Helvetica Neue" panose="02000503000000020004" pitchFamily="2" charset="0"/>
              </a:rPr>
              <a:t>Defines what the product is</a:t>
            </a:r>
          </a:p>
        </p:txBody>
      </p:sp>
      <p:sp>
        <p:nvSpPr>
          <p:cNvPr id="3" name="TextBox 2">
            <a:extLst>
              <a:ext uri="{FF2B5EF4-FFF2-40B4-BE49-F238E27FC236}">
                <a16:creationId xmlns:a16="http://schemas.microsoft.com/office/drawing/2014/main" id="{EA1518B4-E02D-99A7-7AD0-36423F00E762}"/>
              </a:ext>
            </a:extLst>
          </p:cNvPr>
          <p:cNvSpPr txBox="1"/>
          <p:nvPr/>
        </p:nvSpPr>
        <p:spPr>
          <a:xfrm>
            <a:off x="1562102" y="5870051"/>
            <a:ext cx="9067799" cy="806450"/>
          </a:xfrm>
          <a:prstGeom prst="rect">
            <a:avLst/>
          </a:prstGeom>
          <a:noFill/>
        </p:spPr>
        <p:txBody>
          <a:bodyPr wrap="square" rtlCol="0" anchor="ctr" anchorCtr="1">
            <a:normAutofit/>
          </a:bodyPr>
          <a:lstStyle/>
          <a:p>
            <a:pPr algn="l"/>
            <a:r>
              <a:rPr lang="en-US" sz="2800" spc="300" dirty="0">
                <a:latin typeface="Helvetica Neue Medium" panose="02000503000000020004" pitchFamily="2" charset="0"/>
                <a:ea typeface="Helvetica Neue Medium" panose="02000503000000020004" pitchFamily="2" charset="0"/>
                <a:cs typeface="Helvetica Neue Medium" panose="02000503000000020004" pitchFamily="2" charset="0"/>
              </a:rPr>
              <a:t>Definition  | Purpose | Structure</a:t>
            </a:r>
          </a:p>
        </p:txBody>
      </p:sp>
    </p:spTree>
    <p:extLst>
      <p:ext uri="{BB962C8B-B14F-4D97-AF65-F5344CB8AC3E}">
        <p14:creationId xmlns:p14="http://schemas.microsoft.com/office/powerpoint/2010/main" val="35660716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2AEADF4-9503-BC7B-5A0A-BE5A8F174FDC}"/>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88631673-960D-95B3-8D7D-FA8ECB5746FC}"/>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E3215"/>
              </a:gs>
              <a:gs pos="55000">
                <a:srgbClr val="261E0D"/>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267BE134-3E30-776C-EB44-1682FE277C00}"/>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091B4272-7149-6EFA-2E02-CE65BD8FAAD0}"/>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31B09">
                  <a:alpha val="93000"/>
                </a:srgbClr>
              </a:gs>
              <a:gs pos="100000">
                <a:srgbClr val="231B09">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B3A3D9B5-B332-38CF-1B50-9CDBC541DC93}"/>
              </a:ext>
            </a:extLst>
          </p:cNvPr>
          <p:cNvSpPr/>
          <p:nvPr/>
        </p:nvSpPr>
        <p:spPr>
          <a:xfrm>
            <a:off x="0" y="1551000"/>
            <a:ext cx="10950000" cy="9000"/>
          </a:xfrm>
          <a:prstGeom prst="rect">
            <a:avLst/>
          </a:prstGeom>
          <a:solidFill>
            <a:srgbClr val="CEA546">
              <a:alpha val="85000"/>
            </a:srgbClr>
          </a:solidFill>
          <a:ln>
            <a:noFill/>
          </a:ln>
        </p:spPr>
        <p:txBody>
          <a:bodyPr/>
          <a:lstStyle/>
          <a:p>
            <a:endParaRPr/>
          </a:p>
        </p:txBody>
      </p:sp>
      <p:sp>
        <p:nvSpPr>
          <p:cNvPr id="24" name="Eyebrow">
            <a:extLst>
              <a:ext uri="{FF2B5EF4-FFF2-40B4-BE49-F238E27FC236}">
                <a16:creationId xmlns:a16="http://schemas.microsoft.com/office/drawing/2014/main" id="{1246B95E-D398-165D-24A8-D0879002AF43}"/>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CE9A"/>
                </a:solidFill>
              </a:rPr>
              <a:t>SYSTEM DEMO  ·  PI-OCT26 — SD #1</a:t>
            </a:r>
          </a:p>
        </p:txBody>
      </p:sp>
      <p:sp>
        <p:nvSpPr>
          <p:cNvPr id="25" name="Feature title">
            <a:extLst>
              <a:ext uri="{FF2B5EF4-FFF2-40B4-BE49-F238E27FC236}">
                <a16:creationId xmlns:a16="http://schemas.microsoft.com/office/drawing/2014/main" id="{CDE8ED4E-F578-E0C1-C867-35D0CAB91CCE}"/>
              </a:ext>
            </a:extLst>
          </p:cNvPr>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Feature name ›</a:t>
            </a:r>
          </a:p>
        </p:txBody>
      </p:sp>
      <p:sp>
        <p:nvSpPr>
          <p:cNvPr id="26" name="Team line">
            <a:extLst>
              <a:ext uri="{FF2B5EF4-FFF2-40B4-BE49-F238E27FC236}">
                <a16:creationId xmlns:a16="http://schemas.microsoft.com/office/drawing/2014/main" id="{0CA4D923-CBD8-BF42-9FCE-84387FD16CC1}"/>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CBC"/>
                </a:solidFill>
              </a:rPr>
              <a:t>Team Visualization Enablement  ›  Enablement ART</a:t>
            </a:r>
          </a:p>
        </p:txBody>
      </p:sp>
      <p:sp>
        <p:nvSpPr>
          <p:cNvPr id="30" name="Polarion field">
            <a:extLst>
              <a:ext uri="{FF2B5EF4-FFF2-40B4-BE49-F238E27FC236}">
                <a16:creationId xmlns:a16="http://schemas.microsoft.com/office/drawing/2014/main" id="{06660B37-EC7B-B772-B576-355218542448}"/>
              </a:ext>
            </a:extLst>
          </p:cNvPr>
          <p:cNvSpPr/>
          <p:nvPr/>
        </p:nvSpPr>
        <p:spPr>
          <a:xfrm>
            <a:off x="480000" y="1700000"/>
            <a:ext cx="610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2C7124C2-EDAA-B663-A378-75BAEB241684}"/>
              </a:ext>
            </a:extLst>
          </p:cNvPr>
          <p:cNvSpPr/>
          <p:nvPr/>
        </p:nvSpPr>
        <p:spPr>
          <a:xfrm>
            <a:off x="630000" y="1700000"/>
            <a:ext cx="5840000" cy="560000"/>
          </a:xfrm>
          <a:prstGeom prst="rect">
            <a:avLst/>
          </a:prstGeom>
          <a:noFill/>
        </p:spPr>
        <p:txBody>
          <a:bodyPr wrap="square" lIns="0" tIns="0" rIns="0" bIns="0" anchor="ctr"/>
          <a:lstStyle/>
          <a:p>
            <a:pPr>
              <a:buNone/>
            </a:pPr>
            <a:r>
              <a:rPr lang="en-US" sz="900" b="1">
                <a:solidFill>
                  <a:srgbClr val="CEA546"/>
                </a:solidFill>
              </a:rPr>
              <a:t>● </a:t>
            </a:r>
            <a:r>
              <a:rPr lang="en-US" sz="900" b="1" spc="120">
                <a:solidFill>
                  <a:srgbClr val="D0B168"/>
                </a:solidFill>
              </a:rPr>
              <a:t>FEATURE ID   </a:t>
            </a:r>
          </a:p>
          <a:p>
            <a:pPr>
              <a:spcBef>
                <a:spcPts val="300"/>
              </a:spcBef>
              <a:buNone/>
            </a:pPr>
            <a:r>
              <a:rPr lang="en-US" sz="1200" u="sng">
                <a:solidFill>
                  <a:srgbClr val="E4CE9A"/>
                </a:solidFill>
              </a:rPr>
              <a:t>‹ paste </a:t>
            </a:r>
            <a:r>
              <a:rPr lang="en-US" sz="1200" u="sng" err="1">
                <a:solidFill>
                  <a:srgbClr val="E4CE9A"/>
                </a:solidFill>
              </a:rPr>
              <a:t>MyP</a:t>
            </a:r>
            <a:r>
              <a:rPr lang="en-US" sz="1200" u="sng">
                <a:solidFill>
                  <a:srgbClr val="E4CE9A"/>
                </a:solidFill>
              </a:rPr>
              <a:t> Feature link — required ›</a:t>
            </a:r>
          </a:p>
        </p:txBody>
      </p:sp>
      <p:sp>
        <p:nvSpPr>
          <p:cNvPr id="32" name="Release field">
            <a:extLst>
              <a:ext uri="{FF2B5EF4-FFF2-40B4-BE49-F238E27FC236}">
                <a16:creationId xmlns:a16="http://schemas.microsoft.com/office/drawing/2014/main" id="{DDEA4D28-B5B1-970C-71F1-5F557A650296}"/>
              </a:ext>
            </a:extLst>
          </p:cNvPr>
          <p:cNvSpPr/>
          <p:nvPr/>
        </p:nvSpPr>
        <p:spPr>
          <a:xfrm>
            <a:off x="6820000" y="1700000"/>
            <a:ext cx="4030000" cy="560000"/>
          </a:xfrm>
          <a:prstGeom prst="roundRect">
            <a:avLst>
              <a:gd name="adj" fmla="val 11000"/>
            </a:avLst>
          </a:prstGeom>
          <a:solidFill>
            <a:srgbClr val="221B0B">
              <a:alpha val="88000"/>
            </a:srgbClr>
          </a:solidFill>
          <a:ln w="15875">
            <a:solidFill>
              <a:srgbClr val="CEA546">
                <a:alpha val="90000"/>
              </a:srgbClr>
            </a:solidFill>
          </a:ln>
        </p:spPr>
        <p:txBody>
          <a:bodyPr/>
          <a:lstStyle/>
          <a:p>
            <a:endParaRPr lang="en-US"/>
          </a:p>
        </p:txBody>
      </p:sp>
      <p:sp>
        <p:nvSpPr>
          <p:cNvPr id="132" name="Release field text">
            <a:extLst>
              <a:ext uri="{FF2B5EF4-FFF2-40B4-BE49-F238E27FC236}">
                <a16:creationId xmlns:a16="http://schemas.microsoft.com/office/drawing/2014/main" id="{23F10767-C180-BB9C-CDDE-6A2117BFCFF6}"/>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CEA546"/>
                </a:solidFill>
              </a:rPr>
              <a:t>● </a:t>
            </a:r>
            <a:r>
              <a:rPr lang="en-US" sz="900" b="1" spc="120">
                <a:solidFill>
                  <a:srgbClr val="D0B168"/>
                </a:solidFill>
              </a:rPr>
              <a:t>TARGET RELEASE(S)   </a:t>
            </a:r>
          </a:p>
          <a:p>
            <a:pPr>
              <a:spcBef>
                <a:spcPts val="300"/>
              </a:spcBef>
              <a:buNone/>
            </a:pPr>
            <a:r>
              <a:rPr lang="en-US" sz="1200">
                <a:solidFill>
                  <a:srgbClr val="E4CE9A"/>
                </a:solidFill>
              </a:rPr>
              <a:t>TC2612 · editable — add all that apply</a:t>
            </a:r>
          </a:p>
        </p:txBody>
      </p:sp>
      <p:sp>
        <p:nvSpPr>
          <p:cNvPr id="40" name="Takeaway what">
            <a:extLst>
              <a:ext uri="{FF2B5EF4-FFF2-40B4-BE49-F238E27FC236}">
                <a16:creationId xmlns:a16="http://schemas.microsoft.com/office/drawing/2014/main" id="{F63B15CD-305D-8D91-B116-5037CAFB4005}"/>
              </a:ext>
            </a:extLst>
          </p:cNvPr>
          <p:cNvSpPr/>
          <p:nvPr/>
        </p:nvSpPr>
        <p:spPr>
          <a:xfrm>
            <a:off x="480000"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0" name="Takeaway what text">
            <a:extLst>
              <a:ext uri="{FF2B5EF4-FFF2-40B4-BE49-F238E27FC236}">
                <a16:creationId xmlns:a16="http://schemas.microsoft.com/office/drawing/2014/main" id="{09B84678-8BAF-6C9B-52B4-09D481DA76D6}"/>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A546"/>
                </a:solidFill>
              </a:rPr>
              <a:t>WHAT IS IT?</a:t>
            </a:r>
          </a:p>
          <a:p>
            <a:pPr>
              <a:spcBef>
                <a:spcPts val="700"/>
              </a:spcBef>
              <a:buNone/>
            </a:pPr>
            <a:r>
              <a:rPr lang="en-US" sz="1200" i="1">
                <a:solidFill>
                  <a:srgbClr val="D6D0C2"/>
                </a:solidFill>
              </a:rPr>
              <a:t>One or two sentences on the capability — the takeaway, not the demo.</a:t>
            </a:r>
          </a:p>
        </p:txBody>
      </p:sp>
      <p:sp>
        <p:nvSpPr>
          <p:cNvPr id="42" name="Takeaway why">
            <a:extLst>
              <a:ext uri="{FF2B5EF4-FFF2-40B4-BE49-F238E27FC236}">
                <a16:creationId xmlns:a16="http://schemas.microsoft.com/office/drawing/2014/main" id="{54AAF727-D545-BE8A-4FF0-A10C39E51F12}"/>
              </a:ext>
            </a:extLst>
          </p:cNvPr>
          <p:cNvSpPr/>
          <p:nvPr/>
        </p:nvSpPr>
        <p:spPr>
          <a:xfrm>
            <a:off x="4016666"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lang="en-US"/>
          </a:p>
        </p:txBody>
      </p:sp>
      <p:sp>
        <p:nvSpPr>
          <p:cNvPr id="142" name="Takeaway why text">
            <a:extLst>
              <a:ext uri="{FF2B5EF4-FFF2-40B4-BE49-F238E27FC236}">
                <a16:creationId xmlns:a16="http://schemas.microsoft.com/office/drawing/2014/main" id="{A9D5CABA-05B0-55FF-3B22-45CE3E159E69}"/>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A546"/>
                </a:solidFill>
              </a:rPr>
              <a:t>WHY IT MATTERS</a:t>
            </a:r>
          </a:p>
          <a:p>
            <a:pPr>
              <a:spcBef>
                <a:spcPts val="700"/>
              </a:spcBef>
              <a:buNone/>
            </a:pPr>
            <a:r>
              <a:rPr lang="en-US" sz="1200" i="1">
                <a:solidFill>
                  <a:srgbClr val="D6D0C2"/>
                </a:solidFill>
              </a:rPr>
              <a:t>The benefit or outcome — why a customer or the business cares.</a:t>
            </a:r>
          </a:p>
        </p:txBody>
      </p:sp>
      <p:sp>
        <p:nvSpPr>
          <p:cNvPr id="44" name="Takeaway who">
            <a:extLst>
              <a:ext uri="{FF2B5EF4-FFF2-40B4-BE49-F238E27FC236}">
                <a16:creationId xmlns:a16="http://schemas.microsoft.com/office/drawing/2014/main" id="{AFA36F1C-2AA5-640D-119A-DFA09475BDA5}"/>
              </a:ext>
            </a:extLst>
          </p:cNvPr>
          <p:cNvSpPr/>
          <p:nvPr/>
        </p:nvSpPr>
        <p:spPr>
          <a:xfrm>
            <a:off x="7553332" y="2440000"/>
            <a:ext cx="3296666" cy="3740000"/>
          </a:xfrm>
          <a:prstGeom prst="roundRect">
            <a:avLst>
              <a:gd name="adj" fmla="val 6000"/>
            </a:avLst>
          </a:prstGeom>
          <a:solidFill>
            <a:srgbClr val="2E2511">
              <a:alpha val="82000"/>
            </a:srgbClr>
          </a:solidFill>
          <a:ln w="12700">
            <a:solidFill>
              <a:srgbClr val="CEA546">
                <a:alpha val="55000"/>
              </a:srgbClr>
            </a:solidFill>
          </a:ln>
        </p:spPr>
        <p:txBody>
          <a:bodyPr/>
          <a:lstStyle/>
          <a:p>
            <a:endParaRPr/>
          </a:p>
        </p:txBody>
      </p:sp>
      <p:sp>
        <p:nvSpPr>
          <p:cNvPr id="144" name="Takeaway who text">
            <a:extLst>
              <a:ext uri="{FF2B5EF4-FFF2-40B4-BE49-F238E27FC236}">
                <a16:creationId xmlns:a16="http://schemas.microsoft.com/office/drawing/2014/main" id="{908B35CB-47C3-1A66-EF6D-0F713DC26B81}"/>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A546"/>
                </a:solidFill>
              </a:rPr>
              <a:t>WHO IT’S FOR</a:t>
            </a:r>
          </a:p>
          <a:p>
            <a:pPr>
              <a:spcBef>
                <a:spcPts val="700"/>
              </a:spcBef>
              <a:buNone/>
            </a:pPr>
            <a:r>
              <a:rPr lang="en-US" sz="1200" i="1">
                <a:solidFill>
                  <a:srgbClr val="D6D0C2"/>
                </a:solidFill>
              </a:rPr>
              <a:t>Customer, industry, or persona — e.g. “Ford”, or a sentence or two.</a:t>
            </a:r>
          </a:p>
        </p:txBody>
      </p:sp>
      <p:grpSp>
        <p:nvGrpSpPr>
          <p:cNvPr id="10" name="Vertical Spine - Flowers">
            <a:extLst>
              <a:ext uri="{FF2B5EF4-FFF2-40B4-BE49-F238E27FC236}">
                <a16:creationId xmlns:a16="http://schemas.microsoft.com/office/drawing/2014/main" id="{D257CD4C-6C4C-85CD-46D4-CD3A559132A7}"/>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476C77D9-E360-E3BB-2095-CFFBF8D020A1}"/>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B6AE97BD-2DA6-D64D-A311-BBC7ECD2F9D6}"/>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0BC2416-A662-8357-9CF3-4EA8779020E1}"/>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DD27AB70-0869-D325-BE63-3B80ACCFA8B6}"/>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B9F875C5-EB61-202B-EFD2-A5FD56492916}"/>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B6B6D267-CAA6-D1D8-0B8A-649097F425AD}"/>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C9EBA43D-F67E-8BA3-6FA9-34339576EB01}"/>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24348339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Background - Testing">
            <a:extLst>
              <a:ext uri="{FF2B5EF4-FFF2-40B4-BE49-F238E27FC236}">
                <a16:creationId xmlns:a16="http://schemas.microsoft.com/office/drawing/2014/main" id="{149CAB3A-933C-DEA4-2275-F28FF214C9B1}"/>
              </a:ext>
            </a:extLst>
          </p:cNvPr>
          <p:cNvPicPr>
            <a:picLocks noGrp="1" noRot="1" noChangeAspect="1" noMove="1" noResize="1" noEditPoints="1" noAdjustHandles="1" noChangeArrowheads="1" noChangeShapeType="1" noCrop="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F479A6B9-99FB-465A-8D6D-821E3CF9206F}"/>
              </a:ext>
            </a:extLst>
          </p:cNvPr>
          <p:cNvSpPr>
            <a:spLocks noGrp="1"/>
          </p:cNvSpPr>
          <p:nvPr/>
        </p:nvSpPr>
        <p:spPr>
          <a:xfrm>
            <a:off x="514350" y="723900"/>
            <a:ext cx="5429250" cy="1952625"/>
          </a:xfrm>
          <a:prstGeom prst="roundRect">
            <a:avLst>
              <a:gd name="adj" fmla="val 3902"/>
            </a:avLst>
          </a:prstGeom>
          <a:solidFill>
            <a:srgbClr val="683717"/>
          </a:solidFill>
          <a:ln w="19050">
            <a:solidFill>
              <a:srgbClr val="CE7C4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D2E608D8-8C5E-4933-9B19-02EBF0176B5D}"/>
              </a:ext>
            </a:extLst>
          </p:cNvPr>
          <p:cNvSpPr/>
          <p:nvPr/>
        </p:nvSpPr>
        <p:spPr>
          <a:xfrm>
            <a:off x="605790" y="952500"/>
            <a:ext cx="64008" cy="1495425"/>
          </a:xfrm>
          <a:prstGeom prst="roundRect">
            <a:avLst>
              <a:gd name="adj" fmla="val 50000"/>
            </a:avLst>
          </a:prstGeom>
          <a:solidFill>
            <a:srgbClr val="CE7C46"/>
          </a:solidFill>
          <a:ln>
            <a:noFill/>
          </a:ln>
        </p:spPr>
        <p:txBody>
          <a:bodyPr/>
          <a:lstStyle/>
          <a:p>
            <a:endParaRPr/>
          </a:p>
        </p:txBody>
      </p:sp>
      <p:sp>
        <p:nvSpPr>
          <p:cNvPr id="3" name="Breadcrumb">
            <a:extLst>
              <a:ext uri="{FF2B5EF4-FFF2-40B4-BE49-F238E27FC236}">
                <a16:creationId xmlns:a16="http://schemas.microsoft.com/office/drawing/2014/main" id="{E4DA59F3-6BF8-44B5-ADB8-1D53063BDD12}"/>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FD2B4"/>
                </a:solidFill>
              </a:defRPr>
            </a:pPr>
            <a:r>
              <a:rPr lang="en-US" sz="1050" b="1">
                <a:solidFill>
                  <a:srgbClr val="FFD2B4"/>
                </a:solidFill>
              </a:rPr>
              <a:t>TCM PROGRAM  ›  ENABLEMENT ART</a:t>
            </a:r>
          </a:p>
        </p:txBody>
      </p:sp>
      <p:sp>
        <p:nvSpPr>
          <p:cNvPr id="4" name="Title">
            <a:extLst>
              <a:ext uri="{FF2B5EF4-FFF2-40B4-BE49-F238E27FC236}">
                <a16:creationId xmlns:a16="http://schemas.microsoft.com/office/drawing/2014/main" id="{EE1151B5-E0E6-4DB6-BA07-468D22900EEE}"/>
              </a:ext>
            </a:extLst>
          </p:cNvPr>
          <p:cNvSpPr>
            <a:spLocks noGrp="1"/>
          </p:cNvSpPr>
          <p:nvPr/>
        </p:nvSpPr>
        <p:spPr>
          <a:xfrm>
            <a:off x="738187" y="1390650"/>
            <a:ext cx="4857750" cy="476250"/>
          </a:xfrm>
          <a:prstGeom prst="rect">
            <a:avLst/>
          </a:prstGeom>
          <a:noFill/>
          <a:ln w="0">
            <a:noFill/>
            <a:prstDash val="solid"/>
          </a:ln>
        </p:spPr>
        <p:txBody>
          <a:bodyPr/>
          <a:lstStyle/>
          <a:p>
            <a:pPr>
              <a:buNone/>
              <a:defRPr sz="2175" b="1">
                <a:solidFill>
                  <a:srgbClr val="FFFFFF"/>
                </a:solidFill>
              </a:defRPr>
            </a:pPr>
            <a:r>
              <a:rPr lang="en-US" sz="2175" b="1">
                <a:solidFill>
                  <a:srgbClr val="FFFFFF"/>
                </a:solidFill>
              </a:rPr>
              <a:t>TEAM TESTING</a:t>
            </a:r>
            <a:endParaRPr sz="2175" b="1">
              <a:solidFill>
                <a:srgbClr val="FFFFFF"/>
              </a:solidFill>
            </a:endParaRPr>
          </a:p>
        </p:txBody>
      </p:sp>
      <p:sp>
        <p:nvSpPr>
          <p:cNvPr id="13" name="Descriptor">
            <a:extLst>
              <a:ext uri="{FF2B5EF4-FFF2-40B4-BE49-F238E27FC236}">
                <a16:creationId xmlns:a16="http://schemas.microsoft.com/office/drawing/2014/main" id="{94FB00D2-0A1D-0114-4CD4-2A6F107545D4}"/>
              </a:ext>
            </a:extLst>
          </p:cNvPr>
          <p:cNvSpPr>
            <a:spLocks noGrp="1"/>
          </p:cNvSpPr>
          <p:nvPr/>
        </p:nvSpPr>
        <p:spPr>
          <a:xfrm>
            <a:off x="714374" y="1981200"/>
            <a:ext cx="4810125" cy="428625"/>
          </a:xfrm>
          <a:prstGeom prst="rect">
            <a:avLst/>
          </a:prstGeom>
          <a:noFill/>
          <a:ln w="0">
            <a:noFill/>
            <a:prstDash val="solid"/>
          </a:ln>
        </p:spPr>
        <p:txBody>
          <a:bodyPr/>
          <a:lstStyle/>
          <a:p>
            <a:pPr>
              <a:defRPr sz="1350" i="1">
                <a:solidFill>
                  <a:srgbClr val="FFEADC"/>
                </a:solidFill>
              </a:defRPr>
            </a:pPr>
            <a:r>
              <a:rPr lang="en-US" sz="1350" i="1">
                <a:solidFill>
                  <a:srgbClr val="FFEADC"/>
                </a:solidFill>
              </a:rPr>
              <a:t>Workflow tests, diagnostics &amp; performance intelligence</a:t>
            </a:r>
          </a:p>
        </p:txBody>
      </p:sp>
      <p:grpSp>
        <p:nvGrpSpPr>
          <p:cNvPr id="5" name="Vertical Sping - QA">
            <a:extLst>
              <a:ext uri="{FF2B5EF4-FFF2-40B4-BE49-F238E27FC236}">
                <a16:creationId xmlns:a16="http://schemas.microsoft.com/office/drawing/2014/main" id="{1F16836B-49EC-DA59-09A8-B081211857F0}"/>
              </a:ext>
            </a:extLst>
          </p:cNvPr>
          <p:cNvGrpSpPr>
            <a:grpSpLocks noGrp="1" noUngrp="1" noRot="1" noMove="1" noResize="1"/>
          </p:cNvGrpSpPr>
          <p:nvPr/>
        </p:nvGrpSpPr>
        <p:grpSpPr>
          <a:xfrm>
            <a:off x="11087500" y="440000"/>
            <a:ext cx="850392" cy="5978000"/>
            <a:chOff x="11087500" y="440000"/>
            <a:chExt cx="850392" cy="5978000"/>
          </a:xfrm>
        </p:grpSpPr>
        <p:sp>
          <p:nvSpPr>
            <p:cNvPr id="6" name="Spine Panel">
              <a:extLst>
                <a:ext uri="{FF2B5EF4-FFF2-40B4-BE49-F238E27FC236}">
                  <a16:creationId xmlns:a16="http://schemas.microsoft.com/office/drawing/2014/main" id="{F2F6DBE8-01B3-0E52-7603-ACB2A8BDA3BA}"/>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7" name="Spine Line">
              <a:extLst>
                <a:ext uri="{FF2B5EF4-FFF2-40B4-BE49-F238E27FC236}">
                  <a16:creationId xmlns:a16="http://schemas.microsoft.com/office/drawing/2014/main" id="{4A97EE52-31C2-A258-291E-1A9155FAAAE4}"/>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8" name="Spine flower on">
              <a:hlinkClick r:id="rId4" action="ppaction://hlinksldjump"/>
              <a:extLst>
                <a:ext uri="{FF2B5EF4-FFF2-40B4-BE49-F238E27FC236}">
                  <a16:creationId xmlns:a16="http://schemas.microsoft.com/office/drawing/2014/main" id="{31AC797F-2068-EFB8-34BB-6C13B9A7682C}"/>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1087696" y="1741500"/>
              <a:ext cx="850000" cy="850000"/>
            </a:xfrm>
            <a:prstGeom prst="rect">
              <a:avLst/>
            </a:prstGeom>
          </p:spPr>
        </p:pic>
        <p:pic>
          <p:nvPicPr>
            <p:cNvPr id="9" name="Spine star on">
              <a:hlinkClick r:id="rId7" action="ppaction://hlinksldjump"/>
              <a:extLst>
                <a:ext uri="{FF2B5EF4-FFF2-40B4-BE49-F238E27FC236}">
                  <a16:creationId xmlns:a16="http://schemas.microsoft.com/office/drawing/2014/main" id="{C0FB0C75-BAC1-C790-0E66-9BC34379D4D2}"/>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11087500" y="533608"/>
              <a:ext cx="850392" cy="850392"/>
            </a:xfrm>
            <a:prstGeom prst="rect">
              <a:avLst/>
            </a:prstGeom>
          </p:spPr>
        </p:pic>
        <p:pic>
          <p:nvPicPr>
            <p:cNvPr id="11" name="Spine flow on">
              <a:hlinkClick r:id="rId10" action="ppaction://hlinksldjump"/>
              <a:extLst>
                <a:ext uri="{FF2B5EF4-FFF2-40B4-BE49-F238E27FC236}">
                  <a16:creationId xmlns:a16="http://schemas.microsoft.com/office/drawing/2014/main" id="{4771A92F-5C2A-9090-2BB7-8050FC51E966}"/>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Lst>
            </a:blip>
            <a:stretch>
              <a:fillRect/>
            </a:stretch>
          </p:blipFill>
          <p:spPr>
            <a:xfrm>
              <a:off x="11087696" y="2949000"/>
              <a:ext cx="850000" cy="850000"/>
            </a:xfrm>
            <a:prstGeom prst="rect">
              <a:avLst/>
            </a:prstGeom>
          </p:spPr>
        </p:pic>
        <p:pic>
          <p:nvPicPr>
            <p:cNvPr id="12" name="Spine pillar on">
              <a:hlinkClick r:id="rId13" action="ppaction://hlinksldjump"/>
              <a:extLst>
                <a:ext uri="{FF2B5EF4-FFF2-40B4-BE49-F238E27FC236}">
                  <a16:creationId xmlns:a16="http://schemas.microsoft.com/office/drawing/2014/main" id="{3875E4DE-8E93-A8DD-5AD4-86932062F61B}"/>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25000"/>
                      </a14:imgEffect>
                    </a14:imgLayer>
                  </a14:imgProps>
                </a:ext>
              </a:extLst>
            </a:blip>
            <a:stretch>
              <a:fillRect/>
            </a:stretch>
          </p:blipFill>
          <p:spPr>
            <a:xfrm>
              <a:off x="11087696" y="41565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3E866EB0-FAED-5704-BDA4-44C7C5A0D82B}"/>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30000"/>
                      </a14:imgEffect>
                    </a14:imgLayer>
                  </a14:imgProps>
                </a:ext>
              </a:extLst>
            </a:blip>
            <a:stretch>
              <a:fillRect/>
            </a:stretch>
          </p:blipFill>
          <p:spPr>
            <a:xfrm>
              <a:off x="11087696" y="5364000"/>
              <a:ext cx="850000" cy="850000"/>
            </a:xfrm>
            <a:prstGeom prst="rect">
              <a:avLst/>
            </a:prstGeom>
          </p:spPr>
        </p:pic>
      </p:grpSp>
    </p:spTree>
    <p:extLst>
      <p:ext uri="{BB962C8B-B14F-4D97-AF65-F5344CB8AC3E}">
        <p14:creationId xmlns:p14="http://schemas.microsoft.com/office/powerpoint/2010/main" val="9226663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F954649-BD78-C5F3-A441-F3E2D98205A1}"/>
            </a:ext>
          </a:extLst>
        </p:cNvPr>
        <p:cNvGrpSpPr/>
        <p:nvPr/>
      </p:nvGrpSpPr>
      <p:grpSpPr>
        <a:xfrm>
          <a:off x="0" y="0"/>
          <a:ext cx="0" cy="0"/>
          <a:chOff x="0" y="0"/>
          <a:chExt cx="0" cy="0"/>
        </a:xfrm>
      </p:grpSpPr>
      <p:sp>
        <p:nvSpPr>
          <p:cNvPr id="20" name="BG gradient">
            <a:extLst>
              <a:ext uri="{FF2B5EF4-FFF2-40B4-BE49-F238E27FC236}">
                <a16:creationId xmlns:a16="http://schemas.microsoft.com/office/drawing/2014/main" id="{A1424DB8-A4C8-B744-71E4-6CD291F9DB93}"/>
              </a:ext>
            </a:extLst>
          </p:cNvPr>
          <p:cNvSpPr>
            <a:spLocks noGrp="1" noRot="1" noMove="1" noResize="1" noEditPoints="1" noAdjustHandles="1" noChangeArrowheads="1" noChangeShapeType="1"/>
          </p:cNvSpPr>
          <p:nvPr/>
        </p:nvSpPr>
        <p:spPr>
          <a:xfrm>
            <a:off x="0" y="0"/>
            <a:ext cx="12192000" cy="6858000"/>
          </a:xfrm>
          <a:prstGeom prst="rect">
            <a:avLst/>
          </a:prstGeom>
          <a:gradFill>
            <a:gsLst>
              <a:gs pos="0">
                <a:srgbClr val="3E2515"/>
              </a:gs>
              <a:gs pos="55000">
                <a:srgbClr val="26170D"/>
              </a:gs>
              <a:gs pos="100000">
                <a:srgbClr val="09070F"/>
              </a:gs>
            </a:gsLst>
            <a:lin ang="5400000" scaled="0"/>
          </a:gradFill>
          <a:ln>
            <a:noFill/>
          </a:ln>
        </p:spPr>
        <p:txBody>
          <a:bodyPr/>
          <a:lstStyle/>
          <a:p>
            <a:endParaRPr/>
          </a:p>
        </p:txBody>
      </p:sp>
      <p:pic>
        <p:nvPicPr>
          <p:cNvPr id="21" name="Header flower">
            <a:extLst>
              <a:ext uri="{FF2B5EF4-FFF2-40B4-BE49-F238E27FC236}">
                <a16:creationId xmlns:a16="http://schemas.microsoft.com/office/drawing/2014/main" id="{2721F75C-3F5A-D500-D42B-9F208E7B58B9}"/>
              </a:ext>
            </a:extLst>
          </p:cNvP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a:extLst>
              <a:ext uri="{FF2B5EF4-FFF2-40B4-BE49-F238E27FC236}">
                <a16:creationId xmlns:a16="http://schemas.microsoft.com/office/drawing/2014/main" id="{5B26C80F-7DE1-6498-B00D-7617E62123FD}"/>
              </a:ext>
            </a:extLst>
          </p:cNvPr>
          <p:cNvSpPr>
            <a:spLocks noGrp="1" noRot="1" noMove="1" noResize="1" noEditPoints="1" noAdjustHandles="1" noChangeArrowheads="1" noChangeShapeType="1"/>
          </p:cNvSpPr>
          <p:nvPr/>
        </p:nvSpPr>
        <p:spPr>
          <a:xfrm>
            <a:off x="0" y="0"/>
            <a:ext cx="10950000" cy="1560000"/>
          </a:xfrm>
          <a:prstGeom prst="rect">
            <a:avLst/>
          </a:prstGeom>
          <a:gradFill>
            <a:gsLst>
              <a:gs pos="0">
                <a:srgbClr val="231309">
                  <a:alpha val="93000"/>
                </a:srgbClr>
              </a:gs>
              <a:gs pos="100000">
                <a:srgbClr val="231309">
                  <a:alpha val="40000"/>
                </a:srgbClr>
              </a:gs>
            </a:gsLst>
            <a:lin ang="0" scaled="0"/>
          </a:gradFill>
          <a:ln>
            <a:noFill/>
          </a:ln>
        </p:spPr>
        <p:txBody>
          <a:bodyPr/>
          <a:lstStyle/>
          <a:p>
            <a:endParaRPr/>
          </a:p>
        </p:txBody>
      </p:sp>
      <p:sp>
        <p:nvSpPr>
          <p:cNvPr id="23" name="Header divider">
            <a:extLst>
              <a:ext uri="{FF2B5EF4-FFF2-40B4-BE49-F238E27FC236}">
                <a16:creationId xmlns:a16="http://schemas.microsoft.com/office/drawing/2014/main" id="{608DAE55-0211-0E70-7FBC-5A3897BB1979}"/>
              </a:ext>
            </a:extLst>
          </p:cNvPr>
          <p:cNvSpPr/>
          <p:nvPr/>
        </p:nvSpPr>
        <p:spPr>
          <a:xfrm>
            <a:off x="0" y="1551000"/>
            <a:ext cx="10950000" cy="9000"/>
          </a:xfrm>
          <a:prstGeom prst="rect">
            <a:avLst/>
          </a:prstGeom>
          <a:solidFill>
            <a:srgbClr val="CE7C46">
              <a:alpha val="85000"/>
            </a:srgbClr>
          </a:solidFill>
          <a:ln>
            <a:noFill/>
          </a:ln>
        </p:spPr>
        <p:txBody>
          <a:bodyPr/>
          <a:lstStyle/>
          <a:p>
            <a:endParaRPr/>
          </a:p>
        </p:txBody>
      </p:sp>
      <p:sp>
        <p:nvSpPr>
          <p:cNvPr id="24" name="Eyebrow">
            <a:extLst>
              <a:ext uri="{FF2B5EF4-FFF2-40B4-BE49-F238E27FC236}">
                <a16:creationId xmlns:a16="http://schemas.microsoft.com/office/drawing/2014/main" id="{FEAA9FEB-FC56-F100-97B4-1177860FCD66}"/>
              </a:ext>
            </a:extLst>
          </p:cNvPr>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B89A"/>
                </a:solidFill>
              </a:rPr>
              <a:t>SYSTEM DEMO  ·  PI-OCT26 — SD #1</a:t>
            </a:r>
          </a:p>
        </p:txBody>
      </p:sp>
      <p:sp>
        <p:nvSpPr>
          <p:cNvPr id="25" name="Feature title">
            <a:extLst>
              <a:ext uri="{FF2B5EF4-FFF2-40B4-BE49-F238E27FC236}">
                <a16:creationId xmlns:a16="http://schemas.microsoft.com/office/drawing/2014/main" id="{6AB4198A-C46B-1D05-C4F0-1CE76F9F2912}"/>
              </a:ext>
            </a:extLst>
          </p:cNvPr>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Feature name ›</a:t>
            </a:r>
          </a:p>
        </p:txBody>
      </p:sp>
      <p:sp>
        <p:nvSpPr>
          <p:cNvPr id="26" name="Team line">
            <a:extLst>
              <a:ext uri="{FF2B5EF4-FFF2-40B4-BE49-F238E27FC236}">
                <a16:creationId xmlns:a16="http://schemas.microsoft.com/office/drawing/2014/main" id="{2A480FE7-DC04-8451-C6F4-E8D9A61B05B1}"/>
              </a:ext>
            </a:extLst>
          </p:cNvPr>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CEBC"/>
                </a:solidFill>
              </a:rPr>
              <a:t>Team Testing  ›  Enablement ART</a:t>
            </a:r>
          </a:p>
        </p:txBody>
      </p:sp>
      <p:sp>
        <p:nvSpPr>
          <p:cNvPr id="30" name="Polarion field">
            <a:extLst>
              <a:ext uri="{FF2B5EF4-FFF2-40B4-BE49-F238E27FC236}">
                <a16:creationId xmlns:a16="http://schemas.microsoft.com/office/drawing/2014/main" id="{1F35E20A-0BFC-A345-0FDA-A0A687871CA8}"/>
              </a:ext>
            </a:extLst>
          </p:cNvPr>
          <p:cNvSpPr/>
          <p:nvPr/>
        </p:nvSpPr>
        <p:spPr>
          <a:xfrm>
            <a:off x="480000" y="1700000"/>
            <a:ext cx="6100000" cy="560000"/>
          </a:xfrm>
          <a:prstGeom prst="roundRect">
            <a:avLst>
              <a:gd name="adj" fmla="val 11000"/>
            </a:avLst>
          </a:prstGeom>
          <a:solidFill>
            <a:srgbClr val="22140B">
              <a:alpha val="88000"/>
            </a:srgbClr>
          </a:solidFill>
          <a:ln w="15875">
            <a:solidFill>
              <a:srgbClr val="CE7C46">
                <a:alpha val="90000"/>
              </a:srgbClr>
            </a:solidFill>
          </a:ln>
        </p:spPr>
        <p:txBody>
          <a:bodyPr/>
          <a:lstStyle/>
          <a:p>
            <a:endParaRPr lang="en-US"/>
          </a:p>
        </p:txBody>
      </p:sp>
      <p:sp>
        <p:nvSpPr>
          <p:cNvPr id="130" name="Polarion field text">
            <a:extLst>
              <a:ext uri="{FF2B5EF4-FFF2-40B4-BE49-F238E27FC236}">
                <a16:creationId xmlns:a16="http://schemas.microsoft.com/office/drawing/2014/main" id="{52D66E78-5081-75BB-6EF7-901177E53A59}"/>
              </a:ext>
            </a:extLst>
          </p:cNvPr>
          <p:cNvSpPr/>
          <p:nvPr/>
        </p:nvSpPr>
        <p:spPr>
          <a:xfrm>
            <a:off x="630000" y="1700000"/>
            <a:ext cx="5840000" cy="560000"/>
          </a:xfrm>
          <a:prstGeom prst="rect">
            <a:avLst/>
          </a:prstGeom>
          <a:noFill/>
        </p:spPr>
        <p:txBody>
          <a:bodyPr wrap="square" lIns="0" tIns="0" rIns="0" bIns="0" anchor="ctr"/>
          <a:lstStyle/>
          <a:p>
            <a:pPr>
              <a:buNone/>
            </a:pPr>
            <a:r>
              <a:rPr lang="en-US" sz="900" b="1">
                <a:solidFill>
                  <a:srgbClr val="CE7C46"/>
                </a:solidFill>
              </a:rPr>
              <a:t>● </a:t>
            </a:r>
            <a:r>
              <a:rPr lang="en-US" sz="900" b="1" spc="120">
                <a:solidFill>
                  <a:srgbClr val="D09268"/>
                </a:solidFill>
              </a:rPr>
              <a:t>FEATURE ID   </a:t>
            </a:r>
          </a:p>
          <a:p>
            <a:pPr>
              <a:spcBef>
                <a:spcPts val="300"/>
              </a:spcBef>
              <a:buNone/>
            </a:pPr>
            <a:r>
              <a:rPr lang="en-US" sz="1200" u="sng">
                <a:solidFill>
                  <a:srgbClr val="E4B89A"/>
                </a:solidFill>
              </a:rPr>
              <a:t>‹ paste </a:t>
            </a:r>
            <a:r>
              <a:rPr lang="en-US" sz="1200" u="sng" err="1">
                <a:solidFill>
                  <a:srgbClr val="E4B89A"/>
                </a:solidFill>
              </a:rPr>
              <a:t>MyP</a:t>
            </a:r>
            <a:r>
              <a:rPr lang="en-US" sz="1200" u="sng">
                <a:solidFill>
                  <a:srgbClr val="E4B89A"/>
                </a:solidFill>
              </a:rPr>
              <a:t> Feature link — required ›</a:t>
            </a:r>
          </a:p>
        </p:txBody>
      </p:sp>
      <p:sp>
        <p:nvSpPr>
          <p:cNvPr id="32" name="Release field">
            <a:extLst>
              <a:ext uri="{FF2B5EF4-FFF2-40B4-BE49-F238E27FC236}">
                <a16:creationId xmlns:a16="http://schemas.microsoft.com/office/drawing/2014/main" id="{5897A4D7-5509-F7DC-6603-0213D8610E3D}"/>
              </a:ext>
            </a:extLst>
          </p:cNvPr>
          <p:cNvSpPr/>
          <p:nvPr/>
        </p:nvSpPr>
        <p:spPr>
          <a:xfrm>
            <a:off x="6820000" y="1700000"/>
            <a:ext cx="4030000" cy="560000"/>
          </a:xfrm>
          <a:prstGeom prst="roundRect">
            <a:avLst>
              <a:gd name="adj" fmla="val 11000"/>
            </a:avLst>
          </a:prstGeom>
          <a:solidFill>
            <a:srgbClr val="22140B">
              <a:alpha val="88000"/>
            </a:srgbClr>
          </a:solidFill>
          <a:ln w="15875">
            <a:solidFill>
              <a:srgbClr val="CE7C46">
                <a:alpha val="90000"/>
              </a:srgbClr>
            </a:solidFill>
          </a:ln>
        </p:spPr>
        <p:txBody>
          <a:bodyPr/>
          <a:lstStyle/>
          <a:p>
            <a:endParaRPr lang="en-US"/>
          </a:p>
        </p:txBody>
      </p:sp>
      <p:sp>
        <p:nvSpPr>
          <p:cNvPr id="132" name="Release field text">
            <a:extLst>
              <a:ext uri="{FF2B5EF4-FFF2-40B4-BE49-F238E27FC236}">
                <a16:creationId xmlns:a16="http://schemas.microsoft.com/office/drawing/2014/main" id="{9690F457-DE47-C560-258B-5C85E26BDC86}"/>
              </a:ext>
            </a:extLst>
          </p:cNvPr>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CE7C46"/>
                </a:solidFill>
              </a:rPr>
              <a:t>● </a:t>
            </a:r>
            <a:r>
              <a:rPr lang="en-US" sz="900" b="1" spc="120">
                <a:solidFill>
                  <a:srgbClr val="D09268"/>
                </a:solidFill>
              </a:rPr>
              <a:t>TARGET RELEASE(S)   </a:t>
            </a:r>
          </a:p>
          <a:p>
            <a:pPr>
              <a:spcBef>
                <a:spcPts val="300"/>
              </a:spcBef>
              <a:buNone/>
            </a:pPr>
            <a:r>
              <a:rPr lang="en-US" sz="1200">
                <a:solidFill>
                  <a:srgbClr val="E4B89A"/>
                </a:solidFill>
              </a:rPr>
              <a:t>TC2612 · editable — add all that apply</a:t>
            </a:r>
          </a:p>
        </p:txBody>
      </p:sp>
      <p:sp>
        <p:nvSpPr>
          <p:cNvPr id="40" name="Takeaway what">
            <a:extLst>
              <a:ext uri="{FF2B5EF4-FFF2-40B4-BE49-F238E27FC236}">
                <a16:creationId xmlns:a16="http://schemas.microsoft.com/office/drawing/2014/main" id="{7F814AA4-3586-6F82-EE11-17F4BF3A2BFE}"/>
              </a:ext>
            </a:extLst>
          </p:cNvPr>
          <p:cNvSpPr/>
          <p:nvPr/>
        </p:nvSpPr>
        <p:spPr>
          <a:xfrm>
            <a:off x="480000" y="2440000"/>
            <a:ext cx="3296666" cy="3740000"/>
          </a:xfrm>
          <a:prstGeom prst="roundRect">
            <a:avLst>
              <a:gd name="adj" fmla="val 6000"/>
            </a:avLst>
          </a:prstGeom>
          <a:solidFill>
            <a:srgbClr val="2E1D11">
              <a:alpha val="82000"/>
            </a:srgbClr>
          </a:solidFill>
          <a:ln w="12700">
            <a:solidFill>
              <a:srgbClr val="CE7C46">
                <a:alpha val="55000"/>
              </a:srgbClr>
            </a:solidFill>
          </a:ln>
        </p:spPr>
        <p:txBody>
          <a:bodyPr/>
          <a:lstStyle/>
          <a:p>
            <a:endParaRPr/>
          </a:p>
        </p:txBody>
      </p:sp>
      <p:sp>
        <p:nvSpPr>
          <p:cNvPr id="140" name="Takeaway what text">
            <a:extLst>
              <a:ext uri="{FF2B5EF4-FFF2-40B4-BE49-F238E27FC236}">
                <a16:creationId xmlns:a16="http://schemas.microsoft.com/office/drawing/2014/main" id="{F34DF68E-7D33-1C3B-9C78-9393359BD456}"/>
              </a:ext>
            </a:extLst>
          </p:cNvPr>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7C46"/>
                </a:solidFill>
              </a:rPr>
              <a:t>WHAT IS IT?</a:t>
            </a:r>
          </a:p>
          <a:p>
            <a:pPr>
              <a:spcBef>
                <a:spcPts val="700"/>
              </a:spcBef>
              <a:buNone/>
            </a:pPr>
            <a:r>
              <a:rPr lang="en-US" sz="1200" i="1">
                <a:solidFill>
                  <a:srgbClr val="D6CAC2"/>
                </a:solidFill>
              </a:rPr>
              <a:t>One or two sentences on the capability — the takeaway, not the demo.</a:t>
            </a:r>
          </a:p>
        </p:txBody>
      </p:sp>
      <p:sp>
        <p:nvSpPr>
          <p:cNvPr id="42" name="Takeaway why">
            <a:extLst>
              <a:ext uri="{FF2B5EF4-FFF2-40B4-BE49-F238E27FC236}">
                <a16:creationId xmlns:a16="http://schemas.microsoft.com/office/drawing/2014/main" id="{1962696C-0455-8131-7DAB-E190BE868752}"/>
              </a:ext>
            </a:extLst>
          </p:cNvPr>
          <p:cNvSpPr/>
          <p:nvPr/>
        </p:nvSpPr>
        <p:spPr>
          <a:xfrm>
            <a:off x="4016666" y="2440000"/>
            <a:ext cx="3296666" cy="3740000"/>
          </a:xfrm>
          <a:prstGeom prst="roundRect">
            <a:avLst>
              <a:gd name="adj" fmla="val 6000"/>
            </a:avLst>
          </a:prstGeom>
          <a:solidFill>
            <a:srgbClr val="2E1D11">
              <a:alpha val="82000"/>
            </a:srgbClr>
          </a:solidFill>
          <a:ln w="12700">
            <a:solidFill>
              <a:srgbClr val="CE7C46">
                <a:alpha val="55000"/>
              </a:srgbClr>
            </a:solidFill>
          </a:ln>
        </p:spPr>
        <p:txBody>
          <a:bodyPr/>
          <a:lstStyle/>
          <a:p>
            <a:endParaRPr lang="en-US"/>
          </a:p>
        </p:txBody>
      </p:sp>
      <p:sp>
        <p:nvSpPr>
          <p:cNvPr id="142" name="Takeaway why text">
            <a:extLst>
              <a:ext uri="{FF2B5EF4-FFF2-40B4-BE49-F238E27FC236}">
                <a16:creationId xmlns:a16="http://schemas.microsoft.com/office/drawing/2014/main" id="{00C1D707-761C-FE12-D344-FB4E208D91B0}"/>
              </a:ext>
            </a:extLst>
          </p:cNvPr>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7C46"/>
                </a:solidFill>
              </a:rPr>
              <a:t>WHY IT MATTERS</a:t>
            </a:r>
          </a:p>
          <a:p>
            <a:pPr>
              <a:spcBef>
                <a:spcPts val="700"/>
              </a:spcBef>
              <a:buNone/>
            </a:pPr>
            <a:r>
              <a:rPr lang="en-US" sz="1200" i="1">
                <a:solidFill>
                  <a:srgbClr val="D6CAC2"/>
                </a:solidFill>
              </a:rPr>
              <a:t>The benefit or outcome — why a customer or the business cares.</a:t>
            </a:r>
          </a:p>
        </p:txBody>
      </p:sp>
      <p:sp>
        <p:nvSpPr>
          <p:cNvPr id="44" name="Takeaway who">
            <a:extLst>
              <a:ext uri="{FF2B5EF4-FFF2-40B4-BE49-F238E27FC236}">
                <a16:creationId xmlns:a16="http://schemas.microsoft.com/office/drawing/2014/main" id="{5349D199-6566-8283-E8FF-776BEAF76A8B}"/>
              </a:ext>
            </a:extLst>
          </p:cNvPr>
          <p:cNvSpPr/>
          <p:nvPr/>
        </p:nvSpPr>
        <p:spPr>
          <a:xfrm>
            <a:off x="7553332" y="2440000"/>
            <a:ext cx="3296666" cy="3740000"/>
          </a:xfrm>
          <a:prstGeom prst="roundRect">
            <a:avLst>
              <a:gd name="adj" fmla="val 6000"/>
            </a:avLst>
          </a:prstGeom>
          <a:solidFill>
            <a:srgbClr val="2E1D11">
              <a:alpha val="82000"/>
            </a:srgbClr>
          </a:solidFill>
          <a:ln w="12700">
            <a:solidFill>
              <a:srgbClr val="CE7C46">
                <a:alpha val="55000"/>
              </a:srgbClr>
            </a:solidFill>
          </a:ln>
        </p:spPr>
        <p:txBody>
          <a:bodyPr/>
          <a:lstStyle/>
          <a:p>
            <a:endParaRPr/>
          </a:p>
        </p:txBody>
      </p:sp>
      <p:sp>
        <p:nvSpPr>
          <p:cNvPr id="144" name="Takeaway who text">
            <a:extLst>
              <a:ext uri="{FF2B5EF4-FFF2-40B4-BE49-F238E27FC236}">
                <a16:creationId xmlns:a16="http://schemas.microsoft.com/office/drawing/2014/main" id="{D5DD9BE3-F4E1-9772-F7FB-24CD73FCB783}"/>
              </a:ext>
            </a:extLst>
          </p:cNvPr>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7C46"/>
                </a:solidFill>
              </a:rPr>
              <a:t>WHO IT’S FOR</a:t>
            </a:r>
          </a:p>
          <a:p>
            <a:pPr>
              <a:spcBef>
                <a:spcPts val="700"/>
              </a:spcBef>
              <a:buNone/>
            </a:pPr>
            <a:r>
              <a:rPr lang="en-US" sz="1200" i="1">
                <a:solidFill>
                  <a:srgbClr val="D6CAC2"/>
                </a:solidFill>
              </a:rPr>
              <a:t>Customer, industry, or persona — e.g. “Ford”, or a sentence or two.</a:t>
            </a:r>
          </a:p>
        </p:txBody>
      </p:sp>
      <p:grpSp>
        <p:nvGrpSpPr>
          <p:cNvPr id="10" name="Vertical Spine - Flowers">
            <a:extLst>
              <a:ext uri="{FF2B5EF4-FFF2-40B4-BE49-F238E27FC236}">
                <a16:creationId xmlns:a16="http://schemas.microsoft.com/office/drawing/2014/main" id="{A634D305-DE0E-E188-E432-8B113FF1DF93}"/>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7235E8CD-894A-E7B1-41A3-6FDF2B0F8394}"/>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F083091B-4B4B-2FD7-617E-EE7B790EFFAD}"/>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68D79AA1-7327-C430-2D7E-F2C737F47F6F}"/>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017F98CF-E250-4169-1799-CB0D5772D0F7}"/>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23453DC1-384C-EF47-2CA7-071632AC05A5}"/>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48931EC7-367F-4AF0-4A1E-1D308FD76857}"/>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C27D0B36-EBB3-E531-86B8-124CA5F1A4FD}"/>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36060497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Background - Governance"/>
          <p:cNvPicPr>
            <a:picLocks noChangeAspect="1"/>
          </p:cNvPicPr>
          <p:nvPr/>
        </p:nvPicPr>
        <p:blipFill>
          <a:blip r:embed="rId3"/>
          <a:srcRect t="27" b="27"/>
          <a:stretch>
            <a:fillRect/>
          </a:stretch>
        </p:blipFill>
        <p:spPr>
          <a:xfrm>
            <a:off x="0" y="0"/>
            <a:ext cx="12192000" cy="6858000"/>
          </a:xfrm>
          <a:prstGeom prst="rect">
            <a:avLst/>
          </a:prstGeom>
        </p:spPr>
      </p:pic>
      <p:sp>
        <p:nvSpPr>
          <p:cNvPr id="2" name="ART identity banner">
            <a:extLst>
              <a:ext uri="{FF2B5EF4-FFF2-40B4-BE49-F238E27FC236}">
                <a16:creationId xmlns:a16="http://schemas.microsoft.com/office/drawing/2014/main" id="{B436B5B4-31BB-4237-8DEB-C9123AB50166}"/>
              </a:ext>
            </a:extLst>
          </p:cNvPr>
          <p:cNvSpPr>
            <a:spLocks noGrp="1" noRot="1" noMove="1" noResize="1" noEditPoints="1" noAdjustHandles="1" noChangeArrowheads="1" noChangeShapeType="1"/>
          </p:cNvSpPr>
          <p:nvPr/>
        </p:nvSpPr>
        <p:spPr>
          <a:xfrm>
            <a:off x="514350" y="723900"/>
            <a:ext cx="5429250" cy="1952625"/>
          </a:xfrm>
          <a:prstGeom prst="roundRect">
            <a:avLst>
              <a:gd name="adj" fmla="val 3902"/>
            </a:avLst>
          </a:prstGeom>
          <a:solidFill>
            <a:srgbClr val="685517"/>
          </a:solidFill>
          <a:ln w="19050">
            <a:solidFill>
              <a:srgbClr val="CEAE46">
                <a:alpha val="92000"/>
              </a:srgbClr>
            </a:solidFill>
            <a:prstDash val="solid"/>
          </a:ln>
        </p:spPr>
        <p:txBody>
          <a:bodyPr/>
          <a:lstStyle/>
          <a:p>
            <a:endParaRPr/>
          </a:p>
        </p:txBody>
      </p:sp>
      <p:sp>
        <p:nvSpPr>
          <p:cNvPr id="940" name="TB Accent">
            <a:extLst>
              <a:ext uri="{FF2B5EF4-FFF2-40B4-BE49-F238E27FC236}">
                <a16:creationId xmlns:a16="http://schemas.microsoft.com/office/drawing/2014/main" id="{BA1DE76D-A8E9-40CF-A41A-75D32D31DC15}"/>
              </a:ext>
            </a:extLst>
          </p:cNvPr>
          <p:cNvSpPr/>
          <p:nvPr/>
        </p:nvSpPr>
        <p:spPr>
          <a:xfrm>
            <a:off x="605790" y="952500"/>
            <a:ext cx="64008" cy="1495425"/>
          </a:xfrm>
          <a:prstGeom prst="roundRect">
            <a:avLst>
              <a:gd name="adj" fmla="val 50000"/>
            </a:avLst>
          </a:prstGeom>
          <a:solidFill>
            <a:srgbClr val="CEAE46"/>
          </a:solidFill>
          <a:ln>
            <a:noFill/>
          </a:ln>
        </p:spPr>
        <p:txBody>
          <a:bodyPr/>
          <a:lstStyle/>
          <a:p>
            <a:endParaRPr/>
          </a:p>
        </p:txBody>
      </p:sp>
      <p:sp>
        <p:nvSpPr>
          <p:cNvPr id="3" name="Breadcrumb">
            <a:extLst>
              <a:ext uri="{FF2B5EF4-FFF2-40B4-BE49-F238E27FC236}">
                <a16:creationId xmlns:a16="http://schemas.microsoft.com/office/drawing/2014/main" id="{04A82AA7-1B2C-44B3-A905-6326183A3931}"/>
              </a:ext>
            </a:extLst>
          </p:cNvPr>
          <p:cNvSpPr>
            <a:spLocks noGrp="1"/>
          </p:cNvSpPr>
          <p:nvPr/>
        </p:nvSpPr>
        <p:spPr>
          <a:xfrm>
            <a:off x="762000" y="962025"/>
            <a:ext cx="4857750" cy="228600"/>
          </a:xfrm>
          <a:prstGeom prst="rect">
            <a:avLst/>
          </a:prstGeom>
          <a:noFill/>
          <a:ln w="0">
            <a:noFill/>
            <a:prstDash val="solid"/>
          </a:ln>
        </p:spPr>
        <p:txBody>
          <a:bodyPr/>
          <a:lstStyle/>
          <a:p>
            <a:pPr>
              <a:buNone/>
              <a:defRPr sz="1050" b="1">
                <a:solidFill>
                  <a:srgbClr val="FFEEB4"/>
                </a:solidFill>
              </a:defRPr>
            </a:pPr>
            <a:r>
              <a:rPr lang="en-US" sz="1050" b="1">
                <a:solidFill>
                  <a:srgbClr val="FFEEB4"/>
                </a:solidFill>
              </a:rPr>
              <a:t>TCM PROGRAM  ›  ENABLEMENT ART</a:t>
            </a:r>
          </a:p>
        </p:txBody>
      </p:sp>
      <p:sp>
        <p:nvSpPr>
          <p:cNvPr id="4" name="Title">
            <a:extLst>
              <a:ext uri="{FF2B5EF4-FFF2-40B4-BE49-F238E27FC236}">
                <a16:creationId xmlns:a16="http://schemas.microsoft.com/office/drawing/2014/main" id="{8FFA9AE8-2699-4A1C-BD64-4BE0850219C8}"/>
              </a:ext>
            </a:extLst>
          </p:cNvPr>
          <p:cNvSpPr>
            <a:spLocks noGrp="1"/>
          </p:cNvSpPr>
          <p:nvPr/>
        </p:nvSpPr>
        <p:spPr>
          <a:xfrm>
            <a:off x="762000" y="1285875"/>
            <a:ext cx="4857750" cy="476250"/>
          </a:xfrm>
          <a:prstGeom prst="rect">
            <a:avLst/>
          </a:prstGeom>
          <a:noFill/>
          <a:ln w="0">
            <a:noFill/>
            <a:prstDash val="solid"/>
          </a:ln>
        </p:spPr>
        <p:txBody>
          <a:bodyPr/>
          <a:lstStyle/>
          <a:p>
            <a:pPr>
              <a:buNone/>
              <a:defRPr sz="2175" b="1">
                <a:solidFill>
                  <a:srgbClr val="FFFFFF"/>
                </a:solidFill>
              </a:defRPr>
            </a:pPr>
            <a:r>
              <a:rPr lang="en-US" sz="2175" b="1">
                <a:solidFill>
                  <a:srgbClr val="FFFFFF"/>
                </a:solidFill>
              </a:rPr>
              <a:t>TEAM GOVERNANCE </a:t>
            </a:r>
            <a:r>
              <a:rPr sz="2175" b="1">
                <a:solidFill>
                  <a:srgbClr val="FFFFFF"/>
                </a:solidFill>
              </a:rPr>
              <a:t>&amp; </a:t>
            </a:r>
            <a:r>
              <a:rPr lang="en-US" sz="2175" b="1">
                <a:solidFill>
                  <a:srgbClr val="FFFFFF"/>
                </a:solidFill>
              </a:rPr>
              <a:t>RESILIENCE</a:t>
            </a:r>
            <a:endParaRPr sz="2175" b="1">
              <a:solidFill>
                <a:srgbClr val="FFFFFF"/>
              </a:solidFill>
            </a:endParaRPr>
          </a:p>
        </p:txBody>
      </p:sp>
      <p:sp>
        <p:nvSpPr>
          <p:cNvPr id="5" name="Descriptor">
            <a:extLst>
              <a:ext uri="{FF2B5EF4-FFF2-40B4-BE49-F238E27FC236}">
                <a16:creationId xmlns:a16="http://schemas.microsoft.com/office/drawing/2014/main" id="{34B2A7F6-8041-4BAC-A9CB-18535954AB40}"/>
              </a:ext>
            </a:extLst>
          </p:cNvPr>
          <p:cNvSpPr>
            <a:spLocks noGrp="1"/>
          </p:cNvSpPr>
          <p:nvPr/>
        </p:nvSpPr>
        <p:spPr>
          <a:xfrm>
            <a:off x="762000" y="1981200"/>
            <a:ext cx="4810125" cy="428625"/>
          </a:xfrm>
          <a:prstGeom prst="rect">
            <a:avLst/>
          </a:prstGeom>
          <a:noFill/>
          <a:ln w="0">
            <a:noFill/>
            <a:prstDash val="solid"/>
          </a:ln>
        </p:spPr>
        <p:txBody>
          <a:bodyPr/>
          <a:lstStyle/>
          <a:p>
            <a:pPr>
              <a:buNone/>
              <a:defRPr sz="1350" i="1">
                <a:solidFill>
                  <a:srgbClr val="FFF7DC"/>
                </a:solidFill>
              </a:defRPr>
            </a:pPr>
            <a:r>
              <a:rPr lang="en-US" sz="1350" i="1">
                <a:solidFill>
                  <a:srgbClr val="FFF7DC"/>
                </a:solidFill>
              </a:rPr>
              <a:t>Policy, compliance, risk management &amp; support</a:t>
            </a:r>
          </a:p>
        </p:txBody>
      </p:sp>
      <p:grpSp>
        <p:nvGrpSpPr>
          <p:cNvPr id="6" name="Vertical Spine - Governance">
            <a:extLst>
              <a:ext uri="{FF2B5EF4-FFF2-40B4-BE49-F238E27FC236}">
                <a16:creationId xmlns:a16="http://schemas.microsoft.com/office/drawing/2014/main" id="{784B25F8-7E87-1951-15C2-7B964F620BEB}"/>
              </a:ext>
            </a:extLst>
          </p:cNvPr>
          <p:cNvGrpSpPr>
            <a:grpSpLocks noGrp="1" noUngrp="1" noRot="1" noMove="1" noResize="1"/>
          </p:cNvGrpSpPr>
          <p:nvPr/>
        </p:nvGrpSpPr>
        <p:grpSpPr>
          <a:xfrm>
            <a:off x="11087500" y="440000"/>
            <a:ext cx="850392" cy="5978000"/>
            <a:chOff x="11087500" y="440000"/>
            <a:chExt cx="850392" cy="5978000"/>
          </a:xfrm>
        </p:grpSpPr>
        <p:sp>
          <p:nvSpPr>
            <p:cNvPr id="7" name="Spine Panel">
              <a:extLst>
                <a:ext uri="{FF2B5EF4-FFF2-40B4-BE49-F238E27FC236}">
                  <a16:creationId xmlns:a16="http://schemas.microsoft.com/office/drawing/2014/main" id="{36AB95FF-5686-C2FA-CC63-222C60DA9317}"/>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8" name="Spine Line">
              <a:extLst>
                <a:ext uri="{FF2B5EF4-FFF2-40B4-BE49-F238E27FC236}">
                  <a16:creationId xmlns:a16="http://schemas.microsoft.com/office/drawing/2014/main" id="{F065D0B1-C6F9-DAF2-7CC9-5B397CADAB41}"/>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9" name="Spine flower on">
              <a:hlinkClick r:id="rId4" action="ppaction://hlinksldjump"/>
              <a:extLst>
                <a:ext uri="{FF2B5EF4-FFF2-40B4-BE49-F238E27FC236}">
                  <a16:creationId xmlns:a16="http://schemas.microsoft.com/office/drawing/2014/main" id="{78BDC4EF-8B6F-1422-5883-B2DD0C06AD2D}"/>
                </a:ext>
              </a:extLst>
            </p:cNvPr>
            <p:cNvPicPr>
              <a:picLocks noGrp="1" noRot="1" noChangeAspect="1" noMove="1" noResize="1" noEditPoints="1" noAdjustHandles="1" noChangeArrowheads="1" noChangeShapeType="1" noCrop="1"/>
            </p:cNvPicPr>
            <p:nvPr/>
          </p:nvPicPr>
          <p:blipFill>
            <a:blip r:embed="rId5">
              <a:extLst>
                <a:ext uri="{BEBA8EAE-BF5A-486C-A8C5-ECC9F3942E4B}">
                  <a14:imgProps xmlns:a14="http://schemas.microsoft.com/office/drawing/2010/main">
                    <a14:imgLayer r:embed="rId6">
                      <a14:imgEffect>
                        <a14:brightnessContrast bright="-30000"/>
                      </a14:imgEffect>
                    </a14:imgLayer>
                  </a14:imgProps>
                </a:ext>
              </a:extLst>
            </a:blip>
            <a:stretch>
              <a:fillRect/>
            </a:stretch>
          </p:blipFill>
          <p:spPr>
            <a:xfrm>
              <a:off x="11087696" y="1741500"/>
              <a:ext cx="850000" cy="850000"/>
            </a:xfrm>
            <a:prstGeom prst="rect">
              <a:avLst/>
            </a:prstGeom>
          </p:spPr>
        </p:pic>
        <p:pic>
          <p:nvPicPr>
            <p:cNvPr id="10" name="Spine star on">
              <a:hlinkClick r:id="rId7" action="ppaction://hlinksldjump"/>
              <a:extLst>
                <a:ext uri="{FF2B5EF4-FFF2-40B4-BE49-F238E27FC236}">
                  <a16:creationId xmlns:a16="http://schemas.microsoft.com/office/drawing/2014/main" id="{C53C29E9-9812-7601-13FA-773056BA680C}"/>
                </a:ext>
              </a:extLst>
            </p:cNvPr>
            <p:cNvPicPr>
              <a:picLocks noGrp="1" noRot="1" noChangeAspect="1" noMove="1" noResize="1" noEditPoints="1" noAdjustHandles="1" noChangeArrowheads="1" noChangeShapeType="1" noCrop="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Lst>
            </a:blip>
            <a:stretch>
              <a:fillRect/>
            </a:stretch>
          </p:blipFill>
          <p:spPr>
            <a:xfrm>
              <a:off x="11087500" y="533608"/>
              <a:ext cx="850392" cy="850392"/>
            </a:xfrm>
            <a:prstGeom prst="rect">
              <a:avLst/>
            </a:prstGeom>
          </p:spPr>
        </p:pic>
        <p:pic>
          <p:nvPicPr>
            <p:cNvPr id="12" name="Spine flow on">
              <a:hlinkClick r:id="rId10" action="ppaction://hlinksldjump"/>
              <a:extLst>
                <a:ext uri="{FF2B5EF4-FFF2-40B4-BE49-F238E27FC236}">
                  <a16:creationId xmlns:a16="http://schemas.microsoft.com/office/drawing/2014/main" id="{9E635C77-5E87-CBD8-BE75-F7E5152AA8AA}"/>
                </a:ext>
              </a:extLst>
            </p:cNvPr>
            <p:cNvPicPr>
              <a:picLocks noGrp="1" noRot="1" noChangeAspect="1" noMove="1" noResize="1" noEditPoints="1" noAdjustHandles="1" noChangeArrowheads="1" noChangeShapeType="1" noCrop="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Lst>
            </a:blip>
            <a:stretch>
              <a:fillRect/>
            </a:stretch>
          </p:blipFill>
          <p:spPr>
            <a:xfrm>
              <a:off x="11087696" y="2949000"/>
              <a:ext cx="850000" cy="850000"/>
            </a:xfrm>
            <a:prstGeom prst="rect">
              <a:avLst/>
            </a:prstGeom>
          </p:spPr>
        </p:pic>
        <p:pic>
          <p:nvPicPr>
            <p:cNvPr id="13" name="Spine pillar on">
              <a:hlinkClick r:id="rId13" action="ppaction://hlinksldjump"/>
              <a:extLst>
                <a:ext uri="{FF2B5EF4-FFF2-40B4-BE49-F238E27FC236}">
                  <a16:creationId xmlns:a16="http://schemas.microsoft.com/office/drawing/2014/main" id="{CD8EF2DD-EB47-8671-8A39-1FC786896A56}"/>
                </a:ext>
              </a:extLst>
            </p:cNvPr>
            <p:cNvPicPr>
              <a:picLocks noGrp="1" noRot="1" noChangeAspect="1" noMove="1" noResize="1" noEditPoints="1" noAdjustHandles="1" noChangeArrowheads="1" noChangeShapeType="1" noCrop="1"/>
            </p:cNvPicPr>
            <p:nvPr/>
          </p:nvPicPr>
          <p:blipFill>
            <a:blip r:embed="rId14">
              <a:extLst>
                <a:ext uri="{BEBA8EAE-BF5A-486C-A8C5-ECC9F3942E4B}">
                  <a14:imgProps xmlns:a14="http://schemas.microsoft.com/office/drawing/2010/main">
                    <a14:imgLayer r:embed="rId15">
                      <a14:imgEffect>
                        <a14:brightnessContrast bright="25000"/>
                      </a14:imgEffect>
                    </a14:imgLayer>
                  </a14:imgProps>
                </a:ext>
              </a:extLst>
            </a:blip>
            <a:stretch>
              <a:fillRect/>
            </a:stretch>
          </p:blipFill>
          <p:spPr>
            <a:xfrm>
              <a:off x="11087696" y="4156500"/>
              <a:ext cx="850000" cy="850000"/>
            </a:xfrm>
            <a:prstGeom prst="rect">
              <a:avLst/>
            </a:prstGeom>
          </p:spPr>
        </p:pic>
        <p:pic>
          <p:nvPicPr>
            <p:cNvPr id="14" name="Spine bulb on">
              <a:hlinkClick r:id="rId16" action="ppaction://hlinksldjump"/>
              <a:extLst>
                <a:ext uri="{FF2B5EF4-FFF2-40B4-BE49-F238E27FC236}">
                  <a16:creationId xmlns:a16="http://schemas.microsoft.com/office/drawing/2014/main" id="{021CFA7F-F24C-866B-A212-47A3FFFE4AFF}"/>
                </a:ext>
              </a:extLst>
            </p:cNvPr>
            <p:cNvPicPr>
              <a:picLocks noGrp="1" noRot="1" noChangeAspect="1" noMove="1" noResize="1" noEditPoints="1" noAdjustHandles="1" noChangeArrowheads="1" noChangeShapeType="1" noCrop="1"/>
            </p:cNvPicPr>
            <p:nvPr/>
          </p:nvPicPr>
          <p:blipFill>
            <a:blip r:embed="rId17">
              <a:extLst>
                <a:ext uri="{BEBA8EAE-BF5A-486C-A8C5-ECC9F3942E4B}">
                  <a14:imgProps xmlns:a14="http://schemas.microsoft.com/office/drawing/2010/main">
                    <a14:imgLayer r:embed="rId18">
                      <a14:imgEffect>
                        <a14:brightnessContrast bright="-30000"/>
                      </a14:imgEffect>
                    </a14:imgLayer>
                  </a14:imgProps>
                </a:ext>
              </a:extLst>
            </a:blip>
            <a:stretch>
              <a:fillRect/>
            </a:stretch>
          </p:blipFill>
          <p:spPr>
            <a:xfrm>
              <a:off x="11087696" y="5364000"/>
              <a:ext cx="850000" cy="850000"/>
            </a:xfrm>
            <a:prstGeom prst="rect">
              <a:avLst/>
            </a:prstGeom>
          </p:spPr>
        </p:pic>
      </p:grpSp>
    </p:spTree>
    <p:extLst>
      <p:ext uri="{BB962C8B-B14F-4D97-AF65-F5344CB8AC3E}">
        <p14:creationId xmlns:p14="http://schemas.microsoft.com/office/powerpoint/2010/main" val="5103981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BG gradient"/>
          <p:cNvSpPr>
            <a:spLocks noGrp="1" noRot="1" noMove="1" noResize="1" noEditPoints="1" noAdjustHandles="1" noChangeArrowheads="1" noChangeShapeType="1"/>
          </p:cNvSpPr>
          <p:nvPr/>
        </p:nvSpPr>
        <p:spPr>
          <a:xfrm>
            <a:off x="0" y="0"/>
            <a:ext cx="12192000" cy="6858000"/>
          </a:xfrm>
          <a:prstGeom prst="rect">
            <a:avLst/>
          </a:prstGeom>
          <a:gradFill>
            <a:gsLst>
              <a:gs pos="0">
                <a:srgbClr val="3E3415"/>
              </a:gs>
              <a:gs pos="55000">
                <a:srgbClr val="26200D"/>
              </a:gs>
              <a:gs pos="100000">
                <a:srgbClr val="09070F"/>
              </a:gs>
            </a:gsLst>
            <a:lin ang="5400000" scaled="0"/>
          </a:gradFill>
          <a:ln>
            <a:noFill/>
          </a:ln>
        </p:spPr>
        <p:txBody>
          <a:bodyPr/>
          <a:lstStyle/>
          <a:p>
            <a:endParaRPr/>
          </a:p>
        </p:txBody>
      </p:sp>
      <p:pic>
        <p:nvPicPr>
          <p:cNvPr id="21" name="Header flower"/>
          <p:cNvPicPr>
            <a:picLocks noGrp="1" noRot="1" noChangeAspect="1" noMove="1" noResize="1" noEditPoints="1" noAdjustHandles="1" noChangeArrowheads="1" noChangeShapeType="1" noCrop="1"/>
          </p:cNvPicPr>
          <p:nvPr/>
        </p:nvPicPr>
        <p:blipFill>
          <a:blip r:embed="rId2"/>
          <a:srcRect t="25200" b="49500"/>
          <a:stretch>
            <a:fillRect/>
          </a:stretch>
        </p:blipFill>
        <p:spPr>
          <a:xfrm>
            <a:off x="0" y="0"/>
            <a:ext cx="10950000" cy="1560000"/>
          </a:xfrm>
          <a:prstGeom prst="rect">
            <a:avLst/>
          </a:prstGeom>
        </p:spPr>
      </p:pic>
      <p:sp>
        <p:nvSpPr>
          <p:cNvPr id="22" name="Header scrim" hidden="1"/>
          <p:cNvSpPr>
            <a:spLocks noGrp="1" noRot="1" noMove="1" noResize="1" noEditPoints="1" noAdjustHandles="1" noChangeArrowheads="1" noChangeShapeType="1"/>
          </p:cNvSpPr>
          <p:nvPr/>
        </p:nvSpPr>
        <p:spPr>
          <a:xfrm>
            <a:off x="0" y="0"/>
            <a:ext cx="10950000" cy="1560000"/>
          </a:xfrm>
          <a:prstGeom prst="rect">
            <a:avLst/>
          </a:prstGeom>
          <a:gradFill>
            <a:gsLst>
              <a:gs pos="0">
                <a:srgbClr val="231D09">
                  <a:alpha val="93000"/>
                </a:srgbClr>
              </a:gs>
              <a:gs pos="100000">
                <a:srgbClr val="231D09">
                  <a:alpha val="40000"/>
                </a:srgbClr>
              </a:gs>
            </a:gsLst>
            <a:lin ang="0" scaled="0"/>
          </a:gradFill>
          <a:ln>
            <a:noFill/>
          </a:ln>
        </p:spPr>
        <p:txBody>
          <a:bodyPr/>
          <a:lstStyle/>
          <a:p>
            <a:endParaRPr/>
          </a:p>
        </p:txBody>
      </p:sp>
      <p:sp>
        <p:nvSpPr>
          <p:cNvPr id="23" name="Header divider"/>
          <p:cNvSpPr/>
          <p:nvPr/>
        </p:nvSpPr>
        <p:spPr>
          <a:xfrm>
            <a:off x="0" y="1551000"/>
            <a:ext cx="10950000" cy="9000"/>
          </a:xfrm>
          <a:prstGeom prst="rect">
            <a:avLst/>
          </a:prstGeom>
          <a:solidFill>
            <a:srgbClr val="CEAE46">
              <a:alpha val="85000"/>
            </a:srgbClr>
          </a:solidFill>
          <a:ln>
            <a:noFill/>
          </a:ln>
        </p:spPr>
        <p:txBody>
          <a:bodyPr/>
          <a:lstStyle/>
          <a:p>
            <a:endParaRPr/>
          </a:p>
        </p:txBody>
      </p:sp>
      <p:sp>
        <p:nvSpPr>
          <p:cNvPr id="24" name="Eyebrow"/>
          <p:cNvSpPr/>
          <p:nvPr/>
        </p:nvSpPr>
        <p:spPr>
          <a:xfrm>
            <a:off x="560000" y="360000"/>
            <a:ext cx="7000000" cy="240000"/>
          </a:xfrm>
          <a:prstGeom prst="rect">
            <a:avLst/>
          </a:prstGeom>
          <a:noFill/>
        </p:spPr>
        <p:txBody>
          <a:bodyPr wrap="none" lIns="0" tIns="0" rIns="0" bIns="0" anchor="t"/>
          <a:lstStyle/>
          <a:p>
            <a:pPr>
              <a:buNone/>
            </a:pPr>
            <a:r>
              <a:rPr lang="en-US" sz="1050" b="1" spc="180">
                <a:solidFill>
                  <a:srgbClr val="E4D39A"/>
                </a:solidFill>
              </a:rPr>
              <a:t>SYSTEM DEMO  ·  PI-OCT26 — SD #1</a:t>
            </a:r>
          </a:p>
        </p:txBody>
      </p:sp>
      <p:sp>
        <p:nvSpPr>
          <p:cNvPr id="25" name="Feature title"/>
          <p:cNvSpPr/>
          <p:nvPr/>
        </p:nvSpPr>
        <p:spPr>
          <a:xfrm>
            <a:off x="548000" y="600000"/>
            <a:ext cx="8600000" cy="540000"/>
          </a:xfrm>
          <a:prstGeom prst="rect">
            <a:avLst/>
          </a:prstGeom>
          <a:noFill/>
        </p:spPr>
        <p:txBody>
          <a:bodyPr wrap="square" lIns="0" tIns="0" rIns="0" bIns="0" anchor="t"/>
          <a:lstStyle/>
          <a:p>
            <a:pPr>
              <a:buNone/>
            </a:pPr>
            <a:r>
              <a:rPr sz="2800" b="1">
                <a:solidFill>
                  <a:srgbClr val="FFFFFF"/>
                </a:solidFill>
              </a:rPr>
              <a:t>‹ Feature name ›</a:t>
            </a:r>
          </a:p>
        </p:txBody>
      </p:sp>
      <p:sp>
        <p:nvSpPr>
          <p:cNvPr id="26" name="Team line"/>
          <p:cNvSpPr/>
          <p:nvPr/>
        </p:nvSpPr>
        <p:spPr>
          <a:xfrm>
            <a:off x="560000" y="1170000"/>
            <a:ext cx="8600000" cy="240000"/>
          </a:xfrm>
          <a:prstGeom prst="rect">
            <a:avLst/>
          </a:prstGeom>
          <a:noFill/>
        </p:spPr>
        <p:txBody>
          <a:bodyPr wrap="square" lIns="0" tIns="0" rIns="0" bIns="0" anchor="t"/>
          <a:lstStyle/>
          <a:p>
            <a:pPr>
              <a:buNone/>
            </a:pPr>
            <a:r>
              <a:rPr lang="en-US" sz="1200" i="1">
                <a:solidFill>
                  <a:srgbClr val="EADFBC"/>
                </a:solidFill>
              </a:rPr>
              <a:t>Team Governance &amp; Resilience  ›  Enablement ART</a:t>
            </a:r>
          </a:p>
        </p:txBody>
      </p:sp>
      <p:sp>
        <p:nvSpPr>
          <p:cNvPr id="30" name="Polarion field"/>
          <p:cNvSpPr/>
          <p:nvPr/>
        </p:nvSpPr>
        <p:spPr>
          <a:xfrm>
            <a:off x="480000" y="1700000"/>
            <a:ext cx="6100000" cy="560000"/>
          </a:xfrm>
          <a:prstGeom prst="roundRect">
            <a:avLst>
              <a:gd name="adj" fmla="val 11000"/>
            </a:avLst>
          </a:prstGeom>
          <a:solidFill>
            <a:srgbClr val="221D0B">
              <a:alpha val="88000"/>
            </a:srgbClr>
          </a:solidFill>
          <a:ln w="15875">
            <a:solidFill>
              <a:srgbClr val="CEAE46">
                <a:alpha val="90000"/>
              </a:srgbClr>
            </a:solidFill>
          </a:ln>
        </p:spPr>
        <p:txBody>
          <a:bodyPr/>
          <a:lstStyle/>
          <a:p>
            <a:endParaRPr lang="en-US"/>
          </a:p>
        </p:txBody>
      </p:sp>
      <p:sp>
        <p:nvSpPr>
          <p:cNvPr id="130" name="Polarion field text"/>
          <p:cNvSpPr/>
          <p:nvPr/>
        </p:nvSpPr>
        <p:spPr>
          <a:xfrm>
            <a:off x="630000" y="1700000"/>
            <a:ext cx="5840000" cy="560000"/>
          </a:xfrm>
          <a:prstGeom prst="rect">
            <a:avLst/>
          </a:prstGeom>
          <a:noFill/>
        </p:spPr>
        <p:txBody>
          <a:bodyPr wrap="square" lIns="0" tIns="0" rIns="0" bIns="0" anchor="ctr"/>
          <a:lstStyle/>
          <a:p>
            <a:pPr>
              <a:buNone/>
            </a:pPr>
            <a:r>
              <a:rPr lang="en-US" sz="900" b="1">
                <a:solidFill>
                  <a:srgbClr val="CEAE46"/>
                </a:solidFill>
              </a:rPr>
              <a:t>● </a:t>
            </a:r>
            <a:r>
              <a:rPr lang="en-US" sz="900" b="1" spc="120">
                <a:solidFill>
                  <a:srgbClr val="D0B868"/>
                </a:solidFill>
              </a:rPr>
              <a:t>FEATURE ID   </a:t>
            </a:r>
          </a:p>
          <a:p>
            <a:pPr>
              <a:spcBef>
                <a:spcPts val="300"/>
              </a:spcBef>
              <a:buNone/>
            </a:pPr>
            <a:r>
              <a:rPr lang="en-US" sz="1200" u="sng">
                <a:solidFill>
                  <a:srgbClr val="E4D39A"/>
                </a:solidFill>
              </a:rPr>
              <a:t>‹ paste </a:t>
            </a:r>
            <a:r>
              <a:rPr lang="en-US" sz="1200" u="sng" err="1">
                <a:solidFill>
                  <a:srgbClr val="E4D39A"/>
                </a:solidFill>
              </a:rPr>
              <a:t>MyP</a:t>
            </a:r>
            <a:r>
              <a:rPr lang="en-US" sz="1200" u="sng">
                <a:solidFill>
                  <a:srgbClr val="E4D39A"/>
                </a:solidFill>
              </a:rPr>
              <a:t> Feature link — required ›</a:t>
            </a:r>
          </a:p>
        </p:txBody>
      </p:sp>
      <p:sp>
        <p:nvSpPr>
          <p:cNvPr id="32" name="Release field"/>
          <p:cNvSpPr/>
          <p:nvPr/>
        </p:nvSpPr>
        <p:spPr>
          <a:xfrm>
            <a:off x="6820000" y="1700000"/>
            <a:ext cx="4030000" cy="560000"/>
          </a:xfrm>
          <a:prstGeom prst="roundRect">
            <a:avLst>
              <a:gd name="adj" fmla="val 11000"/>
            </a:avLst>
          </a:prstGeom>
          <a:solidFill>
            <a:srgbClr val="221D0B">
              <a:alpha val="88000"/>
            </a:srgbClr>
          </a:solidFill>
          <a:ln w="15875">
            <a:solidFill>
              <a:srgbClr val="CEAE46">
                <a:alpha val="90000"/>
              </a:srgbClr>
            </a:solidFill>
          </a:ln>
        </p:spPr>
        <p:txBody>
          <a:bodyPr/>
          <a:lstStyle/>
          <a:p>
            <a:endParaRPr lang="en-US"/>
          </a:p>
        </p:txBody>
      </p:sp>
      <p:sp>
        <p:nvSpPr>
          <p:cNvPr id="132" name="Release field text"/>
          <p:cNvSpPr/>
          <p:nvPr/>
        </p:nvSpPr>
        <p:spPr>
          <a:xfrm>
            <a:off x="6970000" y="1700000"/>
            <a:ext cx="3770000" cy="560000"/>
          </a:xfrm>
          <a:prstGeom prst="rect">
            <a:avLst/>
          </a:prstGeom>
          <a:noFill/>
        </p:spPr>
        <p:txBody>
          <a:bodyPr wrap="square" lIns="0" tIns="0" rIns="0" bIns="0" anchor="ctr"/>
          <a:lstStyle/>
          <a:p>
            <a:pPr>
              <a:buNone/>
            </a:pPr>
            <a:r>
              <a:rPr lang="en-US" sz="900" b="1">
                <a:solidFill>
                  <a:srgbClr val="CEAE46"/>
                </a:solidFill>
              </a:rPr>
              <a:t>● </a:t>
            </a:r>
            <a:r>
              <a:rPr lang="en-US" sz="900" b="1" spc="120">
                <a:solidFill>
                  <a:srgbClr val="D0B868"/>
                </a:solidFill>
              </a:rPr>
              <a:t>TARGET RELEASE(S)   </a:t>
            </a:r>
          </a:p>
          <a:p>
            <a:pPr>
              <a:spcBef>
                <a:spcPts val="300"/>
              </a:spcBef>
              <a:buNone/>
            </a:pPr>
            <a:r>
              <a:rPr lang="en-US" sz="1200">
                <a:solidFill>
                  <a:srgbClr val="E4D39A"/>
                </a:solidFill>
              </a:rPr>
              <a:t>TC2612 · editable — add all that apply</a:t>
            </a:r>
          </a:p>
        </p:txBody>
      </p:sp>
      <p:sp>
        <p:nvSpPr>
          <p:cNvPr id="40" name="Takeaway what"/>
          <p:cNvSpPr/>
          <p:nvPr/>
        </p:nvSpPr>
        <p:spPr>
          <a:xfrm>
            <a:off x="480000" y="2440000"/>
            <a:ext cx="3296666" cy="3740000"/>
          </a:xfrm>
          <a:prstGeom prst="roundRect">
            <a:avLst>
              <a:gd name="adj" fmla="val 6000"/>
            </a:avLst>
          </a:prstGeom>
          <a:solidFill>
            <a:srgbClr val="2E2711">
              <a:alpha val="82000"/>
            </a:srgbClr>
          </a:solidFill>
          <a:ln w="12700">
            <a:solidFill>
              <a:srgbClr val="CEAE46">
                <a:alpha val="55000"/>
              </a:srgbClr>
            </a:solidFill>
          </a:ln>
        </p:spPr>
        <p:txBody>
          <a:bodyPr/>
          <a:lstStyle/>
          <a:p>
            <a:endParaRPr/>
          </a:p>
        </p:txBody>
      </p:sp>
      <p:sp>
        <p:nvSpPr>
          <p:cNvPr id="140" name="Takeaway what text"/>
          <p:cNvSpPr/>
          <p:nvPr/>
        </p:nvSpPr>
        <p:spPr>
          <a:xfrm>
            <a:off x="630000" y="2560000"/>
            <a:ext cx="2996666" cy="3500000"/>
          </a:xfrm>
          <a:prstGeom prst="rect">
            <a:avLst/>
          </a:prstGeom>
          <a:noFill/>
        </p:spPr>
        <p:txBody>
          <a:bodyPr wrap="square" lIns="0" tIns="0" rIns="0" bIns="0" anchor="t"/>
          <a:lstStyle/>
          <a:p>
            <a:pPr>
              <a:buNone/>
            </a:pPr>
            <a:r>
              <a:rPr lang="en-US" sz="1300" b="1" spc="60">
                <a:solidFill>
                  <a:srgbClr val="CEAE46"/>
                </a:solidFill>
              </a:rPr>
              <a:t>WHAT IS IT?</a:t>
            </a:r>
          </a:p>
          <a:p>
            <a:pPr>
              <a:spcBef>
                <a:spcPts val="700"/>
              </a:spcBef>
              <a:buNone/>
            </a:pPr>
            <a:r>
              <a:rPr lang="en-US" sz="1200" i="1">
                <a:solidFill>
                  <a:srgbClr val="D6D1C2"/>
                </a:solidFill>
              </a:rPr>
              <a:t>One or two sentences on the capability — the takeaway, not the demo.</a:t>
            </a:r>
          </a:p>
        </p:txBody>
      </p:sp>
      <p:sp>
        <p:nvSpPr>
          <p:cNvPr id="42" name="Takeaway why"/>
          <p:cNvSpPr/>
          <p:nvPr/>
        </p:nvSpPr>
        <p:spPr>
          <a:xfrm>
            <a:off x="4016666" y="2440000"/>
            <a:ext cx="3296666" cy="3740000"/>
          </a:xfrm>
          <a:prstGeom prst="roundRect">
            <a:avLst>
              <a:gd name="adj" fmla="val 6000"/>
            </a:avLst>
          </a:prstGeom>
          <a:solidFill>
            <a:srgbClr val="2E2711">
              <a:alpha val="82000"/>
            </a:srgbClr>
          </a:solidFill>
          <a:ln w="12700">
            <a:solidFill>
              <a:srgbClr val="CEAE46">
                <a:alpha val="55000"/>
              </a:srgbClr>
            </a:solidFill>
          </a:ln>
        </p:spPr>
        <p:txBody>
          <a:bodyPr/>
          <a:lstStyle/>
          <a:p>
            <a:endParaRPr lang="en-US"/>
          </a:p>
        </p:txBody>
      </p:sp>
      <p:sp>
        <p:nvSpPr>
          <p:cNvPr id="142" name="Takeaway why text"/>
          <p:cNvSpPr/>
          <p:nvPr/>
        </p:nvSpPr>
        <p:spPr>
          <a:xfrm>
            <a:off x="4166666" y="2560000"/>
            <a:ext cx="2996666" cy="3500000"/>
          </a:xfrm>
          <a:prstGeom prst="rect">
            <a:avLst/>
          </a:prstGeom>
          <a:noFill/>
        </p:spPr>
        <p:txBody>
          <a:bodyPr wrap="square" lIns="0" tIns="0" rIns="0" bIns="0" anchor="t"/>
          <a:lstStyle/>
          <a:p>
            <a:pPr>
              <a:buNone/>
            </a:pPr>
            <a:r>
              <a:rPr lang="en-US" sz="1300" b="1" spc="60">
                <a:solidFill>
                  <a:srgbClr val="CEAE46"/>
                </a:solidFill>
              </a:rPr>
              <a:t>WHY IT MATTERS</a:t>
            </a:r>
          </a:p>
          <a:p>
            <a:pPr>
              <a:spcBef>
                <a:spcPts val="700"/>
              </a:spcBef>
              <a:buNone/>
            </a:pPr>
            <a:r>
              <a:rPr lang="en-US" sz="1200" i="1">
                <a:solidFill>
                  <a:srgbClr val="D6D1C2"/>
                </a:solidFill>
              </a:rPr>
              <a:t>The benefit or outcome — why a customer or the business cares.</a:t>
            </a:r>
          </a:p>
        </p:txBody>
      </p:sp>
      <p:sp>
        <p:nvSpPr>
          <p:cNvPr id="44" name="Takeaway who"/>
          <p:cNvSpPr/>
          <p:nvPr/>
        </p:nvSpPr>
        <p:spPr>
          <a:xfrm>
            <a:off x="7553332" y="2440000"/>
            <a:ext cx="3296666" cy="3740000"/>
          </a:xfrm>
          <a:prstGeom prst="roundRect">
            <a:avLst>
              <a:gd name="adj" fmla="val 6000"/>
            </a:avLst>
          </a:prstGeom>
          <a:solidFill>
            <a:srgbClr val="2E2711">
              <a:alpha val="82000"/>
            </a:srgbClr>
          </a:solidFill>
          <a:ln w="12700">
            <a:solidFill>
              <a:srgbClr val="CEAE46">
                <a:alpha val="55000"/>
              </a:srgbClr>
            </a:solidFill>
          </a:ln>
        </p:spPr>
        <p:txBody>
          <a:bodyPr/>
          <a:lstStyle/>
          <a:p>
            <a:endParaRPr/>
          </a:p>
        </p:txBody>
      </p:sp>
      <p:sp>
        <p:nvSpPr>
          <p:cNvPr id="144" name="Takeaway who text"/>
          <p:cNvSpPr/>
          <p:nvPr/>
        </p:nvSpPr>
        <p:spPr>
          <a:xfrm>
            <a:off x="7703332" y="2560000"/>
            <a:ext cx="2996666" cy="3500000"/>
          </a:xfrm>
          <a:prstGeom prst="rect">
            <a:avLst/>
          </a:prstGeom>
          <a:noFill/>
        </p:spPr>
        <p:txBody>
          <a:bodyPr wrap="square" lIns="0" tIns="0" rIns="0" bIns="0" anchor="t"/>
          <a:lstStyle/>
          <a:p>
            <a:pPr>
              <a:buNone/>
            </a:pPr>
            <a:r>
              <a:rPr lang="en-US" sz="1300" b="1" spc="60">
                <a:solidFill>
                  <a:srgbClr val="CEAE46"/>
                </a:solidFill>
              </a:rPr>
              <a:t>WHO IT’S FOR</a:t>
            </a:r>
          </a:p>
          <a:p>
            <a:pPr>
              <a:spcBef>
                <a:spcPts val="700"/>
              </a:spcBef>
              <a:buNone/>
            </a:pPr>
            <a:r>
              <a:rPr lang="en-US" sz="1200" i="1">
                <a:solidFill>
                  <a:srgbClr val="D6D1C2"/>
                </a:solidFill>
              </a:rPr>
              <a:t>Customer, industry, or persona — e.g. “Ford”, or a sentence or two.</a:t>
            </a:r>
          </a:p>
        </p:txBody>
      </p:sp>
      <p:grpSp>
        <p:nvGrpSpPr>
          <p:cNvPr id="10" name="Vertical Spine - Flowers">
            <a:extLst>
              <a:ext uri="{FF2B5EF4-FFF2-40B4-BE49-F238E27FC236}">
                <a16:creationId xmlns:a16="http://schemas.microsoft.com/office/drawing/2014/main" id="{20CFCAB2-A2C5-4E27-A9A5-25299B1710D1}"/>
              </a:ext>
            </a:extLst>
          </p:cNvPr>
          <p:cNvGrpSpPr>
            <a:grpSpLocks noGrp="1" noUngrp="1" noRot="1" noMove="1" noResize="1"/>
          </p:cNvGrpSpPr>
          <p:nvPr/>
        </p:nvGrpSpPr>
        <p:grpSpPr>
          <a:xfrm>
            <a:off x="11065000" y="440000"/>
            <a:ext cx="872892" cy="5978000"/>
            <a:chOff x="11065000" y="440000"/>
            <a:chExt cx="872892" cy="5978000"/>
          </a:xfrm>
        </p:grpSpPr>
        <p:sp>
          <p:nvSpPr>
            <p:cNvPr id="11" name="Spine Panel">
              <a:extLst>
                <a:ext uri="{FF2B5EF4-FFF2-40B4-BE49-F238E27FC236}">
                  <a16:creationId xmlns:a16="http://schemas.microsoft.com/office/drawing/2014/main" id="{94B7D56F-7DD0-4BA2-9215-DD0FEE8BDC43}"/>
                </a:ext>
              </a:extLst>
            </p:cNvPr>
            <p:cNvSpPr>
              <a:spLocks noGrp="1" noRot="1" noMove="1" noResize="1" noEditPoints="1" noAdjustHandles="1" noChangeArrowheads="1" noChangeShapeType="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D6C6CC41-5856-4740-858F-D5227A072849}"/>
                </a:ext>
              </a:extLst>
            </p:cNvPr>
            <p:cNvSpPr>
              <a:spLocks noGrp="1" noRot="1" noMove="1" noResize="1" noEditPoints="1" noAdjustHandles="1" noChangeArrowheads="1" noChangeShapeType="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13" name="Spine flower on">
              <a:hlinkClick r:id="rId3" action="ppaction://hlinksldjump"/>
              <a:extLst>
                <a:ext uri="{FF2B5EF4-FFF2-40B4-BE49-F238E27FC236}">
                  <a16:creationId xmlns:a16="http://schemas.microsoft.com/office/drawing/2014/main" id="{3DD6E796-7B73-4A2F-B625-F9188A5C87B4}"/>
                </a:ext>
              </a:extLst>
            </p:cNvPr>
            <p:cNvPicPr>
              <a:picLocks noGrp="1" noRot="1" noMove="1" noResize="1" noEditPoints="1" noAdjustHandles="1" noChangeArrowheads="1" noChangeShapeType="1" noCrop="1"/>
            </p:cNvPicPr>
            <p:nvPr/>
          </p:nvPicPr>
          <p:blipFill>
            <a:blip r:embed="rId4">
              <a:extLst>
                <a:ext uri="{BEBA8EAE-BF5A-486C-A8C5-ECC9F3942E4B}">
                  <a14:imgProps xmlns:a14="http://schemas.microsoft.com/office/drawing/2010/main">
                    <a14:imgLayer r:embed="rId5">
                      <a14:imgEffect>
                        <a14:brightnessContrast bright="29000"/>
                      </a14:imgEffect>
                    </a14:imgLayer>
                  </a14:imgProps>
                </a:ext>
              </a:extLst>
            </a:blip>
            <a:stretch>
              <a:fillRect/>
            </a:stretch>
          </p:blipFill>
          <p:spPr>
            <a:xfrm>
              <a:off x="11065000" y="1741500"/>
              <a:ext cx="850000" cy="850000"/>
            </a:xfrm>
            <a:prstGeom prst="rect">
              <a:avLst/>
            </a:prstGeom>
          </p:spPr>
        </p:pic>
        <p:pic>
          <p:nvPicPr>
            <p:cNvPr id="14" name="Spine star on">
              <a:hlinkClick r:id="rId6" action="ppaction://hlinksldjump"/>
              <a:extLst>
                <a:ext uri="{FF2B5EF4-FFF2-40B4-BE49-F238E27FC236}">
                  <a16:creationId xmlns:a16="http://schemas.microsoft.com/office/drawing/2014/main" id="{9FAA66C2-5667-4300-93E8-8FB7CAEB3F17}"/>
                </a:ext>
              </a:extLst>
            </p:cNvPr>
            <p:cNvPicPr>
              <a:picLocks noGrp="1" noRo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rightnessContrast bright="-30000"/>
                      </a14:imgEffect>
                    </a14:imgLayer>
                  </a14:imgProps>
                </a:ext>
              </a:extLst>
            </a:blip>
            <a:stretch>
              <a:fillRect/>
            </a:stretch>
          </p:blipFill>
          <p:spPr>
            <a:xfrm>
              <a:off x="11087500" y="533608"/>
              <a:ext cx="850392" cy="850392"/>
            </a:xfrm>
            <a:prstGeom prst="rect">
              <a:avLst/>
            </a:prstGeom>
          </p:spPr>
        </p:pic>
        <p:pic>
          <p:nvPicPr>
            <p:cNvPr id="15" name="Spine flow on">
              <a:hlinkClick r:id="rId9" action="ppaction://hlinksldjump"/>
              <a:extLst>
                <a:ext uri="{FF2B5EF4-FFF2-40B4-BE49-F238E27FC236}">
                  <a16:creationId xmlns:a16="http://schemas.microsoft.com/office/drawing/2014/main" id="{E38A4B21-A528-4FBE-AE2F-6FC80476FF59}"/>
                </a:ext>
              </a:extLst>
            </p:cNvPr>
            <p:cNvPicPr>
              <a:picLocks noGrp="1" noRot="1" noMove="1" noResize="1" noEditPoints="1" noAdjustHandles="1" noChangeArrowheads="1" noChangeShapeType="1" noCrop="1"/>
            </p:cNvPicPr>
            <p:nvPr/>
          </p:nvPicPr>
          <p:blipFill>
            <a:blip r:embed="rId10">
              <a:extLst>
                <a:ext uri="{BEBA8EAE-BF5A-486C-A8C5-ECC9F3942E4B}">
                  <a14:imgProps xmlns:a14="http://schemas.microsoft.com/office/drawing/2010/main">
                    <a14:imgLayer r:embed="rId11">
                      <a14:imgEffect>
                        <a14:brightnessContrast bright="-25000"/>
                      </a14:imgEffect>
                    </a14:imgLayer>
                  </a14:imgProps>
                </a:ext>
              </a:extLst>
            </a:blip>
            <a:stretch>
              <a:fillRect/>
            </a:stretch>
          </p:blipFill>
          <p:spPr>
            <a:xfrm>
              <a:off x="11065000" y="2949000"/>
              <a:ext cx="850000" cy="850000"/>
            </a:xfrm>
            <a:prstGeom prst="rect">
              <a:avLst/>
            </a:prstGeom>
          </p:spPr>
        </p:pic>
        <p:pic>
          <p:nvPicPr>
            <p:cNvPr id="16" name="Spine pillar on">
              <a:hlinkClick r:id="rId12" action="ppaction://hlinksldjump"/>
              <a:extLst>
                <a:ext uri="{FF2B5EF4-FFF2-40B4-BE49-F238E27FC236}">
                  <a16:creationId xmlns:a16="http://schemas.microsoft.com/office/drawing/2014/main" id="{BD9C523B-CF00-410C-A268-B9DA2D6017BB}"/>
                </a:ext>
              </a:extLst>
            </p:cNvPr>
            <p:cNvPicPr>
              <a:picLocks noGrp="1" noRot="1" noMove="1" noResize="1" noEditPoints="1" noAdjustHandles="1" noChangeArrowheads="1" noChangeShapeType="1" noCrop="1"/>
            </p:cNvPicPr>
            <p:nvPr/>
          </p:nvPicPr>
          <p:blipFill>
            <a:blip r:embed="rId13">
              <a:extLst>
                <a:ext uri="{BEBA8EAE-BF5A-486C-A8C5-ECC9F3942E4B}">
                  <a14:imgProps xmlns:a14="http://schemas.microsoft.com/office/drawing/2010/main">
                    <a14:imgLayer r:embed="rId14">
                      <a14:imgEffect>
                        <a14:brightnessContrast bright="-30000"/>
                      </a14:imgEffect>
                    </a14:imgLayer>
                  </a14:imgProps>
                </a:ext>
              </a:extLst>
            </a:blip>
            <a:stretch>
              <a:fillRect/>
            </a:stretch>
          </p:blipFill>
          <p:spPr>
            <a:xfrm>
              <a:off x="11065000" y="4156500"/>
              <a:ext cx="850000" cy="850000"/>
            </a:xfrm>
            <a:prstGeom prst="rect">
              <a:avLst/>
            </a:prstGeom>
          </p:spPr>
        </p:pic>
        <p:pic>
          <p:nvPicPr>
            <p:cNvPr id="17" name="Spine bulb on">
              <a:hlinkClick r:id="rId15" action="ppaction://hlinksldjump"/>
              <a:extLst>
                <a:ext uri="{FF2B5EF4-FFF2-40B4-BE49-F238E27FC236}">
                  <a16:creationId xmlns:a16="http://schemas.microsoft.com/office/drawing/2014/main" id="{23D6077B-B569-4B1F-A5F7-0363B2E70886}"/>
                </a:ext>
              </a:extLst>
            </p:cNvPr>
            <p:cNvPicPr>
              <a:picLocks noGrp="1" noRot="1" noMove="1" noResize="1" noEditPoints="1" noAdjustHandles="1" noChangeArrowheads="1" noChangeShapeType="1" noCrop="1"/>
            </p:cNvPicPr>
            <p:nvPr/>
          </p:nvPicPr>
          <p:blipFill>
            <a:blip r:embed="rId16">
              <a:extLst>
                <a:ext uri="{BEBA8EAE-BF5A-486C-A8C5-ECC9F3942E4B}">
                  <a14:imgProps xmlns:a14="http://schemas.microsoft.com/office/drawing/2010/main">
                    <a14:imgLayer r:embed="rId17">
                      <a14:imgEffect>
                        <a14:brightnessContrast bright="-25000"/>
                      </a14:imgEffect>
                    </a14:imgLayer>
                  </a14:imgProps>
                </a:ext>
              </a:extLst>
            </a:blip>
            <a:stretch>
              <a:fillRect/>
            </a:stretch>
          </p:blipFill>
          <p:spPr>
            <a:xfrm>
              <a:off x="11065000" y="5364000"/>
              <a:ext cx="850000" cy="850000"/>
            </a:xfrm>
            <a:prstGeom prst="rect">
              <a:avLst/>
            </a:prstGeom>
          </p:spPr>
        </p:pic>
      </p:grpSp>
    </p:spTree>
    <p:extLst>
      <p:ext uri="{BB962C8B-B14F-4D97-AF65-F5344CB8AC3E}">
        <p14:creationId xmlns:p14="http://schemas.microsoft.com/office/powerpoint/2010/main" val="1096530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Bakground Tree Image" hidden="1"/>
          <p:cNvPicPr>
            <a:picLocks noChangeAspect="1"/>
          </p:cNvPicPr>
          <p:nvPr/>
        </p:nvPicPr>
        <p:blipFill>
          <a:blip r:embed="rId2"/>
          <a:stretch>
            <a:fillRect/>
          </a:stretch>
        </p:blipFill>
        <p:spPr>
          <a:xfrm>
            <a:off x="0" y="0"/>
            <a:ext cx="12192000" cy="6858000"/>
          </a:xfrm>
          <a:prstGeom prst="rect">
            <a:avLst/>
          </a:prstGeom>
          <a:ln w="28575">
            <a:solidFill>
              <a:schemeClr val="tx1"/>
            </a:solidFill>
          </a:ln>
        </p:spPr>
      </p:pic>
      <p:pic>
        <p:nvPicPr>
          <p:cNvPr id="333" name="Backkground - Modern Tree"/>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11" name="Spine Panel">
            <a:extLst>
              <a:ext uri="{FF2B5EF4-FFF2-40B4-BE49-F238E27FC236}">
                <a16:creationId xmlns:a16="http://schemas.microsoft.com/office/drawing/2014/main" id="{E8C619DF-DBFC-48CE-BDAF-EEA067ACF73B}"/>
              </a:ext>
            </a:extLst>
          </p:cNvPr>
          <p:cNvSpPr>
            <a:spLocks noGrp="1"/>
          </p:cNvSpPr>
          <p:nvPr/>
        </p:nvSpPr>
        <p:spPr>
          <a:xfrm>
            <a:off x="11110000" y="440000"/>
            <a:ext cx="760000" cy="5978000"/>
          </a:xfrm>
          <a:prstGeom prst="roundRect">
            <a:avLst>
              <a:gd name="adj" fmla="val 8000"/>
            </a:avLst>
          </a:prstGeom>
          <a:solidFill>
            <a:srgbClr val="FFFFFF">
              <a:alpha val="7000"/>
            </a:srgbClr>
          </a:solidFill>
          <a:ln w="9525">
            <a:solidFill>
              <a:srgbClr val="FFFFFF">
                <a:alpha val="20000"/>
              </a:srgbClr>
            </a:solidFill>
          </a:ln>
        </p:spPr>
        <p:txBody>
          <a:bodyPr/>
          <a:lstStyle/>
          <a:p>
            <a:endParaRPr/>
          </a:p>
        </p:txBody>
      </p:sp>
      <p:sp>
        <p:nvSpPr>
          <p:cNvPr id="12" name="Spine Line">
            <a:extLst>
              <a:ext uri="{FF2B5EF4-FFF2-40B4-BE49-F238E27FC236}">
                <a16:creationId xmlns:a16="http://schemas.microsoft.com/office/drawing/2014/main" id="{7D793BBE-56D2-4445-862F-6AF0E0EB9DFE}"/>
              </a:ext>
            </a:extLst>
          </p:cNvPr>
          <p:cNvSpPr>
            <a:spLocks noGrp="1"/>
          </p:cNvSpPr>
          <p:nvPr/>
        </p:nvSpPr>
        <p:spPr>
          <a:xfrm>
            <a:off x="11480000" y="1069000"/>
            <a:ext cx="20000" cy="4720000"/>
          </a:xfrm>
          <a:prstGeom prst="roundRect">
            <a:avLst>
              <a:gd name="adj" fmla="val 50000"/>
            </a:avLst>
          </a:prstGeom>
          <a:solidFill>
            <a:srgbClr val="FFFFFF">
              <a:alpha val="26000"/>
            </a:srgbClr>
          </a:solidFill>
          <a:ln>
            <a:noFill/>
          </a:ln>
        </p:spPr>
        <p:txBody>
          <a:bodyPr/>
          <a:lstStyle/>
          <a:p>
            <a:endParaRPr/>
          </a:p>
        </p:txBody>
      </p:sp>
      <p:pic>
        <p:nvPicPr>
          <p:cNvPr id="341" name="Spine flower on">
            <a:hlinkClick r:id="rId4" action="ppaction://hlinksldjump"/>
          </p:cNvPr>
          <p:cNvPicPr>
            <a:picLocks noChangeAspect="1"/>
          </p:cNvPicPr>
          <p:nvPr/>
        </p:nvPicPr>
        <p:blipFill>
          <a:blip r:embed="rId5"/>
          <a:stretch>
            <a:fillRect/>
          </a:stretch>
        </p:blipFill>
        <p:spPr>
          <a:xfrm>
            <a:off x="11065000" y="1824000"/>
            <a:ext cx="850000" cy="850000"/>
          </a:xfrm>
          <a:prstGeom prst="rect">
            <a:avLst/>
          </a:prstGeom>
        </p:spPr>
      </p:pic>
      <p:pic>
        <p:nvPicPr>
          <p:cNvPr id="342" name="Spine star on">
            <a:hlinkClick r:id="rId6" action="ppaction://hlinksldjump"/>
          </p:cNvPr>
          <p:cNvPicPr>
            <a:picLocks noChangeAspect="1"/>
          </p:cNvPicPr>
          <p:nvPr/>
        </p:nvPicPr>
        <p:blipFill>
          <a:blip r:embed="rId7"/>
          <a:stretch>
            <a:fillRect/>
          </a:stretch>
        </p:blipFill>
        <p:spPr>
          <a:xfrm>
            <a:off x="11087500" y="533608"/>
            <a:ext cx="850392" cy="850392"/>
          </a:xfrm>
          <a:prstGeom prst="rect">
            <a:avLst/>
          </a:prstGeom>
        </p:spPr>
      </p:pic>
      <p:pic>
        <p:nvPicPr>
          <p:cNvPr id="343" name="Spine flow on">
            <a:hlinkClick r:id="rId8" action="ppaction://hlinksldjump"/>
          </p:cNvPr>
          <p:cNvPicPr>
            <a:picLocks noChangeAspect="1"/>
          </p:cNvPicPr>
          <p:nvPr/>
        </p:nvPicPr>
        <p:blipFill>
          <a:blip r:embed="rId9"/>
          <a:stretch>
            <a:fillRect/>
          </a:stretch>
        </p:blipFill>
        <p:spPr>
          <a:xfrm>
            <a:off x="11065000" y="3004000"/>
            <a:ext cx="850000" cy="850000"/>
          </a:xfrm>
          <a:prstGeom prst="rect">
            <a:avLst/>
          </a:prstGeom>
        </p:spPr>
      </p:pic>
      <p:pic>
        <p:nvPicPr>
          <p:cNvPr id="344" name="Spine pillar on">
            <a:hlinkClick r:id="rId10" action="ppaction://hlinksldjump"/>
          </p:cNvPr>
          <p:cNvPicPr>
            <a:picLocks noChangeAspect="1"/>
          </p:cNvPicPr>
          <p:nvPr/>
        </p:nvPicPr>
        <p:blipFill>
          <a:blip r:embed="rId11"/>
          <a:stretch>
            <a:fillRect/>
          </a:stretch>
        </p:blipFill>
        <p:spPr>
          <a:xfrm>
            <a:off x="11065000" y="4184000"/>
            <a:ext cx="850000" cy="850000"/>
          </a:xfrm>
          <a:prstGeom prst="rect">
            <a:avLst/>
          </a:prstGeom>
        </p:spPr>
      </p:pic>
      <p:pic>
        <p:nvPicPr>
          <p:cNvPr id="345" name="Spine bulb on">
            <a:hlinkClick r:id="rId12" action="ppaction://hlinksldjump"/>
          </p:cNvPr>
          <p:cNvPicPr>
            <a:picLocks noChangeAspect="1"/>
          </p:cNvPicPr>
          <p:nvPr/>
        </p:nvPicPr>
        <p:blipFill>
          <a:blip r:embed="rId13"/>
          <a:stretch>
            <a:fillRect/>
          </a:stretch>
        </p:blipFill>
        <p:spPr>
          <a:xfrm>
            <a:off x="11065000" y="5364000"/>
            <a:ext cx="850000" cy="850000"/>
          </a:xfrm>
          <a:prstGeom prst="rect">
            <a:avLst/>
          </a:prstGeom>
        </p:spPr>
      </p:pic>
      <p:sp>
        <p:nvSpPr>
          <p:cNvPr id="5" name="TB Panel">
            <a:extLst>
              <a:ext uri="{FF2B5EF4-FFF2-40B4-BE49-F238E27FC236}">
                <a16:creationId xmlns:a16="http://schemas.microsoft.com/office/drawing/2014/main" id="{F1D1342D-1FFA-5B38-DA83-CECCE452EFE8}"/>
              </a:ext>
            </a:extLst>
          </p:cNvPr>
          <p:cNvSpPr>
            <a:spLocks noGrp="1"/>
          </p:cNvSpPr>
          <p:nvPr/>
        </p:nvSpPr>
        <p:spPr>
          <a:xfrm>
            <a:off x="226375" y="292100"/>
            <a:ext cx="6083990" cy="2711900"/>
          </a:xfrm>
          <a:prstGeom prst="roundRect">
            <a:avLst>
              <a:gd name="adj" fmla="val 7000"/>
            </a:avLst>
          </a:prstGeom>
          <a:solidFill>
            <a:srgbClr val="163254">
              <a:alpha val="90000"/>
            </a:srgbClr>
          </a:solidFill>
          <a:ln w="19050">
            <a:solidFill>
              <a:srgbClr val="E7B93C">
                <a:alpha val="91765"/>
              </a:srgbClr>
            </a:solidFill>
          </a:ln>
        </p:spPr>
        <p:txBody>
          <a:bodyPr/>
          <a:lstStyle/>
          <a:p>
            <a:endParaRPr sz="1600"/>
          </a:p>
        </p:txBody>
      </p:sp>
      <p:sp>
        <p:nvSpPr>
          <p:cNvPr id="6" name="TB Super">
            <a:extLst>
              <a:ext uri="{FF2B5EF4-FFF2-40B4-BE49-F238E27FC236}">
                <a16:creationId xmlns:a16="http://schemas.microsoft.com/office/drawing/2014/main" id="{5D42E766-120B-B53D-408C-50B1ECD81CA8}"/>
              </a:ext>
            </a:extLst>
          </p:cNvPr>
          <p:cNvSpPr>
            <a:spLocks noGrp="1"/>
          </p:cNvSpPr>
          <p:nvPr/>
        </p:nvSpPr>
        <p:spPr>
          <a:xfrm>
            <a:off x="452668" y="441065"/>
            <a:ext cx="4700000" cy="247650"/>
          </a:xfrm>
          <a:prstGeom prst="rect">
            <a:avLst/>
          </a:prstGeom>
        </p:spPr>
        <p:txBody>
          <a:bodyPr wrap="square" anchor="t">
            <a:noAutofit/>
          </a:bodyPr>
          <a:lstStyle/>
          <a:p>
            <a:r>
              <a:rPr lang="en-US" sz="1100" b="1" dirty="0">
                <a:solidFill>
                  <a:srgbClr val="F2D98A"/>
                </a:solidFill>
              </a:rPr>
              <a:t>DIGITAL MANUFACTURING › </a:t>
            </a:r>
            <a:r>
              <a:rPr lang="en-US" sz="1100" b="1" dirty="0">
                <a:solidFill>
                  <a:srgbClr val="F2D98A"/>
                </a:solidFill>
                <a:latin typeface="+mn-ea"/>
              </a:rPr>
              <a:t>PLANNING</a:t>
            </a:r>
            <a:r>
              <a:rPr lang="en-US" sz="1100" b="1" dirty="0">
                <a:solidFill>
                  <a:srgbClr val="F2D98A"/>
                </a:solidFill>
              </a:rPr>
              <a:t> &amp; SIMULATION › </a:t>
            </a:r>
            <a:r>
              <a:rPr lang="en-US" sz="1100" b="1" dirty="0">
                <a:solidFill>
                  <a:srgbClr val="F2D98A"/>
                </a:solidFill>
                <a:latin typeface="+mn-ea"/>
              </a:rPr>
              <a:t>TCM PROGRAM</a:t>
            </a:r>
            <a:r>
              <a:rPr lang="en-US" sz="1100" b="1" dirty="0">
                <a:solidFill>
                  <a:srgbClr val="F2D98A"/>
                </a:solidFill>
              </a:rPr>
              <a:t> </a:t>
            </a:r>
            <a:endParaRPr sz="1100" b="1" dirty="0">
              <a:solidFill>
                <a:srgbClr val="F2D98A"/>
              </a:solidFill>
            </a:endParaRPr>
          </a:p>
        </p:txBody>
      </p:sp>
      <p:sp>
        <p:nvSpPr>
          <p:cNvPr id="8" name="TB Sub">
            <a:extLst>
              <a:ext uri="{FF2B5EF4-FFF2-40B4-BE49-F238E27FC236}">
                <a16:creationId xmlns:a16="http://schemas.microsoft.com/office/drawing/2014/main" id="{000B4B27-3A6B-5FAC-9F09-8E140CE9A7E2}"/>
              </a:ext>
            </a:extLst>
          </p:cNvPr>
          <p:cNvSpPr>
            <a:spLocks noGrp="1"/>
          </p:cNvSpPr>
          <p:nvPr/>
        </p:nvSpPr>
        <p:spPr>
          <a:xfrm>
            <a:off x="404025" y="2131025"/>
            <a:ext cx="5180483" cy="247650"/>
          </a:xfrm>
          <a:prstGeom prst="rect">
            <a:avLst/>
          </a:prstGeom>
        </p:spPr>
        <p:txBody>
          <a:bodyPr wrap="square" anchor="t">
            <a:noAutofit/>
          </a:bodyPr>
          <a:lstStyle/>
          <a:p>
            <a:endParaRPr lang="en-US" sz="1200" dirty="0">
              <a:solidFill>
                <a:srgbClr val="E9EDF3"/>
              </a:solidFill>
            </a:endParaRPr>
          </a:p>
          <a:p>
            <a:endParaRPr lang="en-US" sz="1200" dirty="0">
              <a:solidFill>
                <a:srgbClr val="E9EDF3"/>
              </a:solidFill>
            </a:endParaRPr>
          </a:p>
        </p:txBody>
      </p:sp>
      <p:sp>
        <p:nvSpPr>
          <p:cNvPr id="9" name="TB Super">
            <a:extLst>
              <a:ext uri="{FF2B5EF4-FFF2-40B4-BE49-F238E27FC236}">
                <a16:creationId xmlns:a16="http://schemas.microsoft.com/office/drawing/2014/main" id="{72D295E5-29FE-A14F-FD21-0B2F7422C463}"/>
              </a:ext>
            </a:extLst>
          </p:cNvPr>
          <p:cNvSpPr>
            <a:spLocks noGrp="1"/>
          </p:cNvSpPr>
          <p:nvPr/>
        </p:nvSpPr>
        <p:spPr>
          <a:xfrm>
            <a:off x="452668" y="2476157"/>
            <a:ext cx="4700000" cy="247650"/>
          </a:xfrm>
          <a:prstGeom prst="rect">
            <a:avLst/>
          </a:prstGeom>
        </p:spPr>
        <p:txBody>
          <a:bodyPr wrap="square" anchor="t">
            <a:noAutofit/>
          </a:bodyPr>
          <a:lstStyle/>
          <a:p>
            <a:pPr algn="l">
              <a:buNone/>
            </a:pPr>
            <a:r>
              <a:rPr lang="en-US" sz="1050" b="1" dirty="0">
                <a:solidFill>
                  <a:srgbClr val="E8B93C"/>
                </a:solidFill>
              </a:rPr>
              <a:t>Matt Rodenkirch | </a:t>
            </a:r>
            <a:r>
              <a:rPr lang="en-US" sz="1050" b="1" dirty="0">
                <a:solidFill>
                  <a:srgbClr val="E8B93C"/>
                </a:solidFill>
                <a:hlinkClick r:id="rId14">
                  <a:extLst>
                    <a:ext uri="{A12FA001-AC4F-418D-AE19-62706E023703}">
                      <ahyp:hlinkClr xmlns:ahyp="http://schemas.microsoft.com/office/drawing/2018/hyperlinkcolor" val="tx"/>
                    </a:ext>
                  </a:extLst>
                </a:hlinkClick>
              </a:rPr>
              <a:t>mrodenkirch11@gmail.com</a:t>
            </a:r>
            <a:r>
              <a:rPr lang="en-US" sz="1050" b="1" dirty="0">
                <a:solidFill>
                  <a:srgbClr val="E8B93C"/>
                </a:solidFill>
              </a:rPr>
              <a:t> </a:t>
            </a:r>
            <a:endParaRPr sz="1050" b="1" dirty="0">
              <a:solidFill>
                <a:srgbClr val="E8B93C"/>
              </a:solidFill>
            </a:endParaRPr>
          </a:p>
        </p:txBody>
      </p:sp>
      <p:sp>
        <p:nvSpPr>
          <p:cNvPr id="10" name="TextBox 9">
            <a:extLst>
              <a:ext uri="{FF2B5EF4-FFF2-40B4-BE49-F238E27FC236}">
                <a16:creationId xmlns:a16="http://schemas.microsoft.com/office/drawing/2014/main" id="{D985D129-A13A-8088-6DF4-C916CD796A0F}"/>
              </a:ext>
            </a:extLst>
          </p:cNvPr>
          <p:cNvSpPr txBox="1"/>
          <p:nvPr/>
        </p:nvSpPr>
        <p:spPr>
          <a:xfrm>
            <a:off x="452668" y="1543965"/>
            <a:ext cx="6307107" cy="338554"/>
          </a:xfrm>
          <a:prstGeom prst="rect">
            <a:avLst/>
          </a:prstGeom>
          <a:noFill/>
        </p:spPr>
        <p:txBody>
          <a:bodyPr wrap="square" rtlCol="0">
            <a:spAutoFit/>
          </a:bodyPr>
          <a:lstStyle/>
          <a:p>
            <a:r>
              <a:rPr lang="en-US" sz="1600" i="1" dirty="0">
                <a:solidFill>
                  <a:schemeClr val="bg1">
                    <a:lumMod val="95000"/>
                  </a:schemeClr>
                </a:solidFill>
              </a:rPr>
              <a:t>TCM Program: From Engineering Intent to Manufacturing Execution</a:t>
            </a:r>
          </a:p>
        </p:txBody>
      </p:sp>
      <p:sp>
        <p:nvSpPr>
          <p:cNvPr id="13" name="TextBox 12">
            <a:extLst>
              <a:ext uri="{FF2B5EF4-FFF2-40B4-BE49-F238E27FC236}">
                <a16:creationId xmlns:a16="http://schemas.microsoft.com/office/drawing/2014/main" id="{027787B5-41B0-317D-887B-FF528B2082FD}"/>
              </a:ext>
            </a:extLst>
          </p:cNvPr>
          <p:cNvSpPr txBox="1"/>
          <p:nvPr/>
        </p:nvSpPr>
        <p:spPr>
          <a:xfrm>
            <a:off x="452668" y="2048534"/>
            <a:ext cx="4833059" cy="261610"/>
          </a:xfrm>
          <a:prstGeom prst="rect">
            <a:avLst/>
          </a:prstGeom>
          <a:noFill/>
        </p:spPr>
        <p:txBody>
          <a:bodyPr wrap="square" rtlCol="0">
            <a:spAutoFit/>
          </a:bodyPr>
          <a:lstStyle/>
          <a:p>
            <a:r>
              <a:rPr lang="en-US" sz="1100" dirty="0">
                <a:solidFill>
                  <a:srgbClr val="F2D98A"/>
                </a:solidFill>
                <a:latin typeface="+mn-ea"/>
              </a:rPr>
              <a:t>STRENGTH </a:t>
            </a:r>
            <a:r>
              <a:rPr lang="en-US" sz="1100" dirty="0">
                <a:solidFill>
                  <a:srgbClr val="F2D98A"/>
                </a:solidFill>
                <a:latin typeface="+mn-ea"/>
                <a:sym typeface="Wingdings" pitchFamily="2" charset="2"/>
              </a:rPr>
              <a:t> FLOW  CAPABILITY  GUIDANCE</a:t>
            </a:r>
            <a:endParaRPr lang="en-US" sz="1100" dirty="0">
              <a:solidFill>
                <a:srgbClr val="F2D98A"/>
              </a:solidFill>
              <a:latin typeface="+mn-ea"/>
            </a:endParaRPr>
          </a:p>
        </p:txBody>
      </p:sp>
      <p:sp>
        <p:nvSpPr>
          <p:cNvPr id="14" name="TB TCM accent">
            <a:extLst>
              <a:ext uri="{FF2B5EF4-FFF2-40B4-BE49-F238E27FC236}">
                <a16:creationId xmlns:a16="http://schemas.microsoft.com/office/drawing/2014/main" id="{680B49B3-E49B-D55A-7A32-EE2B989EB78E}"/>
              </a:ext>
            </a:extLst>
          </p:cNvPr>
          <p:cNvSpPr>
            <a:spLocks/>
          </p:cNvSpPr>
          <p:nvPr/>
        </p:nvSpPr>
        <p:spPr>
          <a:xfrm>
            <a:off x="381823" y="495470"/>
            <a:ext cx="60797" cy="2194560"/>
          </a:xfrm>
          <a:prstGeom prst="roundRect">
            <a:avLst>
              <a:gd name="adj" fmla="val 50000"/>
            </a:avLst>
          </a:prstGeom>
          <a:solidFill>
            <a:srgbClr val="E8B9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5" name="TextBox 14">
            <a:extLst>
              <a:ext uri="{FF2B5EF4-FFF2-40B4-BE49-F238E27FC236}">
                <a16:creationId xmlns:a16="http://schemas.microsoft.com/office/drawing/2014/main" id="{1CBFFDEF-0AC0-E128-34B5-7CB387302A0C}"/>
              </a:ext>
            </a:extLst>
          </p:cNvPr>
          <p:cNvSpPr txBox="1"/>
          <p:nvPr/>
        </p:nvSpPr>
        <p:spPr>
          <a:xfrm>
            <a:off x="452668" y="854730"/>
            <a:ext cx="3185328" cy="523220"/>
          </a:xfrm>
          <a:prstGeom prst="rect">
            <a:avLst/>
          </a:prstGeom>
          <a:noFill/>
        </p:spPr>
        <p:txBody>
          <a:bodyPr wrap="square" rtlCol="0">
            <a:spAutoFit/>
          </a:bodyPr>
          <a:lstStyle/>
          <a:p>
            <a:r>
              <a:rPr lang="en-US" sz="2800" b="1" dirty="0">
                <a:solidFill>
                  <a:srgbClr val="FFFFFF"/>
                </a:solidFill>
              </a:rPr>
              <a:t>Thank You</a:t>
            </a:r>
          </a:p>
        </p:txBody>
      </p:sp>
    </p:spTree>
    <p:extLst>
      <p:ext uri="{BB962C8B-B14F-4D97-AF65-F5344CB8AC3E}">
        <p14:creationId xmlns:p14="http://schemas.microsoft.com/office/powerpoint/2010/main" val="1383201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9473B-8321-7972-2E0C-3A790E901F01}"/>
            </a:ext>
          </a:extLst>
        </p:cNvPr>
        <p:cNvGrpSpPr/>
        <p:nvPr/>
      </p:nvGrpSpPr>
      <p:grpSpPr>
        <a:xfrm>
          <a:off x="0" y="0"/>
          <a:ext cx="0" cy="0"/>
          <a:chOff x="0" y="0"/>
          <a:chExt cx="0" cy="0"/>
        </a:xfrm>
      </p:grpSpPr>
      <p:pic>
        <p:nvPicPr>
          <p:cNvPr id="6" name="Picture 5" descr="A diagram of a diagram of a robot">
            <a:extLst>
              <a:ext uri="{FF2B5EF4-FFF2-40B4-BE49-F238E27FC236}">
                <a16:creationId xmlns:a16="http://schemas.microsoft.com/office/drawing/2014/main" id="{27D6AC91-28D9-D78B-74F7-1DEF5A3045DD}"/>
              </a:ext>
            </a:extLst>
          </p:cNvPr>
          <p:cNvPicPr>
            <a:picLocks noChangeAspect="1"/>
          </p:cNvPicPr>
          <p:nvPr/>
        </p:nvPicPr>
        <p:blipFill>
          <a:blip r:embed="rId3"/>
          <a:srcRect l="60026" t="14706" r="2253" b="47059"/>
          <a:stretch>
            <a:fillRect/>
          </a:stretch>
        </p:blipFill>
        <p:spPr>
          <a:xfrm>
            <a:off x="6096000" y="1885950"/>
            <a:ext cx="5457230" cy="3098839"/>
          </a:xfrm>
          <a:prstGeom prst="rect">
            <a:avLst/>
          </a:prstGeom>
          <a:solidFill>
            <a:srgbClr val="18499B">
              <a:alpha val="95000"/>
            </a:srgbClr>
          </a:solidFill>
          <a:ln w="6350">
            <a:noFill/>
          </a:ln>
          <a:effectLst>
            <a:glow rad="521655">
              <a:schemeClr val="accent4">
                <a:satMod val="175000"/>
                <a:alpha val="39000"/>
              </a:schemeClr>
            </a:glow>
            <a:softEdge rad="404213"/>
          </a:effectLst>
        </p:spPr>
      </p:pic>
      <p:sp>
        <p:nvSpPr>
          <p:cNvPr id="4" name="TextBox 3">
            <a:extLst>
              <a:ext uri="{FF2B5EF4-FFF2-40B4-BE49-F238E27FC236}">
                <a16:creationId xmlns:a16="http://schemas.microsoft.com/office/drawing/2014/main" id="{16B04686-DC38-C5DF-3D0D-469AB73E2A77}"/>
              </a:ext>
            </a:extLst>
          </p:cNvPr>
          <p:cNvSpPr txBox="1"/>
          <p:nvPr/>
        </p:nvSpPr>
        <p:spPr>
          <a:xfrm>
            <a:off x="1589" y="1"/>
            <a:ext cx="12188825" cy="1323439"/>
          </a:xfrm>
          <a:prstGeom prst="rect">
            <a:avLst/>
          </a:prstGeom>
          <a:noFill/>
        </p:spPr>
        <p:txBody>
          <a:bodyPr wrap="square" rtlCol="0">
            <a:spAutoFit/>
          </a:bodyPr>
          <a:lstStyle/>
          <a:p>
            <a:pPr algn="ctr"/>
            <a:r>
              <a:rPr lang="en-US" sz="4400" dirty="0">
                <a:solidFill>
                  <a:srgbClr val="2361A2"/>
                </a:solidFill>
                <a:latin typeface="Helvetica Neue Medium" panose="02000503000000020004" pitchFamily="2" charset="0"/>
                <a:ea typeface="Helvetica Neue Medium" panose="02000503000000020004" pitchFamily="2" charset="0"/>
                <a:cs typeface="Helvetica Neue Medium" panose="02000503000000020004" pitchFamily="2" charset="0"/>
              </a:rPr>
              <a:t>Manufacturing Bill of Materials</a:t>
            </a:r>
          </a:p>
          <a:p>
            <a:pPr algn="ctr"/>
            <a:r>
              <a:rPr lang="en-US" sz="3600" dirty="0">
                <a:solidFill>
                  <a:srgbClr val="242B54"/>
                </a:solidFill>
                <a:latin typeface="Helvetica Neue Light" panose="02000403000000020004" pitchFamily="2" charset="0"/>
                <a:ea typeface="Helvetica Neue Light" panose="02000403000000020004" pitchFamily="2" charset="0"/>
                <a:cs typeface="Helvetica Neue" panose="02000503000000020004" pitchFamily="2" charset="0"/>
              </a:rPr>
              <a:t>Engineering intent becomes manufacturing reality</a:t>
            </a:r>
          </a:p>
        </p:txBody>
      </p:sp>
      <p:sp>
        <p:nvSpPr>
          <p:cNvPr id="3" name="TextBox 2">
            <a:extLst>
              <a:ext uri="{FF2B5EF4-FFF2-40B4-BE49-F238E27FC236}">
                <a16:creationId xmlns:a16="http://schemas.microsoft.com/office/drawing/2014/main" id="{07F57FDC-1A71-C737-6A5D-3BC2FBB83265}"/>
              </a:ext>
            </a:extLst>
          </p:cNvPr>
          <p:cNvSpPr txBox="1"/>
          <p:nvPr/>
        </p:nvSpPr>
        <p:spPr>
          <a:xfrm>
            <a:off x="1562102" y="5870051"/>
            <a:ext cx="9067799" cy="806450"/>
          </a:xfrm>
          <a:prstGeom prst="rect">
            <a:avLst/>
          </a:prstGeom>
          <a:noFill/>
        </p:spPr>
        <p:txBody>
          <a:bodyPr wrap="square" rtlCol="0" anchor="ctr" anchorCtr="1">
            <a:normAutofit/>
          </a:bodyPr>
          <a:lstStyle/>
          <a:p>
            <a:pPr algn="l"/>
            <a:r>
              <a:rPr lang="en-US" sz="2800" spc="300" dirty="0">
                <a:latin typeface="Helvetica Neue Medium" panose="02000503000000020004" pitchFamily="2" charset="0"/>
                <a:ea typeface="Helvetica Neue Medium" panose="02000503000000020004" pitchFamily="2" charset="0"/>
                <a:cs typeface="Helvetica Neue Medium" panose="02000503000000020004" pitchFamily="2" charset="0"/>
              </a:rPr>
              <a:t>Configure  | Sequence | Prepare</a:t>
            </a:r>
          </a:p>
        </p:txBody>
      </p:sp>
    </p:spTree>
    <p:extLst>
      <p:ext uri="{BB962C8B-B14F-4D97-AF65-F5344CB8AC3E}">
        <p14:creationId xmlns:p14="http://schemas.microsoft.com/office/powerpoint/2010/main" val="519789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89EB5-468A-1285-1534-8527D142230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9CB68C9-59AF-C29A-EE4C-B6B9AC129E33}"/>
              </a:ext>
            </a:extLst>
          </p:cNvPr>
          <p:cNvSpPr txBox="1"/>
          <p:nvPr/>
        </p:nvSpPr>
        <p:spPr>
          <a:xfrm>
            <a:off x="1589" y="1"/>
            <a:ext cx="12188825" cy="1261884"/>
          </a:xfrm>
          <a:prstGeom prst="rect">
            <a:avLst/>
          </a:prstGeom>
          <a:noFill/>
        </p:spPr>
        <p:txBody>
          <a:bodyPr wrap="square" rtlCol="0">
            <a:spAutoFit/>
          </a:bodyPr>
          <a:lstStyle/>
          <a:p>
            <a:pPr algn="ctr"/>
            <a:r>
              <a:rPr lang="en-US" sz="4000" dirty="0">
                <a:solidFill>
                  <a:srgbClr val="2361A2"/>
                </a:solidFill>
                <a:latin typeface="Helvetica Neue Medium" panose="02000503000000020004" pitchFamily="2" charset="0"/>
                <a:ea typeface="Helvetica Neue Medium" panose="02000503000000020004" pitchFamily="2" charset="0"/>
                <a:cs typeface="Helvetica Neue Medium" panose="02000503000000020004" pitchFamily="2" charset="0"/>
              </a:rPr>
              <a:t>MBOM</a:t>
            </a:r>
            <a:r>
              <a:rPr lang="en-US" sz="4000" dirty="0">
                <a:solidFill>
                  <a:srgbClr val="242B54"/>
                </a:solidFill>
                <a:latin typeface="Helvetica Neue Medium" panose="02000503000000020004" pitchFamily="2" charset="0"/>
                <a:ea typeface="Helvetica Neue Medium" panose="02000503000000020004" pitchFamily="2" charset="0"/>
                <a:cs typeface="Helvetica Neue Medium" panose="02000503000000020004" pitchFamily="2" charset="0"/>
              </a:rPr>
              <a:t> + </a:t>
            </a:r>
            <a:r>
              <a:rPr lang="en-US" sz="4000" dirty="0">
                <a:solidFill>
                  <a:srgbClr val="E58E47"/>
                </a:solidFill>
                <a:latin typeface="Helvetica Neue Medium" panose="02000503000000020004" pitchFamily="2" charset="0"/>
                <a:ea typeface="Helvetica Neue Medium" panose="02000503000000020004" pitchFamily="2" charset="0"/>
                <a:cs typeface="Helvetica Neue Medium" panose="02000503000000020004" pitchFamily="2" charset="0"/>
              </a:rPr>
              <a:t>BOP (Bill of Process)</a:t>
            </a:r>
          </a:p>
          <a:p>
            <a:pPr algn="ctr"/>
            <a:r>
              <a:rPr lang="en-US" sz="3600" dirty="0">
                <a:solidFill>
                  <a:srgbClr val="242B54"/>
                </a:solidFill>
                <a:latin typeface="Helvetica Neue Light" panose="02000403000000020004" pitchFamily="2" charset="0"/>
                <a:ea typeface="Helvetica Neue Light" panose="02000403000000020004" pitchFamily="2" charset="0"/>
                <a:cs typeface="Helvetica Neue" panose="02000503000000020004" pitchFamily="2" charset="0"/>
              </a:rPr>
              <a:t>How manufacturing actually executes</a:t>
            </a:r>
          </a:p>
        </p:txBody>
      </p:sp>
      <p:sp>
        <p:nvSpPr>
          <p:cNvPr id="3" name="TextBox 2">
            <a:extLst>
              <a:ext uri="{FF2B5EF4-FFF2-40B4-BE49-F238E27FC236}">
                <a16:creationId xmlns:a16="http://schemas.microsoft.com/office/drawing/2014/main" id="{74FC6D32-516A-084A-0170-791D5A16107D}"/>
              </a:ext>
            </a:extLst>
          </p:cNvPr>
          <p:cNvSpPr txBox="1"/>
          <p:nvPr/>
        </p:nvSpPr>
        <p:spPr>
          <a:xfrm>
            <a:off x="1562102" y="5870051"/>
            <a:ext cx="9067799" cy="806450"/>
          </a:xfrm>
          <a:prstGeom prst="rect">
            <a:avLst/>
          </a:prstGeom>
          <a:noFill/>
        </p:spPr>
        <p:txBody>
          <a:bodyPr wrap="square" rtlCol="0" anchor="ctr" anchorCtr="1">
            <a:normAutofit/>
          </a:bodyPr>
          <a:lstStyle/>
          <a:p>
            <a:pPr algn="l"/>
            <a:r>
              <a:rPr lang="en-US" sz="2800" spc="300" dirty="0">
                <a:latin typeface="Helvetica Neue Medium" panose="02000503000000020004" pitchFamily="2" charset="0"/>
                <a:ea typeface="Helvetica Neue Medium" panose="02000503000000020004" pitchFamily="2" charset="0"/>
                <a:cs typeface="Helvetica Neue Medium" panose="02000503000000020004" pitchFamily="2" charset="0"/>
              </a:rPr>
              <a:t>Plan  | Execute | Validate</a:t>
            </a:r>
          </a:p>
        </p:txBody>
      </p:sp>
      <p:pic>
        <p:nvPicPr>
          <p:cNvPr id="5" name="Picture 4" descr="A diagram of a diagram of a robot">
            <a:extLst>
              <a:ext uri="{FF2B5EF4-FFF2-40B4-BE49-F238E27FC236}">
                <a16:creationId xmlns:a16="http://schemas.microsoft.com/office/drawing/2014/main" id="{F47790E7-AFB8-E705-5857-66A9A99A145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46000"/>
                    </a14:imgEffect>
                    <a14:imgEffect>
                      <a14:brightnessContrast bright="12000" contrast="-27000"/>
                    </a14:imgEffect>
                  </a14:imgLayer>
                </a14:imgProps>
              </a:ext>
            </a:extLst>
          </a:blip>
          <a:srcRect l="59585" t="46626" r="2474" b="12898"/>
          <a:stretch>
            <a:fillRect/>
          </a:stretch>
        </p:blipFill>
        <p:spPr>
          <a:xfrm>
            <a:off x="7268322" y="3435254"/>
            <a:ext cx="3933892" cy="2360709"/>
          </a:xfrm>
          <a:prstGeom prst="rect">
            <a:avLst/>
          </a:prstGeom>
          <a:noFill/>
          <a:ln w="3175">
            <a:noFill/>
          </a:ln>
          <a:effectLst>
            <a:glow rad="356012">
              <a:srgbClr val="D68C42">
                <a:alpha val="58293"/>
              </a:srgbClr>
            </a:glow>
            <a:softEdge rad="196529"/>
          </a:effectLst>
        </p:spPr>
      </p:pic>
      <p:pic>
        <p:nvPicPr>
          <p:cNvPr id="7" name="Picture 6" descr="A diagram of a diagram of a robot">
            <a:extLst>
              <a:ext uri="{FF2B5EF4-FFF2-40B4-BE49-F238E27FC236}">
                <a16:creationId xmlns:a16="http://schemas.microsoft.com/office/drawing/2014/main" id="{7CCF948C-8D36-79C8-6C09-996F6C02BB19}"/>
              </a:ext>
            </a:extLst>
          </p:cNvPr>
          <p:cNvPicPr>
            <a:picLocks noChangeAspect="1"/>
          </p:cNvPicPr>
          <p:nvPr/>
        </p:nvPicPr>
        <p:blipFill>
          <a:blip r:embed="rId4"/>
          <a:srcRect l="60026" t="14706" r="2253" b="47059"/>
          <a:stretch>
            <a:fillRect/>
          </a:stretch>
        </p:blipFill>
        <p:spPr>
          <a:xfrm>
            <a:off x="7216750" y="1417639"/>
            <a:ext cx="3985465" cy="2292397"/>
          </a:xfrm>
          <a:prstGeom prst="rect">
            <a:avLst/>
          </a:prstGeom>
          <a:solidFill>
            <a:srgbClr val="18499B">
              <a:alpha val="95000"/>
            </a:srgbClr>
          </a:solidFill>
          <a:ln w="6350">
            <a:noFill/>
          </a:ln>
          <a:effectLst>
            <a:glow rad="201261">
              <a:schemeClr val="accent4">
                <a:satMod val="175000"/>
                <a:alpha val="39000"/>
              </a:schemeClr>
            </a:glow>
            <a:softEdge rad="253694"/>
          </a:effectLst>
        </p:spPr>
      </p:pic>
    </p:spTree>
    <p:extLst>
      <p:ext uri="{BB962C8B-B14F-4D97-AF65-F5344CB8AC3E}">
        <p14:creationId xmlns:p14="http://schemas.microsoft.com/office/powerpoint/2010/main" val="2999260994"/>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8166fa65-9091-4d1c-a07f-891231ef7b7f">
      <Terms xmlns="http://schemas.microsoft.com/office/infopath/2007/PartnerControls"/>
    </lcf76f155ced4ddcb4097134ff3c332f>
    <TaxCatchAll xmlns="ae70a3e2-8ae1-4ff8-9914-85b9fd04630b"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FE41BA621E0047BE947F8EAC51D4F7" ma:contentTypeVersion="27" ma:contentTypeDescription="Create a new document." ma:contentTypeScope="" ma:versionID="e071732e28cb0c4b7299de061bb5e373">
  <xsd:schema xmlns:xsd="http://www.w3.org/2001/XMLSchema" xmlns:xs="http://www.w3.org/2001/XMLSchema" xmlns:p="http://schemas.microsoft.com/office/2006/metadata/properties" xmlns:ns1="http://schemas.microsoft.com/sharepoint/v3" xmlns:ns2="8166fa65-9091-4d1c-a07f-891231ef7b7f" xmlns:ns3="ae70a3e2-8ae1-4ff8-9914-85b9fd04630b" targetNamespace="http://schemas.microsoft.com/office/2006/metadata/properties" ma:root="true" ma:fieldsID="180273b7382af732227fa1b4dadb3bd3" ns1:_="" ns2:_="" ns3:_="">
    <xsd:import namespace="http://schemas.microsoft.com/sharepoint/v3"/>
    <xsd:import namespace="8166fa65-9091-4d1c-a07f-891231ef7b7f"/>
    <xsd:import namespace="ae70a3e2-8ae1-4ff8-9914-85b9fd04630b"/>
    <xsd:element name="properties">
      <xsd:complexType>
        <xsd:sequence>
          <xsd:element name="documentManagement">
            <xsd:complexType>
              <xsd:all>
                <xsd:element ref="ns2:MediaServiceMetadata" minOccurs="0"/>
                <xsd:element ref="ns2:MediaServiceFastMetadata"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66fa65-9091-4d1c-a07f-891231ef7b7f" elementFormDefault="qualified">
    <xsd:import namespace="http://schemas.microsoft.com/office/2006/documentManagement/types"/>
    <xsd:import namespace="http://schemas.microsoft.com/office/infopath/2007/PartnerControls"/>
    <xsd:element name="MediaServiceMetadata" ma:index="5" nillable="true" ma:displayName="MediaServiceMetadata" ma:hidden="true" ma:internalName="MediaServiceMetadata" ma:readOnly="true">
      <xsd:simpleType>
        <xsd:restriction base="dms:Note"/>
      </xsd:simpleType>
    </xsd:element>
    <xsd:element name="MediaServiceFastMetadata" ma:index="6" nillable="true" ma:displayName="MediaServiceFastMetadata" ma:hidden="true" ma:internalName="MediaServiceFastMetadata" ma:readOnly="true">
      <xsd:simpleType>
        <xsd:restriction base="dms:Note"/>
      </xsd:simpleType>
    </xsd:element>
    <xsd:element name="MediaServiceGenerationTime" ma:index="7" nillable="true" ma:displayName="MediaServiceGenerationTime" ma:hidden="true" ma:internalName="MediaServiceGenerationTime" ma:readOnly="true">
      <xsd:simpleType>
        <xsd:restriction base="dms:Text"/>
      </xsd:simpleType>
    </xsd:element>
    <xsd:element name="MediaServiceEventHashCode" ma:index="8" nillable="true" ma:displayName="MediaServiceEventHashCode" ma:hidden="true" ma:internalName="MediaServiceEventHashCode"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63edab7-d5f1-4c02-989a-0e8ed7c6c38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e70a3e2-8ae1-4ff8-9914-85b9fd04630b" elementFormDefault="qualified">
    <xsd:import namespace="http://schemas.microsoft.com/office/2006/documentManagement/types"/>
    <xsd:import namespace="http://schemas.microsoft.com/office/infopath/2007/PartnerControls"/>
    <xsd:element name="SharedWithUsers" ma:index="10"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901180d-e11a-43ed-b4af-b463676af238}" ma:internalName="TaxCatchAll" ma:showField="CatchAllData" ma:web="ae70a3e2-8ae1-4ff8-9914-85b9fd0463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D79193-698B-493E-A0A6-553BF0F42B22}">
  <ds:schemaRefs>
    <ds:schemaRef ds:uri="http://schemas.microsoft.com/sharepoint/v3/contenttype/forms"/>
  </ds:schemaRefs>
</ds:datastoreItem>
</file>

<file path=customXml/itemProps2.xml><?xml version="1.0" encoding="utf-8"?>
<ds:datastoreItem xmlns:ds="http://schemas.openxmlformats.org/officeDocument/2006/customXml" ds:itemID="{680F0DD1-24DF-4A5E-AB90-2EE3FF595349}">
  <ds:schemaRefs>
    <ds:schemaRef ds:uri="http://purl.org/dc/elements/1.1/"/>
    <ds:schemaRef ds:uri="ae70a3e2-8ae1-4ff8-9914-85b9fd04630b"/>
    <ds:schemaRef ds:uri="http://schemas.microsoft.com/office/infopath/2007/PartnerControls"/>
    <ds:schemaRef ds:uri="http://schemas.microsoft.com/office/2006/documentManagement/types"/>
    <ds:schemaRef ds:uri="http://www.w3.org/XML/1998/namespace"/>
    <ds:schemaRef ds:uri="8166fa65-9091-4d1c-a07f-891231ef7b7f"/>
    <ds:schemaRef ds:uri="http://purl.org/dc/dcmitype/"/>
    <ds:schemaRef ds:uri="http://schemas.microsoft.com/sharepoint/v3"/>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B5FE4D9-F197-4E22-89F5-B9FE780FA35B}">
  <ds:schemaRefs>
    <ds:schemaRef ds:uri="8166fa65-9091-4d1c-a07f-891231ef7b7f"/>
    <ds:schemaRef ds:uri="ae70a3e2-8ae1-4ff8-9914-85b9fd0463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9d258917-277f-42cd-a3cd-14c4e9ee58bc}" enabled="1" method="Privileged" siteId="{38ae3bcd-9579-4fd4-adda-b42e1495d55a}" removed="0"/>
</clbl:labelList>
</file>

<file path=docProps/app.xml><?xml version="1.0" encoding="utf-8"?>
<Properties xmlns="http://schemas.openxmlformats.org/officeDocument/2006/extended-properties" xmlns:vt="http://schemas.openxmlformats.org/officeDocument/2006/docPropsVTypes">
  <TotalTime>2986</TotalTime>
  <Words>5853</Words>
  <Application>Microsoft Macintosh PowerPoint</Application>
  <PresentationFormat>Widescreen</PresentationFormat>
  <Paragraphs>1103</Paragraphs>
  <Slides>75</Slides>
  <Notes>32</Notes>
  <HiddenSlides>6</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75</vt:i4>
      </vt:variant>
    </vt:vector>
  </HeadingPairs>
  <TitlesOfParts>
    <vt:vector size="86" baseType="lpstr">
      <vt:lpstr>Arial Unicode MS</vt:lpstr>
      <vt:lpstr>Aptos</vt:lpstr>
      <vt:lpstr>Arial</vt:lpstr>
      <vt:lpstr>Calibri</vt:lpstr>
      <vt:lpstr>Cormorant Garamond Medium</vt:lpstr>
      <vt:lpstr>Helvetica Neue</vt:lpstr>
      <vt:lpstr>Helvetica Neue Light</vt:lpstr>
      <vt:lpstr>Helvetica Neue Medium</vt:lpstr>
      <vt:lpstr>Segoe UI</vt:lpstr>
      <vt:lpstr>Wingdings</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matt rodenkirch</cp:lastModifiedBy>
  <cp:revision>23</cp:revision>
  <dcterms:created xsi:type="dcterms:W3CDTF">2026-07-22T21:35:22Z</dcterms:created>
  <dcterms:modified xsi:type="dcterms:W3CDTF">2026-08-03T05:39:47Z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0x0101008BFE41BA621E0047BE947F8EAC51D4F7</vt:lpwstr>
  </property>
  <property fmtid="{D5CDD505-2E9C-101B-9397-08002B2CF9AE}" pid="3" name="MediaServiceImageTags">
    <vt:lpwstr/>
  </property>
</Properties>
</file>